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8" r:id="rId2"/>
    <p:sldId id="260" r:id="rId3"/>
    <p:sldId id="270" r:id="rId4"/>
    <p:sldId id="264" r:id="rId5"/>
    <p:sldId id="265" r:id="rId6"/>
    <p:sldId id="267" r:id="rId7"/>
    <p:sldId id="272" r:id="rId8"/>
    <p:sldId id="275" r:id="rId9"/>
    <p:sldId id="282" r:id="rId10"/>
    <p:sldId id="269" r:id="rId11"/>
    <p:sldId id="276" r:id="rId12"/>
    <p:sldId id="277" r:id="rId13"/>
    <p:sldId id="283" r:id="rId14"/>
    <p:sldId id="27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700"/>
    <a:srgbClr val="1D91C0"/>
    <a:srgbClr val="41B6C4"/>
    <a:srgbClr val="7FCD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67504" autoAdjust="0"/>
  </p:normalViewPr>
  <p:slideViewPr>
    <p:cSldViewPr snapToGrid="0" snapToObjects="1">
      <p:cViewPr>
        <p:scale>
          <a:sx n="73" d="100"/>
          <a:sy n="73" d="100"/>
        </p:scale>
        <p:origin x="240" y="3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06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https://d.docs.live.net/cf7e089e4c07e4bb/Project_1/Presentation/Bar%20chart%20of%20GHG%20emissions%20for%201990%20to%202017.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d.docs.live.net/cf7e089e4c07e4bb/Project_1/Presentation/Bar%20chart%20of%20GHG%20emissions%20for%201990%20to%202017.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d.docs.live.net/cf7e089e4c07e4bb/Project_1/Presentation/Bar%20chart%20of%20GHG%20emissions%20for%201990%20to%202017.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d.docs.live.net/cf7e089e4c07e4bb/Project_1/Presentation/Bar%20chart%20of%20GHG%20emissions%20for%201990%20to%202017.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2400">
                <a:latin typeface="Arial" panose="020B0604020202020204" pitchFamily="34" charset="0"/>
                <a:cs typeface="Arial" panose="020B0604020202020204" pitchFamily="34" charset="0"/>
              </a:rPr>
              <a:t>Greenhouse</a:t>
            </a:r>
            <a:r>
              <a:rPr lang="en-GB" sz="2400" baseline="0">
                <a:latin typeface="Arial" panose="020B0604020202020204" pitchFamily="34" charset="0"/>
                <a:cs typeface="Arial" panose="020B0604020202020204" pitchFamily="34" charset="0"/>
              </a:rPr>
              <a:t> gas emissions from different sectors in 1990 and 2017</a:t>
            </a:r>
            <a:endParaRPr lang="en-GB" sz="2400">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'[Bar chart of GHG emissions for 1990 to 2017.xlsx]Sheet1'!$B$1</c:f>
              <c:strCache>
                <c:ptCount val="1"/>
                <c:pt idx="0">
                  <c:v>1990</c:v>
                </c:pt>
              </c:strCache>
            </c:strRef>
          </c:tx>
          <c:spPr>
            <a:solidFill>
              <a:srgbClr val="41B6C4"/>
            </a:solidFill>
            <a:ln>
              <a:solidFill>
                <a:srgbClr val="0070C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'[Bar chart of GHG emissions for 1990 to 2017.xlsx]Sheet1'!$A$2:$A$8</c:f>
              <c:strCache>
                <c:ptCount val="7"/>
                <c:pt idx="0">
                  <c:v>Energy Supply</c:v>
                </c:pt>
                <c:pt idx="1">
                  <c:v>Business and Industry</c:v>
                </c:pt>
                <c:pt idx="2">
                  <c:v>Surface Transport</c:v>
                </c:pt>
                <c:pt idx="3">
                  <c:v>Aviation and Shipping</c:v>
                </c:pt>
                <c:pt idx="4">
                  <c:v>Public and Residential</c:v>
                </c:pt>
                <c:pt idx="5">
                  <c:v>Agriculture and LULUCF</c:v>
                </c:pt>
                <c:pt idx="6">
                  <c:v>Waste Management</c:v>
                </c:pt>
              </c:strCache>
            </c:strRef>
          </c:cat>
          <c:val>
            <c:numRef>
              <c:f>'[Bar chart of GHG emissions for 1990 to 2017.xlsx]Sheet1'!$B$2:$B$8</c:f>
              <c:numCache>
                <c:formatCode>General</c:formatCode>
                <c:ptCount val="7"/>
                <c:pt idx="0">
                  <c:v>277.89999999999998</c:v>
                </c:pt>
                <c:pt idx="1">
                  <c:v>173.9</c:v>
                </c:pt>
                <c:pt idx="2">
                  <c:v>112.7</c:v>
                </c:pt>
                <c:pt idx="3">
                  <c:v>15.6</c:v>
                </c:pt>
                <c:pt idx="4">
                  <c:v>93.6</c:v>
                </c:pt>
                <c:pt idx="5">
                  <c:v>54.3</c:v>
                </c:pt>
                <c:pt idx="6">
                  <c:v>66.599999999999994</c:v>
                </c:pt>
              </c:numCache>
            </c:numRef>
          </c:val>
          <c:extLst>
            <c:ext xmlns:c16="http://schemas.microsoft.com/office/drawing/2014/chart" uri="{C3380CC4-5D6E-409C-BE32-E72D297353CC}">
              <c16:uniqueId val="{00000000-6237-404B-AFC6-2F6DAA6CE2AE}"/>
            </c:ext>
          </c:extLst>
        </c:ser>
        <c:ser>
          <c:idx val="1"/>
          <c:order val="1"/>
          <c:tx>
            <c:strRef>
              <c:f>'[Bar chart of GHG emissions for 1990 to 2017.xlsx]Sheet1'!$C$1</c:f>
              <c:strCache>
                <c:ptCount val="1"/>
                <c:pt idx="0">
                  <c:v>2017</c:v>
                </c:pt>
              </c:strCache>
            </c:strRef>
          </c:tx>
          <c:spPr>
            <a:solidFill>
              <a:srgbClr val="FFD700"/>
            </a:solidFill>
            <a:ln>
              <a:solidFill>
                <a:schemeClr val="accent4">
                  <a:lumMod val="60000"/>
                  <a:lumOff val="40000"/>
                </a:schemeClr>
              </a:solidFill>
            </a:ln>
            <a:effectLst/>
          </c:spPr>
          <c:invertIfNegative val="0"/>
          <c:dLbls>
            <c:dLbl>
              <c:idx val="2"/>
              <c:layout>
                <c:manualLayout>
                  <c:x val="0"/>
                  <c:y val="-3.203661327231121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237-404B-AFC6-2F6DAA6CE2A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'[Bar chart of GHG emissions for 1990 to 2017.xlsx]Sheet1'!$A$2:$A$8</c:f>
              <c:strCache>
                <c:ptCount val="7"/>
                <c:pt idx="0">
                  <c:v>Energy Supply</c:v>
                </c:pt>
                <c:pt idx="1">
                  <c:v>Business and Industry</c:v>
                </c:pt>
                <c:pt idx="2">
                  <c:v>Surface Transport</c:v>
                </c:pt>
                <c:pt idx="3">
                  <c:v>Aviation and Shipping</c:v>
                </c:pt>
                <c:pt idx="4">
                  <c:v>Public and Residential</c:v>
                </c:pt>
                <c:pt idx="5">
                  <c:v>Agriculture and LULUCF</c:v>
                </c:pt>
                <c:pt idx="6">
                  <c:v>Waste Management</c:v>
                </c:pt>
              </c:strCache>
            </c:strRef>
          </c:cat>
          <c:val>
            <c:numRef>
              <c:f>'[Bar chart of GHG emissions for 1990 to 2017.xlsx]Sheet1'!$C$2:$C$8</c:f>
              <c:numCache>
                <c:formatCode>General</c:formatCode>
                <c:ptCount val="7"/>
                <c:pt idx="0">
                  <c:v>112.6</c:v>
                </c:pt>
                <c:pt idx="1">
                  <c:v>90.9</c:v>
                </c:pt>
                <c:pt idx="2">
                  <c:v>116.4</c:v>
                </c:pt>
                <c:pt idx="3">
                  <c:v>9.6</c:v>
                </c:pt>
                <c:pt idx="4">
                  <c:v>74.7</c:v>
                </c:pt>
                <c:pt idx="5">
                  <c:v>35.700000000000003</c:v>
                </c:pt>
                <c:pt idx="6">
                  <c:v>20.3</c:v>
                </c:pt>
              </c:numCache>
            </c:numRef>
          </c:val>
          <c:extLst>
            <c:ext xmlns:c16="http://schemas.microsoft.com/office/drawing/2014/chart" uri="{C3380CC4-5D6E-409C-BE32-E72D297353CC}">
              <c16:uniqueId val="{00000002-6237-404B-AFC6-2F6DAA6CE2AE}"/>
            </c:ext>
          </c:extLst>
        </c:ser>
        <c:dLbls>
          <c:dLblPos val="outEnd"/>
          <c:showLegendKey val="0"/>
          <c:showVal val="1"/>
          <c:showCatName val="0"/>
          <c:showSerName val="0"/>
          <c:showPercent val="0"/>
          <c:showBubbleSize val="0"/>
        </c:dLbls>
        <c:gapWidth val="219"/>
        <c:overlap val="-27"/>
        <c:axId val="451583248"/>
        <c:axId val="451582288"/>
      </c:barChart>
      <c:catAx>
        <c:axId val="45158324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600">
                    <a:latin typeface="Arial" panose="020B0604020202020204" pitchFamily="34" charset="0"/>
                    <a:cs typeface="Arial" panose="020B0604020202020204" pitchFamily="34" charset="0"/>
                  </a:rPr>
                  <a:t>Sector</a:t>
                </a:r>
              </a:p>
            </c:rich>
          </c:tx>
          <c:layout>
            <c:manualLayout>
              <c:xMode val="edge"/>
              <c:yMode val="edge"/>
              <c:x val="0.47372211696568367"/>
              <c:y val="0.86834721885906696"/>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51582288"/>
        <c:crosses val="autoZero"/>
        <c:auto val="1"/>
        <c:lblAlgn val="ctr"/>
        <c:lblOffset val="800"/>
        <c:noMultiLvlLbl val="0"/>
      </c:catAx>
      <c:valAx>
        <c:axId val="451582288"/>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600">
                    <a:latin typeface="Arial" panose="020B0604020202020204" pitchFamily="34" charset="0"/>
                    <a:cs typeface="Arial" panose="020B0604020202020204" pitchFamily="34" charset="0"/>
                  </a:rPr>
                  <a:t>Greenhouse Gas Emissions (MtCO2e)</a:t>
                </a:r>
                <a:endParaRPr lang="en-GB" sz="2000">
                  <a:latin typeface="Arial" panose="020B0604020202020204" pitchFamily="34" charset="0"/>
                  <a:cs typeface="Arial" panose="020B0604020202020204" pitchFamily="34" charset="0"/>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51583248"/>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2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Entry>
      <c:legendEntry>
        <c:idx val="1"/>
        <c:txPr>
          <a:bodyPr rot="0" spcFirstLastPara="1" vertOverflow="ellipsis" vert="horz" wrap="square" anchor="ctr" anchorCtr="1"/>
          <a:lstStyle/>
          <a:p>
            <a:pPr>
              <a:defRPr sz="2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2400" b="0" i="0" u="none" strike="noStrike" baseline="0">
                <a:latin typeface="Arial" panose="020B0604020202020204" pitchFamily="34" charset="0"/>
                <a:cs typeface="Arial" panose="020B0604020202020204" pitchFamily="34" charset="0"/>
              </a:rPr>
              <a:t>Greenhouse gas emissions from surface transport, UK 1990-2017 </a:t>
            </a:r>
            <a:endParaRPr lang="en-US" sz="2400">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'[Bar chart of GHG emissions for 1990 to 2017.xlsx]Sheet2'!$A$3</c:f>
              <c:strCache>
                <c:ptCount val="1"/>
                <c:pt idx="0">
                  <c:v>Surface Transport</c:v>
                </c:pt>
              </c:strCache>
            </c:strRef>
          </c:tx>
          <c:spPr>
            <a:solidFill>
              <a:srgbClr val="66CCFF"/>
            </a:solidFill>
            <a:ln>
              <a:solidFill>
                <a:srgbClr val="0070C0"/>
              </a:solidFill>
            </a:ln>
            <a:effectLst/>
          </c:spPr>
          <c:invertIfNegative val="0"/>
          <c:cat>
            <c:numRef>
              <c:f>'[Bar chart of GHG emissions for 1990 to 2017.xlsx]Sheet2'!$B$2:$AC$2</c:f>
              <c:numCache>
                <c:formatCode>General</c:formatCode>
                <c:ptCount val="2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numCache>
            </c:numRef>
          </c:cat>
          <c:val>
            <c:numRef>
              <c:f>'[Bar chart of GHG emissions for 1990 to 2017.xlsx]Sheet2'!$B$3:$AC$3</c:f>
              <c:numCache>
                <c:formatCode>0.0</c:formatCode>
                <c:ptCount val="28"/>
                <c:pt idx="0">
                  <c:v>112.7</c:v>
                </c:pt>
                <c:pt idx="1">
                  <c:v>111.7848731434251</c:v>
                </c:pt>
                <c:pt idx="2">
                  <c:v>113.27009468685573</c:v>
                </c:pt>
                <c:pt idx="3">
                  <c:v>114.47713834289286</c:v>
                </c:pt>
                <c:pt idx="4">
                  <c:v>115.03441382175922</c:v>
                </c:pt>
                <c:pt idx="5">
                  <c:v>114.1078080494848</c:v>
                </c:pt>
                <c:pt idx="6">
                  <c:v>118.27128843761047</c:v>
                </c:pt>
                <c:pt idx="7">
                  <c:v>119.64967641755699</c:v>
                </c:pt>
                <c:pt idx="8">
                  <c:v>118.83719866256963</c:v>
                </c:pt>
                <c:pt idx="9">
                  <c:v>119.65773206538148</c:v>
                </c:pt>
                <c:pt idx="10">
                  <c:v>118.74796098839333</c:v>
                </c:pt>
                <c:pt idx="11">
                  <c:v>118.59638265715148</c:v>
                </c:pt>
                <c:pt idx="12">
                  <c:v>120.7904446166167</c:v>
                </c:pt>
                <c:pt idx="13">
                  <c:v>120.06901434914968</c:v>
                </c:pt>
                <c:pt idx="14">
                  <c:v>121.09084785979141</c:v>
                </c:pt>
                <c:pt idx="15">
                  <c:v>121.79903915960938</c:v>
                </c:pt>
                <c:pt idx="16">
                  <c:v>121.8102399917737</c:v>
                </c:pt>
                <c:pt idx="17">
                  <c:v>123.04958640724769</c:v>
                </c:pt>
                <c:pt idx="18">
                  <c:v>117.92885518560881</c:v>
                </c:pt>
                <c:pt idx="19">
                  <c:v>113.75697280186073</c:v>
                </c:pt>
                <c:pt idx="20">
                  <c:v>112.45431429509594</c:v>
                </c:pt>
                <c:pt idx="21">
                  <c:v>110.94478833192971</c:v>
                </c:pt>
                <c:pt idx="22">
                  <c:v>110.77147961741805</c:v>
                </c:pt>
                <c:pt idx="23">
                  <c:v>109.93397187864186</c:v>
                </c:pt>
                <c:pt idx="24">
                  <c:v>111.44705185414179</c:v>
                </c:pt>
                <c:pt idx="25">
                  <c:v>113.67458560533302</c:v>
                </c:pt>
                <c:pt idx="26">
                  <c:v>116.26195440962341</c:v>
                </c:pt>
                <c:pt idx="27">
                  <c:v>116.4</c:v>
                </c:pt>
              </c:numCache>
            </c:numRef>
          </c:val>
          <c:extLst>
            <c:ext xmlns:c16="http://schemas.microsoft.com/office/drawing/2014/chart" uri="{C3380CC4-5D6E-409C-BE32-E72D297353CC}">
              <c16:uniqueId val="{00000000-05ED-41F6-B029-5E39B20115B2}"/>
            </c:ext>
          </c:extLst>
        </c:ser>
        <c:dLbls>
          <c:showLegendKey val="0"/>
          <c:showVal val="0"/>
          <c:showCatName val="0"/>
          <c:showSerName val="0"/>
          <c:showPercent val="0"/>
          <c:showBubbleSize val="0"/>
        </c:dLbls>
        <c:gapWidth val="219"/>
        <c:axId val="529543056"/>
        <c:axId val="529540816"/>
      </c:barChart>
      <c:catAx>
        <c:axId val="52954305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600">
                    <a:latin typeface="Arial" panose="020B0604020202020204" pitchFamily="34" charset="0"/>
                    <a:cs typeface="Arial" panose="020B0604020202020204" pitchFamily="34" charset="0"/>
                  </a:rPr>
                  <a:t>Year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29540816"/>
        <c:crosses val="autoZero"/>
        <c:auto val="1"/>
        <c:lblAlgn val="ctr"/>
        <c:lblOffset val="100"/>
        <c:noMultiLvlLbl val="0"/>
      </c:catAx>
      <c:valAx>
        <c:axId val="529540816"/>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sz="1600" b="0" i="0" u="none" strike="noStrike" baseline="0">
                    <a:effectLst/>
                    <a:latin typeface="Arial" panose="020B0604020202020204" pitchFamily="34" charset="0"/>
                    <a:cs typeface="Arial" panose="020B0604020202020204" pitchFamily="34" charset="0"/>
                  </a:rPr>
                  <a:t>Greenhouse Gas Emissions (MtCO2e)</a:t>
                </a:r>
                <a:endParaRPr lang="en-GB" sz="1600">
                  <a:latin typeface="Arial" panose="020B0604020202020204" pitchFamily="34" charset="0"/>
                  <a:cs typeface="Arial" panose="020B0604020202020204" pitchFamily="34" charset="0"/>
                </a:endParaRP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295430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2400" b="0" i="0" u="none" strike="noStrike" baseline="0">
                <a:effectLst/>
                <a:latin typeface="Arial" panose="020B0604020202020204" pitchFamily="34" charset="0"/>
                <a:cs typeface="Arial" panose="020B0604020202020204" pitchFamily="34" charset="0"/>
              </a:rPr>
              <a:t>Travel by Household Income Quintile and Main Mode of Transport for England in 2018 </a:t>
            </a:r>
            <a:endParaRPr lang="en-GB" sz="2400">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'[Bar chart of GHG emissions for 1990 to 2017.xlsx]Sheet3'!$B$24</c:f>
              <c:strCache>
                <c:ptCount val="1"/>
                <c:pt idx="0">
                  <c:v>Walk/Bicycle</c:v>
                </c:pt>
              </c:strCache>
            </c:strRef>
          </c:tx>
          <c:spPr>
            <a:solidFill>
              <a:srgbClr val="66CC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'[Bar chart of GHG emissions for 1990 to 2017.xlsx]Sheet3'!$A$25:$A$29</c:f>
              <c:strCache>
                <c:ptCount val="5"/>
                <c:pt idx="0">
                  <c:v>Lowest Real Income Level</c:v>
                </c:pt>
                <c:pt idx="1">
                  <c:v>Second Level</c:v>
                </c:pt>
                <c:pt idx="2">
                  <c:v>Third Level</c:v>
                </c:pt>
                <c:pt idx="3">
                  <c:v>Fourth Level</c:v>
                </c:pt>
                <c:pt idx="4">
                  <c:v>Highest Real Income Level</c:v>
                </c:pt>
              </c:strCache>
            </c:strRef>
          </c:cat>
          <c:val>
            <c:numRef>
              <c:f>'[Bar chart of GHG emissions for 1990 to 2017.xlsx]Sheet3'!$B$25:$B$29</c:f>
              <c:numCache>
                <c:formatCode>[=0]0;[&lt;0.5]"-";#,##0</c:formatCode>
                <c:ptCount val="5"/>
                <c:pt idx="0">
                  <c:v>261.35211500000003</c:v>
                </c:pt>
                <c:pt idx="1">
                  <c:v>252.695989</c:v>
                </c:pt>
                <c:pt idx="2">
                  <c:v>261.75281100000001</c:v>
                </c:pt>
                <c:pt idx="3">
                  <c:v>269.34449900000004</c:v>
                </c:pt>
                <c:pt idx="4">
                  <c:v>294.95540699999998</c:v>
                </c:pt>
              </c:numCache>
            </c:numRef>
          </c:val>
          <c:extLst>
            <c:ext xmlns:c16="http://schemas.microsoft.com/office/drawing/2014/chart" uri="{C3380CC4-5D6E-409C-BE32-E72D297353CC}">
              <c16:uniqueId val="{00000000-8511-4DA9-8FD9-4F9729499542}"/>
            </c:ext>
          </c:extLst>
        </c:ser>
        <c:ser>
          <c:idx val="1"/>
          <c:order val="1"/>
          <c:tx>
            <c:strRef>
              <c:f>'[Bar chart of GHG emissions for 1990 to 2017.xlsx]Sheet3'!$C$24</c:f>
              <c:strCache>
                <c:ptCount val="1"/>
                <c:pt idx="0">
                  <c:v>Passenger/Driver</c:v>
                </c:pt>
              </c:strCache>
            </c:strRef>
          </c:tx>
          <c:spPr>
            <a:solidFill>
              <a:srgbClr val="41B6C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'[Bar chart of GHG emissions for 1990 to 2017.xlsx]Sheet3'!$A$25:$A$29</c:f>
              <c:strCache>
                <c:ptCount val="5"/>
                <c:pt idx="0">
                  <c:v>Lowest Real Income Level</c:v>
                </c:pt>
                <c:pt idx="1">
                  <c:v>Second Level</c:v>
                </c:pt>
                <c:pt idx="2">
                  <c:v>Third Level</c:v>
                </c:pt>
                <c:pt idx="3">
                  <c:v>Fourth Level</c:v>
                </c:pt>
                <c:pt idx="4">
                  <c:v>Highest Real Income Level</c:v>
                </c:pt>
              </c:strCache>
            </c:strRef>
          </c:cat>
          <c:val>
            <c:numRef>
              <c:f>'[Bar chart of GHG emissions for 1990 to 2017.xlsx]Sheet3'!$C$25:$C$29</c:f>
              <c:numCache>
                <c:formatCode>[=0]0;[&lt;0.5]"-";#,##0</c:formatCode>
                <c:ptCount val="5"/>
                <c:pt idx="0">
                  <c:v>2809.8135979999997</c:v>
                </c:pt>
                <c:pt idx="1">
                  <c:v>4052.614192</c:v>
                </c:pt>
                <c:pt idx="2">
                  <c:v>5396.4434390000006</c:v>
                </c:pt>
                <c:pt idx="3">
                  <c:v>6031.2264570000007</c:v>
                </c:pt>
                <c:pt idx="4">
                  <c:v>7020.1506650000001</c:v>
                </c:pt>
              </c:numCache>
            </c:numRef>
          </c:val>
          <c:extLst>
            <c:ext xmlns:c16="http://schemas.microsoft.com/office/drawing/2014/chart" uri="{C3380CC4-5D6E-409C-BE32-E72D297353CC}">
              <c16:uniqueId val="{00000001-8511-4DA9-8FD9-4F9729499542}"/>
            </c:ext>
          </c:extLst>
        </c:ser>
        <c:ser>
          <c:idx val="2"/>
          <c:order val="2"/>
          <c:tx>
            <c:strRef>
              <c:f>'[Bar chart of GHG emissions for 1990 to 2017.xlsx]Sheet3'!$D$24</c:f>
              <c:strCache>
                <c:ptCount val="1"/>
                <c:pt idx="0">
                  <c:v>Local and Non-Local Buses</c:v>
                </c:pt>
              </c:strCache>
            </c:strRef>
          </c:tx>
          <c:spPr>
            <a:solidFill>
              <a:srgbClr val="A1DAB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'[Bar chart of GHG emissions for 1990 to 2017.xlsx]Sheet3'!$A$25:$A$29</c:f>
              <c:strCache>
                <c:ptCount val="5"/>
                <c:pt idx="0">
                  <c:v>Lowest Real Income Level</c:v>
                </c:pt>
                <c:pt idx="1">
                  <c:v>Second Level</c:v>
                </c:pt>
                <c:pt idx="2">
                  <c:v>Third Level</c:v>
                </c:pt>
                <c:pt idx="3">
                  <c:v>Fourth Level</c:v>
                </c:pt>
                <c:pt idx="4">
                  <c:v>Highest Real Income Level</c:v>
                </c:pt>
              </c:strCache>
            </c:strRef>
          </c:cat>
          <c:val>
            <c:numRef>
              <c:f>'[Bar chart of GHG emissions for 1990 to 2017.xlsx]Sheet3'!$D$25:$D$29</c:f>
              <c:numCache>
                <c:formatCode>[=0]0;[&lt;0.5]"-";#,##0</c:formatCode>
                <c:ptCount val="5"/>
                <c:pt idx="0">
                  <c:v>474.76942500000007</c:v>
                </c:pt>
                <c:pt idx="1">
                  <c:v>459.89169399999997</c:v>
                </c:pt>
                <c:pt idx="2">
                  <c:v>389.93670599999996</c:v>
                </c:pt>
                <c:pt idx="3">
                  <c:v>311.19644299999999</c:v>
                </c:pt>
                <c:pt idx="4">
                  <c:v>270.21362000000005</c:v>
                </c:pt>
              </c:numCache>
            </c:numRef>
          </c:val>
          <c:extLst>
            <c:ext xmlns:c16="http://schemas.microsoft.com/office/drawing/2014/chart" uri="{C3380CC4-5D6E-409C-BE32-E72D297353CC}">
              <c16:uniqueId val="{00000002-8511-4DA9-8FD9-4F9729499542}"/>
            </c:ext>
          </c:extLst>
        </c:ser>
        <c:ser>
          <c:idx val="3"/>
          <c:order val="3"/>
          <c:tx>
            <c:strRef>
              <c:f>'[Bar chart of GHG emissions for 1990 to 2017.xlsx]Sheet3'!$E$24</c:f>
              <c:strCache>
                <c:ptCount val="1"/>
                <c:pt idx="0">
                  <c:v>Rail (Underground and Surface)</c:v>
                </c:pt>
              </c:strCache>
            </c:strRef>
          </c:tx>
          <c:spPr>
            <a:solidFill>
              <a:srgbClr val="FFD7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'[Bar chart of GHG emissions for 1990 to 2017.xlsx]Sheet3'!$A$25:$A$29</c:f>
              <c:strCache>
                <c:ptCount val="5"/>
                <c:pt idx="0">
                  <c:v>Lowest Real Income Level</c:v>
                </c:pt>
                <c:pt idx="1">
                  <c:v>Second Level</c:v>
                </c:pt>
                <c:pt idx="2">
                  <c:v>Third Level</c:v>
                </c:pt>
                <c:pt idx="3">
                  <c:v>Fourth Level</c:v>
                </c:pt>
                <c:pt idx="4">
                  <c:v>Highest Real Income Level</c:v>
                </c:pt>
              </c:strCache>
            </c:strRef>
          </c:cat>
          <c:val>
            <c:numRef>
              <c:f>'[Bar chart of GHG emissions for 1990 to 2017.xlsx]Sheet3'!$E$25:$E$29</c:f>
              <c:numCache>
                <c:formatCode>[=0]0;[&lt;0.5]"-";#,##0</c:formatCode>
                <c:ptCount val="5"/>
                <c:pt idx="0">
                  <c:v>433.49691300000001</c:v>
                </c:pt>
                <c:pt idx="1">
                  <c:v>350.97686500000003</c:v>
                </c:pt>
                <c:pt idx="2">
                  <c:v>615.78596599999992</c:v>
                </c:pt>
                <c:pt idx="3">
                  <c:v>755.39712499999996</c:v>
                </c:pt>
                <c:pt idx="4">
                  <c:v>1468.7840610000001</c:v>
                </c:pt>
              </c:numCache>
            </c:numRef>
          </c:val>
          <c:extLst>
            <c:ext xmlns:c16="http://schemas.microsoft.com/office/drawing/2014/chart" uri="{C3380CC4-5D6E-409C-BE32-E72D297353CC}">
              <c16:uniqueId val="{00000003-8511-4DA9-8FD9-4F9729499542}"/>
            </c:ext>
          </c:extLst>
        </c:ser>
        <c:dLbls>
          <c:dLblPos val="ctr"/>
          <c:showLegendKey val="0"/>
          <c:showVal val="1"/>
          <c:showCatName val="0"/>
          <c:showSerName val="0"/>
          <c:showPercent val="0"/>
          <c:showBubbleSize val="0"/>
        </c:dLbls>
        <c:gapWidth val="150"/>
        <c:overlap val="100"/>
        <c:axId val="451567888"/>
        <c:axId val="451568208"/>
      </c:barChart>
      <c:catAx>
        <c:axId val="45156788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600">
                    <a:latin typeface="Arial" panose="020B0604020202020204" pitchFamily="34" charset="0"/>
                    <a:cs typeface="Arial" panose="020B0604020202020204" pitchFamily="34" charset="0"/>
                  </a:rPr>
                  <a:t>Real Household Income Quintile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51568208"/>
        <c:crosses val="autoZero"/>
        <c:auto val="1"/>
        <c:lblAlgn val="ctr"/>
        <c:lblOffset val="100"/>
        <c:noMultiLvlLbl val="0"/>
      </c:catAx>
      <c:valAx>
        <c:axId val="451568208"/>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600">
                    <a:latin typeface="Arial" panose="020B0604020202020204" pitchFamily="34" charset="0"/>
                    <a:cs typeface="Arial" panose="020B0604020202020204" pitchFamily="34" charset="0"/>
                  </a:rPr>
                  <a:t>Distance (miles) per Person per Year by Travel Mode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lt;0.5]&quot;-&quot;;#,##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51567888"/>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Entry>
      <c:legendEntry>
        <c:idx val="1"/>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Entry>
      <c:legendEntry>
        <c:idx val="2"/>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Entry>
      <c:legendEntry>
        <c:idx val="3"/>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2400" b="0" i="0" u="none" strike="noStrike" baseline="0">
                <a:latin typeface="Arial" panose="020B0604020202020204" pitchFamily="34" charset="0"/>
                <a:cs typeface="Arial" panose="020B0604020202020204" pitchFamily="34" charset="0"/>
              </a:rPr>
              <a:t>Greenhouse gas emissions from surface transport, UK 1990-2017 </a:t>
            </a:r>
            <a:endParaRPr lang="en-US" sz="2400">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'[Bar chart of GHG emissions for 1990 to 2017.xlsx]Sheet2'!$A$3</c:f>
              <c:strCache>
                <c:ptCount val="1"/>
                <c:pt idx="0">
                  <c:v>Surface Transport</c:v>
                </c:pt>
              </c:strCache>
            </c:strRef>
          </c:tx>
          <c:spPr>
            <a:solidFill>
              <a:srgbClr val="66CCFF"/>
            </a:solidFill>
            <a:ln>
              <a:solidFill>
                <a:srgbClr val="0070C0"/>
              </a:solidFill>
            </a:ln>
            <a:effectLst/>
          </c:spPr>
          <c:invertIfNegative val="0"/>
          <c:cat>
            <c:numRef>
              <c:f>'[Bar chart of GHG emissions for 1990 to 2017.xlsx]Sheet2'!$B$2:$AC$2</c:f>
              <c:numCache>
                <c:formatCode>General</c:formatCode>
                <c:ptCount val="2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numCache>
            </c:numRef>
          </c:cat>
          <c:val>
            <c:numRef>
              <c:f>'[Bar chart of GHG emissions for 1990 to 2017.xlsx]Sheet2'!$B$3:$AC$3</c:f>
              <c:numCache>
                <c:formatCode>0.0</c:formatCode>
                <c:ptCount val="28"/>
                <c:pt idx="0">
                  <c:v>112.7</c:v>
                </c:pt>
                <c:pt idx="1">
                  <c:v>111.7848731434251</c:v>
                </c:pt>
                <c:pt idx="2">
                  <c:v>113.27009468685573</c:v>
                </c:pt>
                <c:pt idx="3">
                  <c:v>114.47713834289286</c:v>
                </c:pt>
                <c:pt idx="4">
                  <c:v>115.03441382175922</c:v>
                </c:pt>
                <c:pt idx="5">
                  <c:v>114.1078080494848</c:v>
                </c:pt>
                <c:pt idx="6">
                  <c:v>118.27128843761047</c:v>
                </c:pt>
                <c:pt idx="7">
                  <c:v>119.64967641755699</c:v>
                </c:pt>
                <c:pt idx="8">
                  <c:v>118.83719866256963</c:v>
                </c:pt>
                <c:pt idx="9">
                  <c:v>119.65773206538148</c:v>
                </c:pt>
                <c:pt idx="10">
                  <c:v>118.74796098839333</c:v>
                </c:pt>
                <c:pt idx="11">
                  <c:v>118.59638265715148</c:v>
                </c:pt>
                <c:pt idx="12">
                  <c:v>120.7904446166167</c:v>
                </c:pt>
                <c:pt idx="13">
                  <c:v>120.06901434914968</c:v>
                </c:pt>
                <c:pt idx="14">
                  <c:v>121.09084785979141</c:v>
                </c:pt>
                <c:pt idx="15">
                  <c:v>121.79903915960938</c:v>
                </c:pt>
                <c:pt idx="16">
                  <c:v>121.8102399917737</c:v>
                </c:pt>
                <c:pt idx="17">
                  <c:v>123.04958640724769</c:v>
                </c:pt>
                <c:pt idx="18">
                  <c:v>117.92885518560881</c:v>
                </c:pt>
                <c:pt idx="19">
                  <c:v>113.75697280186073</c:v>
                </c:pt>
                <c:pt idx="20">
                  <c:v>112.45431429509594</c:v>
                </c:pt>
                <c:pt idx="21">
                  <c:v>110.94478833192971</c:v>
                </c:pt>
                <c:pt idx="22">
                  <c:v>110.77147961741805</c:v>
                </c:pt>
                <c:pt idx="23">
                  <c:v>109.93397187864186</c:v>
                </c:pt>
                <c:pt idx="24">
                  <c:v>111.44705185414179</c:v>
                </c:pt>
                <c:pt idx="25">
                  <c:v>113.67458560533302</c:v>
                </c:pt>
                <c:pt idx="26">
                  <c:v>116.26195440962341</c:v>
                </c:pt>
                <c:pt idx="27">
                  <c:v>116.4</c:v>
                </c:pt>
              </c:numCache>
            </c:numRef>
          </c:val>
          <c:extLst>
            <c:ext xmlns:c16="http://schemas.microsoft.com/office/drawing/2014/chart" uri="{C3380CC4-5D6E-409C-BE32-E72D297353CC}">
              <c16:uniqueId val="{00000000-8C5D-4B76-8C93-761AF5F8EB4B}"/>
            </c:ext>
          </c:extLst>
        </c:ser>
        <c:dLbls>
          <c:showLegendKey val="0"/>
          <c:showVal val="0"/>
          <c:showCatName val="0"/>
          <c:showSerName val="0"/>
          <c:showPercent val="0"/>
          <c:showBubbleSize val="0"/>
        </c:dLbls>
        <c:gapWidth val="219"/>
        <c:axId val="529543056"/>
        <c:axId val="529540816"/>
      </c:barChart>
      <c:catAx>
        <c:axId val="52954305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600">
                    <a:latin typeface="Arial" panose="020B0604020202020204" pitchFamily="34" charset="0"/>
                    <a:cs typeface="Arial" panose="020B0604020202020204" pitchFamily="34" charset="0"/>
                  </a:rPr>
                  <a:t>Year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29540816"/>
        <c:crosses val="autoZero"/>
        <c:auto val="1"/>
        <c:lblAlgn val="ctr"/>
        <c:lblOffset val="100"/>
        <c:noMultiLvlLbl val="0"/>
      </c:catAx>
      <c:valAx>
        <c:axId val="529540816"/>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sz="1600" b="0" i="0" u="none" strike="noStrike" baseline="0">
                    <a:effectLst/>
                    <a:latin typeface="Arial" panose="020B0604020202020204" pitchFamily="34" charset="0"/>
                    <a:cs typeface="Arial" panose="020B0604020202020204" pitchFamily="34" charset="0"/>
                  </a:rPr>
                  <a:t>Greenhouse Gas Emissions (MtCO2e)</a:t>
                </a:r>
                <a:endParaRPr lang="en-GB" sz="1600">
                  <a:latin typeface="Arial" panose="020B0604020202020204" pitchFamily="34" charset="0"/>
                  <a:cs typeface="Arial" panose="020B0604020202020204" pitchFamily="34" charset="0"/>
                </a:endParaRP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295430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88D59F-84DF-0C4A-A564-05F3AC6AA4FC}" type="datetimeFigureOut">
              <a:rPr lang="en-US" smtClean="0"/>
              <a:t>1/12/2020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BC607B-BC83-1C44-A501-8F981FF41469}" type="slidenum">
              <a:rPr lang="en-US" smtClean="0"/>
              <a:t>‹#›</a:t>
            </a:fld>
            <a:endParaRPr lang="en-US"/>
          </a:p>
        </p:txBody>
      </p:sp>
    </p:spTree>
    <p:extLst>
      <p:ext uri="{BB962C8B-B14F-4D97-AF65-F5344CB8AC3E}">
        <p14:creationId xmlns:p14="http://schemas.microsoft.com/office/powerpoint/2010/main" val="2389484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gov.uk/government/statistics/final-uk-greenhouse-gas-emissions-national-statistics-1990-2017"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gov.uk/government/statistics/final-uk-greenhouse-gas-emissions-national-statistics-1990-2017"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821435/nts0705.ods"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gov.uk/government/statistical-data-sets/nts03-modal-comparisons"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BC607B-BC83-1C44-A501-8F981FF41469}" type="slidenum">
              <a:rPr lang="en-US" smtClean="0"/>
              <a:t>1</a:t>
            </a:fld>
            <a:endParaRPr lang="en-US"/>
          </a:p>
        </p:txBody>
      </p:sp>
    </p:spTree>
    <p:extLst>
      <p:ext uri="{BB962C8B-B14F-4D97-AF65-F5344CB8AC3E}">
        <p14:creationId xmlns:p14="http://schemas.microsoft.com/office/powerpoint/2010/main" val="26717251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this basic example, using 2016 and 2017 travel survey data, the constraints are gender and age group to give the probability for each trip purpose. Gender and Age are two constrains that are shared with the census data, therefore it is straightforward to join the constraint table to the census data.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trip purposes are coded 1 to 8 in the NTS dataset set. So, given that an individual is aged 17-20, age group 4, and male, gender group 1, this is the probability of each trip purpose occurring.</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we consecutively add each of these probabilities to get a probability distribution. It is noted that each distribution will be different for each gender/age combination.</a:t>
            </a:r>
          </a:p>
          <a:p>
            <a:endParaRPr lang="en-US" dirty="0"/>
          </a:p>
          <a:p>
            <a:r>
              <a:rPr lang="en-US" dirty="0"/>
              <a:t>Where the dice roll lies will indicate the trip purpose. For example, if R rolled 0.44 then this will assign the person with trip purpose 3. If R rolled 0.71, this will assign the person trip purpose 7.</a:t>
            </a:r>
          </a:p>
          <a:p>
            <a:endParaRPr lang="en-US" dirty="0"/>
          </a:p>
          <a:p>
            <a:r>
              <a:rPr lang="en-GB" sz="1200" kern="1200" dirty="0">
                <a:solidFill>
                  <a:schemeClr val="tx1"/>
                </a:solidFill>
                <a:effectLst/>
                <a:latin typeface="+mn-lt"/>
                <a:ea typeface="+mn-ea"/>
                <a:cs typeface="+mn-cs"/>
              </a:rPr>
              <a:t>I repeated this assignment process 50 times for every individual in the synthetic population of Manchester for the year 2018 to get a modal trip purpose for each person.</a:t>
            </a:r>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59BC607B-BC83-1C44-A501-8F981FF41469}" type="slidenum">
              <a:rPr lang="en-US" smtClean="0"/>
              <a:t>10</a:t>
            </a:fld>
            <a:endParaRPr lang="en-US"/>
          </a:p>
        </p:txBody>
      </p:sp>
    </p:spTree>
    <p:extLst>
      <p:ext uri="{BB962C8B-B14F-4D97-AF65-F5344CB8AC3E}">
        <p14:creationId xmlns:p14="http://schemas.microsoft.com/office/powerpoint/2010/main" val="9359162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examples of the maps I drew that represent the modal transport purpose for every individual in the synthetic population of Manchester. The size of each area is at the MSOA level. </a:t>
            </a:r>
          </a:p>
          <a:p>
            <a:endParaRPr lang="en-US" dirty="0"/>
          </a:p>
          <a:p>
            <a:r>
              <a:rPr lang="en-US" dirty="0"/>
              <a:t>Blue indicates a higher percentage and yellows a lower percentage, and yellow a lower percentage. As you can see there is a difference between inner and outer city areas.</a:t>
            </a:r>
          </a:p>
          <a:p>
            <a:endParaRPr lang="en-US" dirty="0"/>
          </a:p>
          <a:p>
            <a:r>
              <a:rPr lang="en-US" dirty="0"/>
              <a:t>This demonstrates that there is a spatial element to trip purpose type based on the demographic of the area. Inner city area people typically take trips for work and education. Whereas, the outer city trips are typically leisure and shopping. </a:t>
            </a:r>
          </a:p>
          <a:p>
            <a:endParaRPr lang="en-US" dirty="0"/>
          </a:p>
        </p:txBody>
      </p:sp>
      <p:sp>
        <p:nvSpPr>
          <p:cNvPr id="4" name="Slide Number Placeholder 3"/>
          <p:cNvSpPr>
            <a:spLocks noGrp="1"/>
          </p:cNvSpPr>
          <p:nvPr>
            <p:ph type="sldNum" sz="quarter" idx="5"/>
          </p:nvPr>
        </p:nvSpPr>
        <p:spPr/>
        <p:txBody>
          <a:bodyPr/>
          <a:lstStyle/>
          <a:p>
            <a:fld id="{59BC607B-BC83-1C44-A501-8F981FF41469}" type="slidenum">
              <a:rPr lang="en-US" smtClean="0"/>
              <a:t>11</a:t>
            </a:fld>
            <a:endParaRPr lang="en-US"/>
          </a:p>
        </p:txBody>
      </p:sp>
    </p:spTree>
    <p:extLst>
      <p:ext uri="{BB962C8B-B14F-4D97-AF65-F5344CB8AC3E}">
        <p14:creationId xmlns:p14="http://schemas.microsoft.com/office/powerpoint/2010/main" val="14397326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refine these maps, the next step is to assign the individuals to a household. This is something the SPENSER algorithm can do. </a:t>
            </a:r>
          </a:p>
          <a:p>
            <a:endParaRPr lang="en-US" dirty="0"/>
          </a:p>
          <a:p>
            <a:r>
              <a:rPr lang="en-US" dirty="0"/>
              <a:t>Therefore, we can add more constraints to the constraint table so we can look at both individual and household level attributes. For instance, the dwelling type of the household, the number of people in the household, the number of cars the household has, economic status of the household, and the output area class.</a:t>
            </a:r>
          </a:p>
          <a:p>
            <a:endParaRPr lang="en-US" dirty="0"/>
          </a:p>
          <a:p>
            <a:r>
              <a:rPr lang="en-US" dirty="0"/>
              <a:t>We also want to look at different travel behaviours. How long do people typically travel for leisure? What distances are these trips? This will add a temporal and another spatial element to the research. Also look at which households typically have low usage cars, which again is insightful for policy-makers.</a:t>
            </a:r>
          </a:p>
        </p:txBody>
      </p:sp>
      <p:sp>
        <p:nvSpPr>
          <p:cNvPr id="4" name="Slide Number Placeholder 3"/>
          <p:cNvSpPr>
            <a:spLocks noGrp="1"/>
          </p:cNvSpPr>
          <p:nvPr>
            <p:ph type="sldNum" sz="quarter" idx="5"/>
          </p:nvPr>
        </p:nvSpPr>
        <p:spPr/>
        <p:txBody>
          <a:bodyPr/>
          <a:lstStyle/>
          <a:p>
            <a:fld id="{59BC607B-BC83-1C44-A501-8F981FF41469}" type="slidenum">
              <a:rPr lang="en-US" smtClean="0"/>
              <a:t>12</a:t>
            </a:fld>
            <a:endParaRPr lang="en-US"/>
          </a:p>
        </p:txBody>
      </p:sp>
    </p:spTree>
    <p:extLst>
      <p:ext uri="{BB962C8B-B14F-4D97-AF65-F5344CB8AC3E}">
        <p14:creationId xmlns:p14="http://schemas.microsoft.com/office/powerpoint/2010/main" val="12324275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provides a greater insight into travel behaviour and identify where the demand is for travel. </a:t>
            </a:r>
          </a:p>
          <a:p>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For an equitable decarbonatization solution, we want to identify areas where new mobility services may be effective, or where vulnerability is likely to occur in the event of any transport policy.</a:t>
            </a:r>
          </a:p>
        </p:txBody>
      </p:sp>
      <p:sp>
        <p:nvSpPr>
          <p:cNvPr id="4" name="Slide Number Placeholder 3"/>
          <p:cNvSpPr>
            <a:spLocks noGrp="1"/>
          </p:cNvSpPr>
          <p:nvPr>
            <p:ph type="sldNum" sz="quarter" idx="5"/>
          </p:nvPr>
        </p:nvSpPr>
        <p:spPr/>
        <p:txBody>
          <a:bodyPr/>
          <a:lstStyle/>
          <a:p>
            <a:fld id="{59BC607B-BC83-1C44-A501-8F981FF41469}" type="slidenum">
              <a:rPr lang="en-US" smtClean="0"/>
              <a:t>13</a:t>
            </a:fld>
            <a:endParaRPr lang="en-US"/>
          </a:p>
        </p:txBody>
      </p:sp>
    </p:spTree>
    <p:extLst>
      <p:ext uri="{BB962C8B-B14F-4D97-AF65-F5344CB8AC3E}">
        <p14:creationId xmlns:p14="http://schemas.microsoft.com/office/powerpoint/2010/main" val="4148255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Going back to this graph, I want to reiterate the point that demand will continue to increase with an increasing population. This research project is one way to identify how demand can be reduced, while also being mindful of any groups that might be at risk to certain policies.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Focusing on supply is not the solution, need to policies to focus on demand as well for the UK to mitigate and combat the effects of climate change.</a:t>
            </a:r>
            <a:endParaRPr lang="en-US" dirty="0"/>
          </a:p>
        </p:txBody>
      </p:sp>
      <p:sp>
        <p:nvSpPr>
          <p:cNvPr id="4" name="Slide Number Placeholder 3"/>
          <p:cNvSpPr>
            <a:spLocks noGrp="1"/>
          </p:cNvSpPr>
          <p:nvPr>
            <p:ph type="sldNum" sz="quarter" idx="5"/>
          </p:nvPr>
        </p:nvSpPr>
        <p:spPr/>
        <p:txBody>
          <a:bodyPr/>
          <a:lstStyle/>
          <a:p>
            <a:fld id="{59BC607B-BC83-1C44-A501-8F981FF41469}" type="slidenum">
              <a:rPr lang="en-US" smtClean="0"/>
              <a:t>14</a:t>
            </a:fld>
            <a:endParaRPr lang="en-US"/>
          </a:p>
        </p:txBody>
      </p:sp>
    </p:spTree>
    <p:extLst>
      <p:ext uri="{BB962C8B-B14F-4D97-AF65-F5344CB8AC3E}">
        <p14:creationId xmlns:p14="http://schemas.microsoft.com/office/powerpoint/2010/main" val="1580886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Climate change - we see it all over the news and on social media.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It is incredibly likely that humans are the dominant cause of the observed change in climate, through our own production of GHG emissions. Therefore, the only way to combat this is to decrease of GHG emissions.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How is the UK faring so far?</a:t>
            </a:r>
            <a:endParaRPr lang="en-US" dirty="0"/>
          </a:p>
        </p:txBody>
      </p:sp>
      <p:sp>
        <p:nvSpPr>
          <p:cNvPr id="4" name="Slide Number Placeholder 3"/>
          <p:cNvSpPr>
            <a:spLocks noGrp="1"/>
          </p:cNvSpPr>
          <p:nvPr>
            <p:ph type="sldNum" sz="quarter" idx="5"/>
          </p:nvPr>
        </p:nvSpPr>
        <p:spPr/>
        <p:txBody>
          <a:bodyPr/>
          <a:lstStyle/>
          <a:p>
            <a:fld id="{59BC607B-BC83-1C44-A501-8F981FF41469}" type="slidenum">
              <a:rPr lang="en-US" smtClean="0"/>
              <a:t>2</a:t>
            </a:fld>
            <a:endParaRPr lang="en-US"/>
          </a:p>
        </p:txBody>
      </p:sp>
    </p:spTree>
    <p:extLst>
      <p:ext uri="{BB962C8B-B14F-4D97-AF65-F5344CB8AC3E}">
        <p14:creationId xmlns:p14="http://schemas.microsoft.com/office/powerpoint/2010/main" val="419278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From looking at each sector, the UK have reduced their emissions in most sectors, particularly in the energy supply sector.</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HOWEVER, surface transport is the only sector where emissions have increased.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is significant because surface transport is the largest emitting sector in the UK and travel is something most of us do each day.</a:t>
            </a:r>
          </a:p>
          <a:p>
            <a:r>
              <a:rPr lang="en-GB" sz="1200" kern="1200" dirty="0">
                <a:solidFill>
                  <a:schemeClr val="tx1"/>
                </a:solidFill>
                <a:effectLst/>
                <a:latin typeface="+mn-lt"/>
                <a:ea typeface="+mn-ea"/>
                <a:cs typeface="+mn-cs"/>
              </a:rPr>
              <a:t>My project focuses on reducing emissions in this sector. But first, I will talk you through current UK surface transport initiatives, how there is a gap in the policy and how my project addresses this gap.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What is the UK currently doing in this sector to decrease emissions?</a:t>
            </a:r>
          </a:p>
          <a:p>
            <a:pPr rtl="0" fontAlgn="ctr"/>
            <a:endParaRPr lang="en-GB" sz="1200" kern="1200" dirty="0">
              <a:solidFill>
                <a:schemeClr val="tx1"/>
              </a:solidFill>
              <a:effectLst/>
              <a:latin typeface="+mn-lt"/>
              <a:ea typeface="+mn-ea"/>
              <a:cs typeface="+mn-cs"/>
            </a:endParaRPr>
          </a:p>
          <a:p>
            <a:pPr rtl="0" fontAlgn="ctr"/>
            <a:r>
              <a:rPr lang="en-GB" sz="1200" kern="1200" dirty="0">
                <a:solidFill>
                  <a:schemeClr val="tx1"/>
                </a:solidFill>
                <a:effectLst/>
                <a:latin typeface="+mn-lt"/>
                <a:ea typeface="+mn-ea"/>
                <a:cs typeface="+mn-cs"/>
              </a:rPr>
              <a:t>Source: Tables 3, Final UK greenhouse gas emissions national statistics 1990-2017 Excel data tables.</a:t>
            </a:r>
          </a:p>
          <a:p>
            <a:pPr rtl="0" fontAlgn="ctr"/>
            <a:r>
              <a:rPr lang="en-GB" sz="1200" b="0" i="0" u="sng" strike="noStrike" kern="1200" dirty="0">
                <a:solidFill>
                  <a:schemeClr val="tx1"/>
                </a:solidFill>
                <a:effectLst/>
                <a:latin typeface="+mn-lt"/>
                <a:ea typeface="+mn-ea"/>
                <a:cs typeface="+mn-cs"/>
                <a:hlinkClick r:id="rId3"/>
              </a:rPr>
              <a:t>https://www.gov.uk/government/statistics/final-uk-greenhouse-gas-emissions-national-statistics-1990-2017</a:t>
            </a:r>
            <a:r>
              <a:rPr lang="en-GB" dirty="0"/>
              <a:t> </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9BC607B-BC83-1C44-A501-8F981FF41469}" type="slidenum">
              <a:rPr lang="en-US" smtClean="0"/>
              <a:t>3</a:t>
            </a:fld>
            <a:endParaRPr lang="en-US"/>
          </a:p>
        </p:txBody>
      </p:sp>
    </p:spTree>
    <p:extLst>
      <p:ext uri="{BB962C8B-B14F-4D97-AF65-F5344CB8AC3E}">
        <p14:creationId xmlns:p14="http://schemas.microsoft.com/office/powerpoint/2010/main" val="1874443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There is a huge focus on phasing out petrol and diesel cars.</a:t>
            </a:r>
          </a:p>
          <a:p>
            <a:r>
              <a:rPr lang="en-GB" sz="1200" kern="1200" dirty="0">
                <a:solidFill>
                  <a:schemeClr val="tx1"/>
                </a:solidFill>
                <a:effectLst/>
                <a:latin typeface="+mn-lt"/>
                <a:ea typeface="+mn-ea"/>
                <a:cs typeface="+mn-cs"/>
              </a:rPr>
              <a:t>Incentives to increase the market share of hybrid, electric and low-emission vehicles.</a:t>
            </a:r>
          </a:p>
          <a:p>
            <a:r>
              <a:rPr lang="en-GB" sz="1200" kern="1200" dirty="0">
                <a:solidFill>
                  <a:schemeClr val="tx1"/>
                </a:solidFill>
                <a:effectLst/>
                <a:latin typeface="+mn-lt"/>
                <a:ea typeface="+mn-ea"/>
                <a:cs typeface="+mn-cs"/>
              </a:rPr>
              <a:t>Schemes to support walking, cycling and public transport.</a:t>
            </a:r>
          </a:p>
          <a:p>
            <a:r>
              <a:rPr lang="en-GB" sz="1200" kern="1200" dirty="0">
                <a:solidFill>
                  <a:schemeClr val="tx1"/>
                </a:solidFill>
                <a:effectLst/>
                <a:latin typeface="+mn-lt"/>
                <a:ea typeface="+mn-ea"/>
                <a:cs typeface="+mn-cs"/>
              </a:rPr>
              <a:t>Increase of using biofuels and fuel-efficient fleets.</a:t>
            </a:r>
          </a:p>
          <a:p>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How effective are these policies?</a:t>
            </a:r>
          </a:p>
          <a:p>
            <a:pPr rtl="0" fontAlgn="ctr"/>
            <a:endParaRPr lang="en-GB" sz="1200" kern="1200" dirty="0">
              <a:solidFill>
                <a:schemeClr val="tx1"/>
              </a:solidFill>
              <a:effectLst/>
              <a:latin typeface="+mn-lt"/>
              <a:ea typeface="+mn-ea"/>
              <a:cs typeface="+mn-cs"/>
            </a:endParaRPr>
          </a:p>
          <a:p>
            <a:pPr rtl="0" fontAlgn="ct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9BC607B-BC83-1C44-A501-8F981FF41469}" type="slidenum">
              <a:rPr lang="en-US" smtClean="0"/>
              <a:t>4</a:t>
            </a:fld>
            <a:endParaRPr lang="en-US"/>
          </a:p>
        </p:txBody>
      </p:sp>
    </p:spTree>
    <p:extLst>
      <p:ext uri="{BB962C8B-B14F-4D97-AF65-F5344CB8AC3E}">
        <p14:creationId xmlns:p14="http://schemas.microsoft.com/office/powerpoint/2010/main" val="1528479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Emissions went down between 2007 and 2013, but they are increasing once again.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There is a policy gap between emitted emissions and targets the government has set - current policies are not enough. There is too much focus on supply, when demand needs to be tackled too. In terms of surface transport, this means reducing car miles travelled and the reduction of cars needed.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Where is the demand coming from?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rtl="0" fontAlgn="ctr"/>
            <a:r>
              <a:rPr lang="en-GB" sz="1200" kern="1200" dirty="0">
                <a:solidFill>
                  <a:schemeClr val="tx1"/>
                </a:solidFill>
                <a:effectLst/>
                <a:latin typeface="+mn-lt"/>
                <a:ea typeface="+mn-ea"/>
                <a:cs typeface="+mn-cs"/>
              </a:rPr>
              <a:t>Source: Tables 3, Final UK greenhouse gas emissions national statistics 1990-2017 Excel data tables.</a:t>
            </a:r>
          </a:p>
          <a:p>
            <a:pPr rtl="0" fontAlgn="ctr"/>
            <a:r>
              <a:rPr lang="en-GB" sz="1200" b="0" i="0" u="sng" strike="noStrike" kern="1200" dirty="0">
                <a:solidFill>
                  <a:schemeClr val="tx1"/>
                </a:solidFill>
                <a:effectLst/>
                <a:latin typeface="+mn-lt"/>
                <a:ea typeface="+mn-ea"/>
                <a:cs typeface="+mn-cs"/>
                <a:hlinkClick r:id="rId3"/>
              </a:rPr>
              <a:t>https://www.gov.uk/government/statistics/final-uk-greenhouse-gas-emissions-national-statistics-1990-2017</a:t>
            </a:r>
            <a:r>
              <a:rPr lang="en-GB" dirty="0"/>
              <a:t> </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9BC607B-BC83-1C44-A501-8F981FF41469}" type="slidenum">
              <a:rPr lang="en-US" smtClean="0"/>
              <a:t>5</a:t>
            </a:fld>
            <a:endParaRPr lang="en-US"/>
          </a:p>
        </p:txBody>
      </p:sp>
    </p:spTree>
    <p:extLst>
      <p:ext uri="{BB962C8B-B14F-4D97-AF65-F5344CB8AC3E}">
        <p14:creationId xmlns:p14="http://schemas.microsoft.com/office/powerpoint/2010/main" val="996495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One way to look at demand is income.</a:t>
            </a:r>
          </a:p>
          <a:p>
            <a:pPr marL="0" marR="0" lvl="0" indent="0" algn="l" defTabSz="914400" rtl="0" eaLnBrk="1" fontAlgn="ctr"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As this graph shows, higher-income groups travel more miles - almost double the lowest income group. </a:t>
            </a:r>
          </a:p>
          <a:p>
            <a:pPr marL="0" marR="0" lvl="0" indent="0" algn="l" defTabSz="914400" rtl="0" eaLnBrk="1" fontAlgn="ctr"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Implementing a blanket policy like a tax, or a congestion charge, is disproportionate and risks marginalising groups. Higher income groups can easily afford this charge compared to lower income groups.</a:t>
            </a:r>
          </a:p>
          <a:p>
            <a:pPr marL="0" marR="0" lvl="0" indent="0" algn="l" defTabSz="914400" rtl="0" eaLnBrk="1" fontAlgn="ctr"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Policy-makers need to apply policies in the right area and target the right demographic, because vulnerability is context specific. </a:t>
            </a:r>
          </a:p>
          <a:p>
            <a:pPr marL="0" marR="0" lvl="0" indent="0" algn="l" defTabSz="914400" rtl="0" eaLnBrk="1" fontAlgn="ctr"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rtl="0" fontAlgn="ctr"/>
            <a:r>
              <a:rPr lang="en-GB" sz="1200" kern="1200" dirty="0">
                <a:solidFill>
                  <a:schemeClr val="tx1"/>
                </a:solidFill>
                <a:effectLst/>
                <a:latin typeface="+mn-lt"/>
                <a:ea typeface="+mn-ea"/>
                <a:cs typeface="+mn-cs"/>
              </a:rPr>
              <a:t>Source: </a:t>
            </a:r>
            <a:r>
              <a:rPr lang="en-GB" sz="1200" b="0" i="0" kern="1200" dirty="0">
                <a:solidFill>
                  <a:schemeClr val="tx1"/>
                </a:solidFill>
                <a:effectLst/>
                <a:latin typeface="+mn-lt"/>
                <a:ea typeface="+mn-ea"/>
                <a:cs typeface="+mn-cs"/>
              </a:rPr>
              <a:t>NTS0705: </a:t>
            </a:r>
            <a:r>
              <a:rPr lang="en-GB" sz="1200" b="0" i="0" kern="1200" dirty="0">
                <a:solidFill>
                  <a:schemeClr val="tx1"/>
                </a:solidFill>
                <a:effectLst/>
                <a:latin typeface="+mn-lt"/>
                <a:ea typeface="+mn-ea"/>
                <a:cs typeface="+mn-cs"/>
                <a:hlinkClick r:id="rId3"/>
              </a:rPr>
              <a:t>Travel by household income quintile and main mode or mode: England</a:t>
            </a:r>
            <a:r>
              <a:rPr lang="en-GB" sz="1200" b="0" i="0" kern="1200" dirty="0">
                <a:solidFill>
                  <a:schemeClr val="tx1"/>
                </a:solidFill>
                <a:effectLst/>
                <a:latin typeface="+mn-lt"/>
                <a:ea typeface="+mn-ea"/>
                <a:cs typeface="+mn-cs"/>
              </a:rPr>
              <a:t> from:</a:t>
            </a:r>
            <a:r>
              <a:rPr lang="en-GB" sz="1200" kern="1200" dirty="0">
                <a:solidFill>
                  <a:schemeClr val="tx1"/>
                </a:solidFill>
                <a:effectLst/>
                <a:latin typeface="+mn-lt"/>
                <a:ea typeface="+mn-ea"/>
                <a:cs typeface="+mn-cs"/>
              </a:rPr>
              <a:t> </a:t>
            </a:r>
            <a:r>
              <a:rPr lang="en-GB" dirty="0">
                <a:hlinkClick r:id="rId4"/>
              </a:rPr>
              <a:t>https://www.gov.uk/government/statistical-data-sets/nts03-modal-comparisons</a:t>
            </a:r>
            <a:endParaRPr lang="en-US" dirty="0"/>
          </a:p>
        </p:txBody>
      </p:sp>
      <p:sp>
        <p:nvSpPr>
          <p:cNvPr id="4" name="Slide Number Placeholder 3"/>
          <p:cNvSpPr>
            <a:spLocks noGrp="1"/>
          </p:cNvSpPr>
          <p:nvPr>
            <p:ph type="sldNum" sz="quarter" idx="5"/>
          </p:nvPr>
        </p:nvSpPr>
        <p:spPr/>
        <p:txBody>
          <a:bodyPr/>
          <a:lstStyle/>
          <a:p>
            <a:fld id="{59BC607B-BC83-1C44-A501-8F981FF41469}" type="slidenum">
              <a:rPr lang="en-US" smtClean="0"/>
              <a:t>6</a:t>
            </a:fld>
            <a:endParaRPr lang="en-US"/>
          </a:p>
        </p:txBody>
      </p:sp>
    </p:spTree>
    <p:extLst>
      <p:ext uri="{BB962C8B-B14F-4D97-AF65-F5344CB8AC3E}">
        <p14:creationId xmlns:p14="http://schemas.microsoft.com/office/powerpoint/2010/main" val="1675122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These are the questions we need to ask to understand transport behaviour.</a:t>
            </a:r>
          </a:p>
          <a:p>
            <a:r>
              <a:rPr lang="en-GB" sz="1200" kern="1200" dirty="0">
                <a:solidFill>
                  <a:schemeClr val="tx1"/>
                </a:solidFill>
                <a:effectLst/>
                <a:latin typeface="+mn-lt"/>
                <a:ea typeface="+mn-ea"/>
                <a:cs typeface="+mn-cs"/>
              </a:rPr>
              <a:t>With an increasing population, this will increase energy demand and the climate impact further.</a:t>
            </a:r>
          </a:p>
          <a:p>
            <a:r>
              <a:rPr lang="en-GB" sz="1200" kern="1200" dirty="0">
                <a:solidFill>
                  <a:schemeClr val="tx1"/>
                </a:solidFill>
                <a:effectLst/>
                <a:latin typeface="+mn-lt"/>
                <a:ea typeface="+mn-ea"/>
                <a:cs typeface="+mn-cs"/>
              </a:rPr>
              <a:t>An effective response to climate change will require more rapid reductions in energy demand. </a:t>
            </a:r>
            <a:br>
              <a:rPr lang="en-GB" sz="1200"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leads on to the aim of my project with Ian Phillips. </a:t>
            </a:r>
          </a:p>
          <a:p>
            <a:pPr marL="0" marR="0" lvl="0" indent="0" algn="l" defTabSz="914400" rtl="0" eaLnBrk="1" fontAlgn="ctr"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9BC607B-BC83-1C44-A501-8F981FF41469}" type="slidenum">
              <a:rPr lang="en-US" smtClean="0"/>
              <a:t>7</a:t>
            </a:fld>
            <a:endParaRPr lang="en-US"/>
          </a:p>
        </p:txBody>
      </p:sp>
    </p:spTree>
    <p:extLst>
      <p:ext uri="{BB962C8B-B14F-4D97-AF65-F5344CB8AC3E}">
        <p14:creationId xmlns:p14="http://schemas.microsoft.com/office/powerpoint/2010/main" val="93045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By implementing a spatial microsimulation with a synthetic population, the project will describe a set of indicators to help policy-makers identify potential equitable transport demand reduction.</a:t>
            </a:r>
          </a:p>
          <a:p>
            <a:pPr marL="0" marR="0" lvl="0" indent="0" algn="l" defTabSz="914400" rtl="0" eaLnBrk="1" fontAlgn="ctr"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It will assess the effect a policy might have on a particular location and try to understand which services, technologies and policies may be effective at decarbonising transport in particular places. We want to be mindful of vulnerabilities and inequalities that may arise from the enforcement policies. </a:t>
            </a:r>
          </a:p>
        </p:txBody>
      </p:sp>
      <p:sp>
        <p:nvSpPr>
          <p:cNvPr id="4" name="Slide Number Placeholder 3"/>
          <p:cNvSpPr>
            <a:spLocks noGrp="1"/>
          </p:cNvSpPr>
          <p:nvPr>
            <p:ph type="sldNum" sz="quarter" idx="5"/>
          </p:nvPr>
        </p:nvSpPr>
        <p:spPr/>
        <p:txBody>
          <a:bodyPr/>
          <a:lstStyle/>
          <a:p>
            <a:fld id="{59BC607B-BC83-1C44-A501-8F981FF41469}" type="slidenum">
              <a:rPr lang="en-US" smtClean="0"/>
              <a:t>8</a:t>
            </a:fld>
            <a:endParaRPr lang="en-US"/>
          </a:p>
        </p:txBody>
      </p:sp>
    </p:spTree>
    <p:extLst>
      <p:ext uri="{BB962C8B-B14F-4D97-AF65-F5344CB8AC3E}">
        <p14:creationId xmlns:p14="http://schemas.microsoft.com/office/powerpoint/2010/main" val="9362045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first stage is to produce a constraint table </a:t>
            </a:r>
            <a:r>
              <a:rPr lang="en-GB" sz="1200" kern="1200" dirty="0">
                <a:solidFill>
                  <a:schemeClr val="tx1"/>
                </a:solidFill>
                <a:effectLst/>
                <a:latin typeface="+mn-lt"/>
                <a:ea typeface="+mn-ea"/>
                <a:cs typeface="+mn-cs"/>
              </a:rPr>
              <a:t>using the NTS data </a:t>
            </a:r>
            <a:r>
              <a:rPr lang="en-US" sz="1200" kern="1200" dirty="0">
                <a:solidFill>
                  <a:schemeClr val="tx1"/>
                </a:solidFill>
                <a:effectLst/>
                <a:latin typeface="+mn-lt"/>
                <a:ea typeface="+mn-ea"/>
                <a:cs typeface="+mn-cs"/>
              </a:rPr>
              <a:t>that calculates the probability of a particular travel behaviour occurring depending on the constraints. We cumulatively sum these probabilities to get a probability distribution for the attribute.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To get a synthetic population, I have used the algorithm SPENSER. This projects future UK populations using the 2011 census. For the project so far we have got a synthetic population of Manchester for the year 2018. </a:t>
            </a:r>
            <a:r>
              <a:rPr lang="en-US" sz="1200" kern="1200" dirty="0">
                <a:solidFill>
                  <a:schemeClr val="tx1"/>
                </a:solidFill>
                <a:effectLst/>
                <a:latin typeface="+mn-lt"/>
                <a:ea typeface="+mn-ea"/>
                <a:cs typeface="+mn-cs"/>
              </a:rPr>
              <a:t>Next, we join the individual census data with the NTS constraint table to create a Master table. By combining these two data sets, we now have a table of individuals where each individual has a travel behaviour probability distribution</a:t>
            </a:r>
            <a:r>
              <a:rPr lang="en-GB" sz="1200"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(SPENSER – algorithm constructed by Nik Lomax, Ben Wilson and Luke Archer.)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part of the Monte Carlo sampling process, we roll a dice, then see where the dice roll lies along the probability distribution to assign a travel behaviour.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Repeat the assignment process as many times as necessary to get a modal average for every individual in the synthetic population, or an average for the location.</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 me take you through an example. </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9BC607B-BC83-1C44-A501-8F981FF41469}" type="slidenum">
              <a:rPr lang="en-US" smtClean="0"/>
              <a:t>9</a:t>
            </a:fld>
            <a:endParaRPr lang="en-US"/>
          </a:p>
        </p:txBody>
      </p:sp>
    </p:spTree>
    <p:extLst>
      <p:ext uri="{BB962C8B-B14F-4D97-AF65-F5344CB8AC3E}">
        <p14:creationId xmlns:p14="http://schemas.microsoft.com/office/powerpoint/2010/main" val="1998157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2232136-154D-8E49-9F0F-8D035B85AE6F}" type="datetimeFigureOut">
              <a:rPr lang="en-US" smtClean="0"/>
              <a:t>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E8056C-9350-3E4B-911C-FCF80EDBFE79}" type="slidenum">
              <a:rPr lang="en-US" smtClean="0"/>
              <a:t>‹#›</a:t>
            </a:fld>
            <a:endParaRPr lang="en-US"/>
          </a:p>
        </p:txBody>
      </p:sp>
    </p:spTree>
    <p:extLst>
      <p:ext uri="{BB962C8B-B14F-4D97-AF65-F5344CB8AC3E}">
        <p14:creationId xmlns:p14="http://schemas.microsoft.com/office/powerpoint/2010/main" val="63331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32136-154D-8E49-9F0F-8D035B85AE6F}" type="datetimeFigureOut">
              <a:rPr lang="en-US" smtClean="0"/>
              <a:t>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E8056C-9350-3E4B-911C-FCF80EDBFE79}" type="slidenum">
              <a:rPr lang="en-US" smtClean="0"/>
              <a:t>‹#›</a:t>
            </a:fld>
            <a:endParaRPr lang="en-US"/>
          </a:p>
        </p:txBody>
      </p:sp>
    </p:spTree>
    <p:extLst>
      <p:ext uri="{BB962C8B-B14F-4D97-AF65-F5344CB8AC3E}">
        <p14:creationId xmlns:p14="http://schemas.microsoft.com/office/powerpoint/2010/main" val="1063837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32136-154D-8E49-9F0F-8D035B85AE6F}" type="datetimeFigureOut">
              <a:rPr lang="en-US" smtClean="0"/>
              <a:t>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E8056C-9350-3E4B-911C-FCF80EDBFE79}" type="slidenum">
              <a:rPr lang="en-US" smtClean="0"/>
              <a:t>‹#›</a:t>
            </a:fld>
            <a:endParaRPr lang="en-US"/>
          </a:p>
        </p:txBody>
      </p:sp>
    </p:spTree>
    <p:extLst>
      <p:ext uri="{BB962C8B-B14F-4D97-AF65-F5344CB8AC3E}">
        <p14:creationId xmlns:p14="http://schemas.microsoft.com/office/powerpoint/2010/main" val="2122291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32136-154D-8E49-9F0F-8D035B85AE6F}" type="datetimeFigureOut">
              <a:rPr lang="en-US" smtClean="0"/>
              <a:t>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E8056C-9350-3E4B-911C-FCF80EDBFE79}" type="slidenum">
              <a:rPr lang="en-US" smtClean="0"/>
              <a:t>‹#›</a:t>
            </a:fld>
            <a:endParaRPr lang="en-US"/>
          </a:p>
        </p:txBody>
      </p:sp>
    </p:spTree>
    <p:extLst>
      <p:ext uri="{BB962C8B-B14F-4D97-AF65-F5344CB8AC3E}">
        <p14:creationId xmlns:p14="http://schemas.microsoft.com/office/powerpoint/2010/main" val="1407896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232136-154D-8E49-9F0F-8D035B85AE6F}" type="datetimeFigureOut">
              <a:rPr lang="en-US" smtClean="0"/>
              <a:t>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E8056C-9350-3E4B-911C-FCF80EDBFE79}" type="slidenum">
              <a:rPr lang="en-US" smtClean="0"/>
              <a:t>‹#›</a:t>
            </a:fld>
            <a:endParaRPr lang="en-US"/>
          </a:p>
        </p:txBody>
      </p:sp>
    </p:spTree>
    <p:extLst>
      <p:ext uri="{BB962C8B-B14F-4D97-AF65-F5344CB8AC3E}">
        <p14:creationId xmlns:p14="http://schemas.microsoft.com/office/powerpoint/2010/main" val="1545753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2232136-154D-8E49-9F0F-8D035B85AE6F}" type="datetimeFigureOut">
              <a:rPr lang="en-US" smtClean="0"/>
              <a:t>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E8056C-9350-3E4B-911C-FCF80EDBFE79}" type="slidenum">
              <a:rPr lang="en-US" smtClean="0"/>
              <a:t>‹#›</a:t>
            </a:fld>
            <a:endParaRPr lang="en-US"/>
          </a:p>
        </p:txBody>
      </p:sp>
    </p:spTree>
    <p:extLst>
      <p:ext uri="{BB962C8B-B14F-4D97-AF65-F5344CB8AC3E}">
        <p14:creationId xmlns:p14="http://schemas.microsoft.com/office/powerpoint/2010/main" val="1373800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2232136-154D-8E49-9F0F-8D035B85AE6F}" type="datetimeFigureOut">
              <a:rPr lang="en-US" smtClean="0"/>
              <a:t>1/12/2020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E8056C-9350-3E4B-911C-FCF80EDBFE79}" type="slidenum">
              <a:rPr lang="en-US" smtClean="0"/>
              <a:t>‹#›</a:t>
            </a:fld>
            <a:endParaRPr lang="en-US"/>
          </a:p>
        </p:txBody>
      </p:sp>
    </p:spTree>
    <p:extLst>
      <p:ext uri="{BB962C8B-B14F-4D97-AF65-F5344CB8AC3E}">
        <p14:creationId xmlns:p14="http://schemas.microsoft.com/office/powerpoint/2010/main" val="1862852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2232136-154D-8E49-9F0F-8D035B85AE6F}" type="datetimeFigureOut">
              <a:rPr lang="en-US" smtClean="0"/>
              <a:t>1/12/2020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E8056C-9350-3E4B-911C-FCF80EDBFE79}" type="slidenum">
              <a:rPr lang="en-US" smtClean="0"/>
              <a:t>‹#›</a:t>
            </a:fld>
            <a:endParaRPr lang="en-US"/>
          </a:p>
        </p:txBody>
      </p:sp>
    </p:spTree>
    <p:extLst>
      <p:ext uri="{BB962C8B-B14F-4D97-AF65-F5344CB8AC3E}">
        <p14:creationId xmlns:p14="http://schemas.microsoft.com/office/powerpoint/2010/main" val="794987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232136-154D-8E49-9F0F-8D035B85AE6F}" type="datetimeFigureOut">
              <a:rPr lang="en-US" smtClean="0"/>
              <a:t>1/12/2020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E8056C-9350-3E4B-911C-FCF80EDBFE79}" type="slidenum">
              <a:rPr lang="en-US" smtClean="0"/>
              <a:t>‹#›</a:t>
            </a:fld>
            <a:endParaRPr lang="en-US"/>
          </a:p>
        </p:txBody>
      </p:sp>
    </p:spTree>
    <p:extLst>
      <p:ext uri="{BB962C8B-B14F-4D97-AF65-F5344CB8AC3E}">
        <p14:creationId xmlns:p14="http://schemas.microsoft.com/office/powerpoint/2010/main" val="1852135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232136-154D-8E49-9F0F-8D035B85AE6F}" type="datetimeFigureOut">
              <a:rPr lang="en-US" smtClean="0"/>
              <a:t>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E8056C-9350-3E4B-911C-FCF80EDBFE79}" type="slidenum">
              <a:rPr lang="en-US" smtClean="0"/>
              <a:t>‹#›</a:t>
            </a:fld>
            <a:endParaRPr lang="en-US"/>
          </a:p>
        </p:txBody>
      </p:sp>
    </p:spTree>
    <p:extLst>
      <p:ext uri="{BB962C8B-B14F-4D97-AF65-F5344CB8AC3E}">
        <p14:creationId xmlns:p14="http://schemas.microsoft.com/office/powerpoint/2010/main" val="1074187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232136-154D-8E49-9F0F-8D035B85AE6F}" type="datetimeFigureOut">
              <a:rPr lang="en-US" smtClean="0"/>
              <a:t>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E8056C-9350-3E4B-911C-FCF80EDBFE79}" type="slidenum">
              <a:rPr lang="en-US" smtClean="0"/>
              <a:t>‹#›</a:t>
            </a:fld>
            <a:endParaRPr lang="en-US"/>
          </a:p>
        </p:txBody>
      </p:sp>
    </p:spTree>
    <p:extLst>
      <p:ext uri="{BB962C8B-B14F-4D97-AF65-F5344CB8AC3E}">
        <p14:creationId xmlns:p14="http://schemas.microsoft.com/office/powerpoint/2010/main" val="2128380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232136-154D-8E49-9F0F-8D035B85AE6F}" type="datetimeFigureOut">
              <a:rPr lang="en-US" smtClean="0"/>
              <a:t>1/12/2020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E8056C-9350-3E4B-911C-FCF80EDBFE79}" type="slidenum">
              <a:rPr lang="en-US" smtClean="0"/>
              <a:t>‹#›</a:t>
            </a:fld>
            <a:endParaRPr lang="en-US"/>
          </a:p>
        </p:txBody>
      </p:sp>
    </p:spTree>
    <p:extLst>
      <p:ext uri="{BB962C8B-B14F-4D97-AF65-F5344CB8AC3E}">
        <p14:creationId xmlns:p14="http://schemas.microsoft.com/office/powerpoint/2010/main" val="1339100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jpg"/><Relationship Id="rId7" Type="http://schemas.openxmlformats.org/officeDocument/2006/relationships/image" Target="../media/image21.jp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jp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chart" Target="../charts/chart1.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jpg"/><Relationship Id="rId7"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hart" Target="../charts/chart3.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4A62A27-F9F7-6740-95F2-A32D07E72FA3}"/>
              </a:ext>
            </a:extLst>
          </p:cNvPr>
          <p:cNvSpPr>
            <a:spLocks noGrp="1"/>
          </p:cNvSpPr>
          <p:nvPr>
            <p:ph type="ctrTitle"/>
          </p:nvPr>
        </p:nvSpPr>
        <p:spPr>
          <a:xfrm>
            <a:off x="1524000" y="-1002651"/>
            <a:ext cx="9144000" cy="2387600"/>
          </a:xfrm>
        </p:spPr>
        <p:txBody>
          <a:bodyPr/>
          <a:lstStyle/>
          <a:p>
            <a:r>
              <a:rPr lang="en-US" dirty="0"/>
              <a:t>Presentation title slide</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7297" y="1251627"/>
            <a:ext cx="2742670" cy="483126"/>
          </a:xfrm>
          <a:prstGeom prst="rect">
            <a:avLst/>
          </a:prstGeom>
        </p:spPr>
      </p:pic>
      <p:sp>
        <p:nvSpPr>
          <p:cNvPr id="5" name="Text Placeholder 1"/>
          <p:cNvSpPr txBox="1">
            <a:spLocks/>
          </p:cNvSpPr>
          <p:nvPr/>
        </p:nvSpPr>
        <p:spPr>
          <a:xfrm>
            <a:off x="339724" y="1904546"/>
            <a:ext cx="11431361" cy="400367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600" b="1" dirty="0">
                <a:solidFill>
                  <a:schemeClr val="tx1"/>
                </a:solidFill>
                <a:latin typeface="Arial" charset="0"/>
                <a:ea typeface="Arial" charset="0"/>
                <a:cs typeface="Arial" charset="0"/>
              </a:rPr>
              <a:t>Where do we risk marginalising those with social vulnerabilities with a blanket transport emissions policy?</a:t>
            </a:r>
          </a:p>
          <a:p>
            <a:endParaRPr lang="en-GB" sz="2800" b="1" dirty="0">
              <a:solidFill>
                <a:schemeClr val="tx1"/>
              </a:solidFill>
              <a:latin typeface="Arial" charset="0"/>
              <a:ea typeface="Arial" charset="0"/>
              <a:cs typeface="Arial" charset="0"/>
            </a:endParaRPr>
          </a:p>
          <a:p>
            <a:r>
              <a:rPr lang="en-GB" sz="2800" b="1" dirty="0">
                <a:solidFill>
                  <a:schemeClr val="tx1"/>
                </a:solidFill>
                <a:latin typeface="Arial" charset="0"/>
                <a:ea typeface="Arial" charset="0"/>
                <a:cs typeface="Arial" charset="0"/>
              </a:rPr>
              <a:t>Claire </a:t>
            </a:r>
            <a:r>
              <a:rPr lang="en-GB" sz="2800" b="1" dirty="0" err="1">
                <a:solidFill>
                  <a:schemeClr val="tx1"/>
                </a:solidFill>
                <a:latin typeface="Arial" charset="0"/>
                <a:ea typeface="Arial" charset="0"/>
                <a:cs typeface="Arial" charset="0"/>
              </a:rPr>
              <a:t>Shadbolt</a:t>
            </a:r>
            <a:endParaRPr lang="en-GB" sz="2800" b="1"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2325042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4A62A27-F9F7-6740-95F2-A32D07E72FA3}"/>
              </a:ext>
            </a:extLst>
          </p:cNvPr>
          <p:cNvSpPr>
            <a:spLocks noGrp="1"/>
          </p:cNvSpPr>
          <p:nvPr>
            <p:ph type="ctrTitle"/>
          </p:nvPr>
        </p:nvSpPr>
        <p:spPr>
          <a:xfrm>
            <a:off x="1524000" y="-1002651"/>
            <a:ext cx="9144000" cy="2387600"/>
          </a:xfrm>
        </p:spPr>
        <p:txBody>
          <a:bodyPr/>
          <a:lstStyle/>
          <a:p>
            <a:r>
              <a:rPr lang="en-US" dirty="0"/>
              <a:t>Presentation title slide</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724" y="1262779"/>
            <a:ext cx="2742670" cy="483126"/>
          </a:xfrm>
          <a:prstGeom prst="rect">
            <a:avLst/>
          </a:prstGeom>
        </p:spPr>
      </p:pic>
      <p:sp>
        <p:nvSpPr>
          <p:cNvPr id="5" name="Text Placeholder 1"/>
          <p:cNvSpPr txBox="1">
            <a:spLocks/>
          </p:cNvSpPr>
          <p:nvPr/>
        </p:nvSpPr>
        <p:spPr>
          <a:xfrm>
            <a:off x="339724" y="1904546"/>
            <a:ext cx="11431361" cy="400367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600" dirty="0">
              <a:solidFill>
                <a:schemeClr val="tx1"/>
              </a:solidFill>
              <a:latin typeface="Arial" charset="0"/>
              <a:ea typeface="Arial" charset="0"/>
              <a:cs typeface="Arial" charset="0"/>
            </a:endParaRPr>
          </a:p>
        </p:txBody>
      </p:sp>
      <p:sp>
        <p:nvSpPr>
          <p:cNvPr id="6" name="Rectangle 5"/>
          <p:cNvSpPr/>
          <p:nvPr/>
        </p:nvSpPr>
        <p:spPr>
          <a:xfrm>
            <a:off x="200025" y="581025"/>
            <a:ext cx="11839575" cy="19716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rotWithShape="1">
          <a:blip r:embed="rId5"/>
          <a:srcRect l="31328" t="24130" r="3593" b="65091"/>
          <a:stretch/>
        </p:blipFill>
        <p:spPr>
          <a:xfrm>
            <a:off x="196318" y="149995"/>
            <a:ext cx="12059372" cy="1112784"/>
          </a:xfrm>
          <a:prstGeom prst="rect">
            <a:avLst/>
          </a:prstGeom>
        </p:spPr>
      </p:pic>
      <p:sp>
        <p:nvSpPr>
          <p:cNvPr id="7" name="TextBox 6"/>
          <p:cNvSpPr txBox="1"/>
          <p:nvPr/>
        </p:nvSpPr>
        <p:spPr>
          <a:xfrm>
            <a:off x="339724" y="1291275"/>
            <a:ext cx="11431361" cy="1569660"/>
          </a:xfrm>
          <a:prstGeom prst="rect">
            <a:avLst/>
          </a:prstGeom>
          <a:noFill/>
        </p:spPr>
        <p:txBody>
          <a:bodyPr wrap="square" rtlCol="0">
            <a:spAutoFit/>
          </a:bodyPr>
          <a:lstStyle/>
          <a:p>
            <a:r>
              <a:rPr lang="en-GB" sz="3200" b="1" dirty="0">
                <a:latin typeface="Arial" panose="020B0604020202020204" pitchFamily="34" charset="0"/>
                <a:cs typeface="Arial" panose="020B0604020202020204" pitchFamily="34" charset="0"/>
              </a:rPr>
              <a:t>Methodology</a:t>
            </a:r>
          </a:p>
          <a:p>
            <a:endParaRPr lang="en-GB" sz="3200" b="1" dirty="0">
              <a:latin typeface="Arial" panose="020B0604020202020204" pitchFamily="34" charset="0"/>
              <a:cs typeface="Arial" panose="020B0604020202020204" pitchFamily="34" charset="0"/>
            </a:endParaRPr>
          </a:p>
          <a:p>
            <a:endParaRPr lang="en-GB" sz="3200" b="1" dirty="0">
              <a:latin typeface="Arial" panose="020B0604020202020204" pitchFamily="34" charset="0"/>
              <a:cs typeface="Arial" panose="020B0604020202020204" pitchFamily="34" charset="0"/>
            </a:endParaRPr>
          </a:p>
        </p:txBody>
      </p:sp>
      <p:graphicFrame>
        <p:nvGraphicFramePr>
          <p:cNvPr id="11" name="Table 10">
            <a:extLst>
              <a:ext uri="{FF2B5EF4-FFF2-40B4-BE49-F238E27FC236}">
                <a16:creationId xmlns:a16="http://schemas.microsoft.com/office/drawing/2014/main" id="{6AB4E842-5A0B-48AE-B45A-3F06FE886D16}"/>
              </a:ext>
            </a:extLst>
          </p:cNvPr>
          <p:cNvGraphicFramePr>
            <a:graphicFrameLocks noGrp="1"/>
          </p:cNvGraphicFramePr>
          <p:nvPr>
            <p:extLst>
              <p:ext uri="{D42A27DB-BD31-4B8C-83A1-F6EECF244321}">
                <p14:modId xmlns:p14="http://schemas.microsoft.com/office/powerpoint/2010/main" val="3587756999"/>
              </p:ext>
            </p:extLst>
          </p:nvPr>
        </p:nvGraphicFramePr>
        <p:xfrm>
          <a:off x="456563" y="2138125"/>
          <a:ext cx="11197682" cy="742672"/>
        </p:xfrm>
        <a:graphic>
          <a:graphicData uri="http://schemas.openxmlformats.org/drawingml/2006/table">
            <a:tbl>
              <a:tblPr/>
              <a:tblGrid>
                <a:gridCol w="428664">
                  <a:extLst>
                    <a:ext uri="{9D8B030D-6E8A-4147-A177-3AD203B41FA5}">
                      <a16:colId xmlns:a16="http://schemas.microsoft.com/office/drawing/2014/main" val="2032623432"/>
                    </a:ext>
                  </a:extLst>
                </a:gridCol>
                <a:gridCol w="417552">
                  <a:extLst>
                    <a:ext uri="{9D8B030D-6E8A-4147-A177-3AD203B41FA5}">
                      <a16:colId xmlns:a16="http://schemas.microsoft.com/office/drawing/2014/main" val="791436185"/>
                    </a:ext>
                  </a:extLst>
                </a:gridCol>
                <a:gridCol w="1296093">
                  <a:extLst>
                    <a:ext uri="{9D8B030D-6E8A-4147-A177-3AD203B41FA5}">
                      <a16:colId xmlns:a16="http://schemas.microsoft.com/office/drawing/2014/main" val="3245240516"/>
                    </a:ext>
                  </a:extLst>
                </a:gridCol>
                <a:gridCol w="1288868">
                  <a:extLst>
                    <a:ext uri="{9D8B030D-6E8A-4147-A177-3AD203B41FA5}">
                      <a16:colId xmlns:a16="http://schemas.microsoft.com/office/drawing/2014/main" val="330945458"/>
                    </a:ext>
                  </a:extLst>
                </a:gridCol>
                <a:gridCol w="1323703">
                  <a:extLst>
                    <a:ext uri="{9D8B030D-6E8A-4147-A177-3AD203B41FA5}">
                      <a16:colId xmlns:a16="http://schemas.microsoft.com/office/drawing/2014/main" val="2048730127"/>
                    </a:ext>
                  </a:extLst>
                </a:gridCol>
                <a:gridCol w="1306286">
                  <a:extLst>
                    <a:ext uri="{9D8B030D-6E8A-4147-A177-3AD203B41FA5}">
                      <a16:colId xmlns:a16="http://schemas.microsoft.com/office/drawing/2014/main" val="1382456952"/>
                    </a:ext>
                  </a:extLst>
                </a:gridCol>
                <a:gridCol w="1280160">
                  <a:extLst>
                    <a:ext uri="{9D8B030D-6E8A-4147-A177-3AD203B41FA5}">
                      <a16:colId xmlns:a16="http://schemas.microsoft.com/office/drawing/2014/main" val="1049484910"/>
                    </a:ext>
                  </a:extLst>
                </a:gridCol>
                <a:gridCol w="1288868">
                  <a:extLst>
                    <a:ext uri="{9D8B030D-6E8A-4147-A177-3AD203B41FA5}">
                      <a16:colId xmlns:a16="http://schemas.microsoft.com/office/drawing/2014/main" val="2509841242"/>
                    </a:ext>
                  </a:extLst>
                </a:gridCol>
                <a:gridCol w="1280160">
                  <a:extLst>
                    <a:ext uri="{9D8B030D-6E8A-4147-A177-3AD203B41FA5}">
                      <a16:colId xmlns:a16="http://schemas.microsoft.com/office/drawing/2014/main" val="526459153"/>
                    </a:ext>
                  </a:extLst>
                </a:gridCol>
                <a:gridCol w="1287328">
                  <a:extLst>
                    <a:ext uri="{9D8B030D-6E8A-4147-A177-3AD203B41FA5}">
                      <a16:colId xmlns:a16="http://schemas.microsoft.com/office/drawing/2014/main" val="824759703"/>
                    </a:ext>
                  </a:extLst>
                </a:gridCol>
              </a:tblGrid>
              <a:tr h="234176">
                <a:tc>
                  <a:txBody>
                    <a:bodyPr/>
                    <a:lstStyle/>
                    <a:p>
                      <a:pPr algn="r" fontAlgn="ctr"/>
                      <a:r>
                        <a:rPr lang="en-GB" sz="1600" b="0" i="0" u="none" strike="noStrike" dirty="0">
                          <a:solidFill>
                            <a:srgbClr val="000000"/>
                          </a:solidFill>
                          <a:effectLst/>
                          <a:latin typeface="Arial" panose="020B0604020202020204" pitchFamily="34" charset="0"/>
                          <a:cs typeface="Arial" panose="020B0604020202020204" pitchFamily="34" charset="0"/>
                        </a:rPr>
                        <a:t>Age</a:t>
                      </a:r>
                    </a:p>
                  </a:txBody>
                  <a:tcPr marL="5576" marR="5576" marT="5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GB" sz="1600" b="0" i="0" u="none" strike="noStrike" dirty="0">
                          <a:solidFill>
                            <a:srgbClr val="000000"/>
                          </a:solidFill>
                          <a:effectLst/>
                          <a:latin typeface="Arial" panose="020B0604020202020204" pitchFamily="34" charset="0"/>
                          <a:cs typeface="Arial" panose="020B0604020202020204" pitchFamily="34" charset="0"/>
                        </a:rPr>
                        <a:t>Sex</a:t>
                      </a:r>
                    </a:p>
                  </a:txBody>
                  <a:tcPr marL="5576" marR="5576" marT="5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GB" sz="1600" b="0" i="0" u="none" strike="noStrike" dirty="0">
                          <a:solidFill>
                            <a:srgbClr val="000000"/>
                          </a:solidFill>
                          <a:effectLst/>
                          <a:latin typeface="Arial" panose="020B0604020202020204" pitchFamily="34" charset="0"/>
                          <a:cs typeface="Arial" panose="020B0604020202020204" pitchFamily="34" charset="0"/>
                        </a:rPr>
                        <a:t>pTripPurpose1</a:t>
                      </a:r>
                    </a:p>
                  </a:txBody>
                  <a:tcPr marL="5576" marR="5576" marT="5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GB" sz="1600" b="0" i="0" u="none" strike="noStrike">
                          <a:solidFill>
                            <a:srgbClr val="000000"/>
                          </a:solidFill>
                          <a:effectLst/>
                          <a:latin typeface="Arial" panose="020B0604020202020204" pitchFamily="34" charset="0"/>
                          <a:cs typeface="Arial" panose="020B0604020202020204" pitchFamily="34" charset="0"/>
                        </a:rPr>
                        <a:t>pTripPurpose2</a:t>
                      </a:r>
                    </a:p>
                  </a:txBody>
                  <a:tcPr marL="5576" marR="5576" marT="5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GB" sz="1600" b="0" i="0" u="none" strike="noStrike" dirty="0">
                          <a:solidFill>
                            <a:srgbClr val="000000"/>
                          </a:solidFill>
                          <a:effectLst/>
                          <a:latin typeface="Arial" panose="020B0604020202020204" pitchFamily="34" charset="0"/>
                          <a:cs typeface="Arial" panose="020B0604020202020204" pitchFamily="34" charset="0"/>
                        </a:rPr>
                        <a:t>pTripPurpose3</a:t>
                      </a:r>
                    </a:p>
                  </a:txBody>
                  <a:tcPr marL="5576" marR="5576" marT="5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GB" sz="1600" b="0" i="0" u="none" strike="noStrike">
                          <a:solidFill>
                            <a:srgbClr val="000000"/>
                          </a:solidFill>
                          <a:effectLst/>
                          <a:latin typeface="Arial" panose="020B0604020202020204" pitchFamily="34" charset="0"/>
                          <a:cs typeface="Arial" panose="020B0604020202020204" pitchFamily="34" charset="0"/>
                        </a:rPr>
                        <a:t>pTripPurpose4</a:t>
                      </a:r>
                    </a:p>
                  </a:txBody>
                  <a:tcPr marL="5576" marR="5576" marT="5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GB" sz="1600" b="0" i="0" u="none" strike="noStrike">
                          <a:solidFill>
                            <a:srgbClr val="000000"/>
                          </a:solidFill>
                          <a:effectLst/>
                          <a:latin typeface="Arial" panose="020B0604020202020204" pitchFamily="34" charset="0"/>
                          <a:cs typeface="Arial" panose="020B0604020202020204" pitchFamily="34" charset="0"/>
                        </a:rPr>
                        <a:t>pTripPurpose5</a:t>
                      </a:r>
                    </a:p>
                  </a:txBody>
                  <a:tcPr marL="5576" marR="5576" marT="5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GB" sz="1600" b="0" i="0" u="none" strike="noStrike">
                          <a:solidFill>
                            <a:srgbClr val="000000"/>
                          </a:solidFill>
                          <a:effectLst/>
                          <a:latin typeface="Arial" panose="020B0604020202020204" pitchFamily="34" charset="0"/>
                          <a:cs typeface="Arial" panose="020B0604020202020204" pitchFamily="34" charset="0"/>
                        </a:rPr>
                        <a:t>pTripPurpose6</a:t>
                      </a:r>
                    </a:p>
                  </a:txBody>
                  <a:tcPr marL="5576" marR="5576" marT="5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GB" sz="1600" b="0" i="0" u="none" strike="noStrike" dirty="0">
                          <a:solidFill>
                            <a:srgbClr val="000000"/>
                          </a:solidFill>
                          <a:effectLst/>
                          <a:latin typeface="Arial" panose="020B0604020202020204" pitchFamily="34" charset="0"/>
                          <a:cs typeface="Arial" panose="020B0604020202020204" pitchFamily="34" charset="0"/>
                        </a:rPr>
                        <a:t>pTripPurpose7</a:t>
                      </a:r>
                    </a:p>
                  </a:txBody>
                  <a:tcPr marL="5576" marR="5576" marT="5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GB" sz="1600" b="0" i="0" u="none" strike="noStrike" dirty="0">
                          <a:solidFill>
                            <a:srgbClr val="000000"/>
                          </a:solidFill>
                          <a:effectLst/>
                          <a:latin typeface="Arial" panose="020B0604020202020204" pitchFamily="34" charset="0"/>
                          <a:cs typeface="Arial" panose="020B0604020202020204" pitchFamily="34" charset="0"/>
                        </a:rPr>
                        <a:t>pTripPurpose8</a:t>
                      </a:r>
                    </a:p>
                  </a:txBody>
                  <a:tcPr marL="5576" marR="5576" marT="5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1241555"/>
                  </a:ext>
                </a:extLst>
              </a:tr>
              <a:tr h="234176">
                <a:tc>
                  <a:txBody>
                    <a:bodyPr/>
                    <a:lstStyle/>
                    <a:p>
                      <a:pPr algn="r" fontAlgn="ctr"/>
                      <a:r>
                        <a:rPr lang="en-GB" sz="1600" b="0" i="0" u="none" strike="noStrike">
                          <a:solidFill>
                            <a:srgbClr val="000000"/>
                          </a:solidFill>
                          <a:effectLst/>
                          <a:latin typeface="Arial" panose="020B0604020202020204" pitchFamily="34" charset="0"/>
                          <a:cs typeface="Arial" panose="020B0604020202020204" pitchFamily="34" charset="0"/>
                        </a:rPr>
                        <a:t>4</a:t>
                      </a:r>
                    </a:p>
                  </a:txBody>
                  <a:tcPr marL="5576" marR="5576" marT="5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GB" sz="1600" b="0" i="0" u="none" strike="noStrike">
                          <a:solidFill>
                            <a:srgbClr val="000000"/>
                          </a:solidFill>
                          <a:effectLst/>
                          <a:latin typeface="Arial" panose="020B0604020202020204" pitchFamily="34" charset="0"/>
                          <a:cs typeface="Arial" panose="020B0604020202020204" pitchFamily="34" charset="0"/>
                        </a:rPr>
                        <a:t>1</a:t>
                      </a:r>
                    </a:p>
                  </a:txBody>
                  <a:tcPr marL="5576" marR="5576" marT="5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GB" sz="1600" b="0" i="0" u="none" strike="noStrike">
                          <a:solidFill>
                            <a:srgbClr val="000000"/>
                          </a:solidFill>
                          <a:effectLst/>
                          <a:latin typeface="Arial" panose="020B0604020202020204" pitchFamily="34" charset="0"/>
                          <a:cs typeface="Arial" panose="020B0604020202020204" pitchFamily="34" charset="0"/>
                        </a:rPr>
                        <a:t>0.20616</a:t>
                      </a:r>
                    </a:p>
                  </a:txBody>
                  <a:tcPr marL="5576" marR="5576" marT="5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GB" sz="1600" b="0" i="0" u="none" strike="noStrike">
                          <a:solidFill>
                            <a:srgbClr val="000000"/>
                          </a:solidFill>
                          <a:effectLst/>
                          <a:latin typeface="Arial" panose="020B0604020202020204" pitchFamily="34" charset="0"/>
                          <a:cs typeface="Arial" panose="020B0604020202020204" pitchFamily="34" charset="0"/>
                        </a:rPr>
                        <a:t>0.02539</a:t>
                      </a:r>
                    </a:p>
                  </a:txBody>
                  <a:tcPr marL="5576" marR="5576" marT="5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GB" sz="1600" b="0" i="0" u="none" strike="noStrike">
                          <a:solidFill>
                            <a:srgbClr val="000000"/>
                          </a:solidFill>
                          <a:effectLst/>
                          <a:latin typeface="Arial" panose="020B0604020202020204" pitchFamily="34" charset="0"/>
                          <a:cs typeface="Arial" panose="020B0604020202020204" pitchFamily="34" charset="0"/>
                        </a:rPr>
                        <a:t>0.27189</a:t>
                      </a:r>
                    </a:p>
                  </a:txBody>
                  <a:tcPr marL="5576" marR="5576" marT="5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GB" sz="1600" b="0" i="0" u="none" strike="noStrike">
                          <a:solidFill>
                            <a:srgbClr val="000000"/>
                          </a:solidFill>
                          <a:effectLst/>
                          <a:latin typeface="Arial" panose="020B0604020202020204" pitchFamily="34" charset="0"/>
                          <a:cs typeface="Arial" panose="020B0604020202020204" pitchFamily="34" charset="0"/>
                        </a:rPr>
                        <a:t>0.08834</a:t>
                      </a:r>
                    </a:p>
                  </a:txBody>
                  <a:tcPr marL="5576" marR="5576" marT="5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GB" sz="1600" b="0" i="0" u="none" strike="noStrike">
                          <a:solidFill>
                            <a:srgbClr val="000000"/>
                          </a:solidFill>
                          <a:effectLst/>
                          <a:latin typeface="Arial" panose="020B0604020202020204" pitchFamily="34" charset="0"/>
                          <a:cs typeface="Arial" panose="020B0604020202020204" pitchFamily="34" charset="0"/>
                        </a:rPr>
                        <a:t>0.02394</a:t>
                      </a:r>
                    </a:p>
                  </a:txBody>
                  <a:tcPr marL="5576" marR="5576" marT="5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GB" sz="1600" b="0" i="0" u="none" strike="noStrike">
                          <a:solidFill>
                            <a:srgbClr val="000000"/>
                          </a:solidFill>
                          <a:effectLst/>
                          <a:latin typeface="Arial" panose="020B0604020202020204" pitchFamily="34" charset="0"/>
                          <a:cs typeface="Arial" panose="020B0604020202020204" pitchFamily="34" charset="0"/>
                        </a:rPr>
                        <a:t>0.05726</a:t>
                      </a:r>
                    </a:p>
                  </a:txBody>
                  <a:tcPr marL="5576" marR="5576" marT="5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GB" sz="1600" b="0" i="0" u="none" strike="noStrike" dirty="0">
                          <a:solidFill>
                            <a:srgbClr val="000000"/>
                          </a:solidFill>
                          <a:effectLst/>
                          <a:latin typeface="Arial" panose="020B0604020202020204" pitchFamily="34" charset="0"/>
                          <a:cs typeface="Arial" panose="020B0604020202020204" pitchFamily="34" charset="0"/>
                        </a:rPr>
                        <a:t>0.30428</a:t>
                      </a:r>
                    </a:p>
                  </a:txBody>
                  <a:tcPr marL="5576" marR="5576" marT="5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GB" sz="1600" b="0" i="0" u="none" strike="noStrike" dirty="0">
                          <a:solidFill>
                            <a:srgbClr val="000000"/>
                          </a:solidFill>
                          <a:effectLst/>
                          <a:latin typeface="Arial" panose="020B0604020202020204" pitchFamily="34" charset="0"/>
                          <a:cs typeface="Arial" panose="020B0604020202020204" pitchFamily="34" charset="0"/>
                        </a:rPr>
                        <a:t>0.02275</a:t>
                      </a:r>
                    </a:p>
                  </a:txBody>
                  <a:tcPr marL="5576" marR="5576" marT="5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0296675"/>
                  </a:ext>
                </a:extLst>
              </a:tr>
            </a:tbl>
          </a:graphicData>
        </a:graphic>
      </p:graphicFrame>
      <p:grpSp>
        <p:nvGrpSpPr>
          <p:cNvPr id="73" name="Group 72">
            <a:extLst>
              <a:ext uri="{FF2B5EF4-FFF2-40B4-BE49-F238E27FC236}">
                <a16:creationId xmlns:a16="http://schemas.microsoft.com/office/drawing/2014/main" id="{BDA1A405-8BB0-4A46-91DE-B4B61C9B43E7}"/>
              </a:ext>
            </a:extLst>
          </p:cNvPr>
          <p:cNvGrpSpPr/>
          <p:nvPr/>
        </p:nvGrpSpPr>
        <p:grpSpPr>
          <a:xfrm>
            <a:off x="-46813" y="3353973"/>
            <a:ext cx="12152495" cy="1591930"/>
            <a:chOff x="-46813" y="3353973"/>
            <a:chExt cx="12152495" cy="1591930"/>
          </a:xfrm>
        </p:grpSpPr>
        <p:grpSp>
          <p:nvGrpSpPr>
            <p:cNvPr id="56" name="Group 55">
              <a:extLst>
                <a:ext uri="{FF2B5EF4-FFF2-40B4-BE49-F238E27FC236}">
                  <a16:creationId xmlns:a16="http://schemas.microsoft.com/office/drawing/2014/main" id="{4EEC7F9F-1101-4C0F-BD0E-ADE59EBDEF3B}"/>
                </a:ext>
              </a:extLst>
            </p:cNvPr>
            <p:cNvGrpSpPr/>
            <p:nvPr/>
          </p:nvGrpSpPr>
          <p:grpSpPr>
            <a:xfrm>
              <a:off x="1124175" y="3357819"/>
              <a:ext cx="10981507" cy="1506531"/>
              <a:chOff x="566827" y="3366264"/>
              <a:chExt cx="10981507" cy="1506531"/>
            </a:xfrm>
          </p:grpSpPr>
          <p:grpSp>
            <p:nvGrpSpPr>
              <p:cNvPr id="44" name="Group 43">
                <a:extLst>
                  <a:ext uri="{FF2B5EF4-FFF2-40B4-BE49-F238E27FC236}">
                    <a16:creationId xmlns:a16="http://schemas.microsoft.com/office/drawing/2014/main" id="{DD4F0C0D-A9D0-4763-904C-6326C1220D4C}"/>
                  </a:ext>
                </a:extLst>
              </p:cNvPr>
              <p:cNvGrpSpPr/>
              <p:nvPr/>
            </p:nvGrpSpPr>
            <p:grpSpPr>
              <a:xfrm>
                <a:off x="566827" y="3897355"/>
                <a:ext cx="10977153" cy="975440"/>
                <a:chOff x="605246" y="5079005"/>
                <a:chExt cx="10977153" cy="975440"/>
              </a:xfrm>
            </p:grpSpPr>
            <p:grpSp>
              <p:nvGrpSpPr>
                <p:cNvPr id="32" name="Group 31">
                  <a:extLst>
                    <a:ext uri="{FF2B5EF4-FFF2-40B4-BE49-F238E27FC236}">
                      <a16:creationId xmlns:a16="http://schemas.microsoft.com/office/drawing/2014/main" id="{3FCF5465-25FA-4EA7-8EB5-E2544A965B49}"/>
                    </a:ext>
                  </a:extLst>
                </p:cNvPr>
                <p:cNvGrpSpPr/>
                <p:nvPr/>
              </p:nvGrpSpPr>
              <p:grpSpPr>
                <a:xfrm>
                  <a:off x="1071154" y="5094514"/>
                  <a:ext cx="10049691" cy="457200"/>
                  <a:chOff x="1071154" y="5094514"/>
                  <a:chExt cx="10049691" cy="457200"/>
                </a:xfrm>
              </p:grpSpPr>
              <p:cxnSp>
                <p:nvCxnSpPr>
                  <p:cNvPr id="19" name="Straight Connector 18">
                    <a:extLst>
                      <a:ext uri="{FF2B5EF4-FFF2-40B4-BE49-F238E27FC236}">
                        <a16:creationId xmlns:a16="http://schemas.microsoft.com/office/drawing/2014/main" id="{9B3E19C2-A423-4CB3-81C7-E55B3583D37D}"/>
                      </a:ext>
                    </a:extLst>
                  </p:cNvPr>
                  <p:cNvCxnSpPr/>
                  <p:nvPr/>
                </p:nvCxnSpPr>
                <p:spPr>
                  <a:xfrm>
                    <a:off x="1071154" y="5098868"/>
                    <a:ext cx="0" cy="452846"/>
                  </a:xfrm>
                  <a:prstGeom prst="line">
                    <a:avLst/>
                  </a:prstGeom>
                  <a:ln w="38100">
                    <a:solidFill>
                      <a:srgbClr val="41B6C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B5CC2DF-F44F-4A47-B241-EFB9925A85E0}"/>
                      </a:ext>
                    </a:extLst>
                  </p:cNvPr>
                  <p:cNvCxnSpPr/>
                  <p:nvPr/>
                </p:nvCxnSpPr>
                <p:spPr>
                  <a:xfrm>
                    <a:off x="2272936" y="5098868"/>
                    <a:ext cx="0" cy="452846"/>
                  </a:xfrm>
                  <a:prstGeom prst="line">
                    <a:avLst/>
                  </a:prstGeom>
                  <a:ln w="38100">
                    <a:solidFill>
                      <a:srgbClr val="41B6C4"/>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BD1D16F-2EBC-4BD9-861E-F925ACC474CC}"/>
                      </a:ext>
                    </a:extLst>
                  </p:cNvPr>
                  <p:cNvCxnSpPr/>
                  <p:nvPr/>
                </p:nvCxnSpPr>
                <p:spPr>
                  <a:xfrm>
                    <a:off x="3561807" y="5098868"/>
                    <a:ext cx="0" cy="452846"/>
                  </a:xfrm>
                  <a:prstGeom prst="line">
                    <a:avLst/>
                  </a:prstGeom>
                  <a:ln w="38100">
                    <a:solidFill>
                      <a:srgbClr val="41B6C4"/>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D792B3E-838F-40F7-AF00-AB4EF92C4012}"/>
                      </a:ext>
                    </a:extLst>
                  </p:cNvPr>
                  <p:cNvCxnSpPr/>
                  <p:nvPr/>
                </p:nvCxnSpPr>
                <p:spPr>
                  <a:xfrm>
                    <a:off x="4846319" y="5098868"/>
                    <a:ext cx="0" cy="452846"/>
                  </a:xfrm>
                  <a:prstGeom prst="line">
                    <a:avLst/>
                  </a:prstGeom>
                  <a:ln w="38100">
                    <a:solidFill>
                      <a:srgbClr val="41B6C4"/>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EFD5C31-46C3-48B9-92FD-ECC1A01D6287}"/>
                      </a:ext>
                    </a:extLst>
                  </p:cNvPr>
                  <p:cNvCxnSpPr/>
                  <p:nvPr/>
                </p:nvCxnSpPr>
                <p:spPr>
                  <a:xfrm>
                    <a:off x="6113417" y="5098868"/>
                    <a:ext cx="0" cy="452846"/>
                  </a:xfrm>
                  <a:prstGeom prst="line">
                    <a:avLst/>
                  </a:prstGeom>
                  <a:ln w="38100">
                    <a:solidFill>
                      <a:srgbClr val="41B6C4"/>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3AD045F-3DE1-4F03-99F4-9297A6BB5241}"/>
                      </a:ext>
                    </a:extLst>
                  </p:cNvPr>
                  <p:cNvCxnSpPr/>
                  <p:nvPr/>
                </p:nvCxnSpPr>
                <p:spPr>
                  <a:xfrm>
                    <a:off x="7362473" y="5098868"/>
                    <a:ext cx="0" cy="452846"/>
                  </a:xfrm>
                  <a:prstGeom prst="line">
                    <a:avLst/>
                  </a:prstGeom>
                  <a:ln w="38100">
                    <a:solidFill>
                      <a:srgbClr val="41B6C4"/>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C13E556-8539-4B28-9280-F0D0DF10A406}"/>
                      </a:ext>
                    </a:extLst>
                  </p:cNvPr>
                  <p:cNvCxnSpPr/>
                  <p:nvPr/>
                </p:nvCxnSpPr>
                <p:spPr>
                  <a:xfrm>
                    <a:off x="9884228" y="5098868"/>
                    <a:ext cx="0" cy="452846"/>
                  </a:xfrm>
                  <a:prstGeom prst="line">
                    <a:avLst/>
                  </a:prstGeom>
                  <a:ln w="38100">
                    <a:solidFill>
                      <a:srgbClr val="41B6C4"/>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291698F-67B4-4E2A-9D18-0B7FD303DC4E}"/>
                      </a:ext>
                    </a:extLst>
                  </p:cNvPr>
                  <p:cNvCxnSpPr/>
                  <p:nvPr/>
                </p:nvCxnSpPr>
                <p:spPr>
                  <a:xfrm>
                    <a:off x="11120845" y="5098868"/>
                    <a:ext cx="0" cy="452846"/>
                  </a:xfrm>
                  <a:prstGeom prst="line">
                    <a:avLst/>
                  </a:prstGeom>
                  <a:ln w="38100">
                    <a:solidFill>
                      <a:srgbClr val="41B6C4"/>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8DCE748-CCE3-4CF9-8427-874FD4C30460}"/>
                      </a:ext>
                    </a:extLst>
                  </p:cNvPr>
                  <p:cNvCxnSpPr/>
                  <p:nvPr/>
                </p:nvCxnSpPr>
                <p:spPr>
                  <a:xfrm>
                    <a:off x="8625840" y="5094514"/>
                    <a:ext cx="0" cy="452846"/>
                  </a:xfrm>
                  <a:prstGeom prst="line">
                    <a:avLst/>
                  </a:prstGeom>
                  <a:ln w="38100">
                    <a:solidFill>
                      <a:srgbClr val="41B6C4"/>
                    </a:solidFill>
                  </a:ln>
                </p:spPr>
                <p:style>
                  <a:lnRef idx="1">
                    <a:schemeClr val="accent1"/>
                  </a:lnRef>
                  <a:fillRef idx="0">
                    <a:schemeClr val="accent1"/>
                  </a:fillRef>
                  <a:effectRef idx="0">
                    <a:schemeClr val="accent1"/>
                  </a:effectRef>
                  <a:fontRef idx="minor">
                    <a:schemeClr val="tx1"/>
                  </a:fontRef>
                </p:style>
              </p:cxnSp>
            </p:grpSp>
            <p:grpSp>
              <p:nvGrpSpPr>
                <p:cNvPr id="43" name="Group 42">
                  <a:extLst>
                    <a:ext uri="{FF2B5EF4-FFF2-40B4-BE49-F238E27FC236}">
                      <a16:creationId xmlns:a16="http://schemas.microsoft.com/office/drawing/2014/main" id="{3C7BA96E-F842-4A02-93F2-D271D87728BA}"/>
                    </a:ext>
                  </a:extLst>
                </p:cNvPr>
                <p:cNvGrpSpPr/>
                <p:nvPr/>
              </p:nvGrpSpPr>
              <p:grpSpPr>
                <a:xfrm>
                  <a:off x="605246" y="5079005"/>
                  <a:ext cx="10977153" cy="975440"/>
                  <a:chOff x="605246" y="5094514"/>
                  <a:chExt cx="10977153" cy="975440"/>
                </a:xfrm>
              </p:grpSpPr>
              <p:cxnSp>
                <p:nvCxnSpPr>
                  <p:cNvPr id="15" name="Straight Connector 14">
                    <a:extLst>
                      <a:ext uri="{FF2B5EF4-FFF2-40B4-BE49-F238E27FC236}">
                        <a16:creationId xmlns:a16="http://schemas.microsoft.com/office/drawing/2014/main" id="{ECA16616-3982-4CEE-869F-C77E069121C9}"/>
                      </a:ext>
                    </a:extLst>
                  </p:cNvPr>
                  <p:cNvCxnSpPr>
                    <a:cxnSpLocks/>
                  </p:cNvCxnSpPr>
                  <p:nvPr/>
                </p:nvCxnSpPr>
                <p:spPr>
                  <a:xfrm>
                    <a:off x="1071154" y="5094514"/>
                    <a:ext cx="10075817" cy="1"/>
                  </a:xfrm>
                  <a:prstGeom prst="line">
                    <a:avLst/>
                  </a:prstGeom>
                  <a:ln w="38100">
                    <a:solidFill>
                      <a:srgbClr val="41B6C4"/>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3D225C9A-DFDA-4A19-ABFE-033964BFE229}"/>
                      </a:ext>
                    </a:extLst>
                  </p:cNvPr>
                  <p:cNvSpPr txBox="1"/>
                  <p:nvPr/>
                </p:nvSpPr>
                <p:spPr>
                  <a:xfrm>
                    <a:off x="605246" y="5605197"/>
                    <a:ext cx="931816" cy="461665"/>
                  </a:xfrm>
                  <a:prstGeom prst="rect">
                    <a:avLst/>
                  </a:prstGeom>
                  <a:noFill/>
                </p:spPr>
                <p:txBody>
                  <a:bodyPr wrap="square" rtlCol="0">
                    <a:spAutoFit/>
                  </a:bodyPr>
                  <a:lstStyle/>
                  <a:p>
                    <a:pPr algn="ctr"/>
                    <a:r>
                      <a:rPr lang="en-GB" sz="2400" b="1" dirty="0">
                        <a:latin typeface="Arial" panose="020B0604020202020204" pitchFamily="34" charset="0"/>
                        <a:cs typeface="Arial" panose="020B0604020202020204" pitchFamily="34" charset="0"/>
                      </a:rPr>
                      <a:t>0</a:t>
                    </a:r>
                  </a:p>
                </p:txBody>
              </p:sp>
              <p:sp>
                <p:nvSpPr>
                  <p:cNvPr id="35" name="TextBox 34">
                    <a:extLst>
                      <a:ext uri="{FF2B5EF4-FFF2-40B4-BE49-F238E27FC236}">
                        <a16:creationId xmlns:a16="http://schemas.microsoft.com/office/drawing/2014/main" id="{EBE2231E-F17C-4D7C-99F4-04D83A2E96E8}"/>
                      </a:ext>
                    </a:extLst>
                  </p:cNvPr>
                  <p:cNvSpPr txBox="1"/>
                  <p:nvPr/>
                </p:nvSpPr>
                <p:spPr>
                  <a:xfrm>
                    <a:off x="1552165" y="5608289"/>
                    <a:ext cx="1269135" cy="461665"/>
                  </a:xfrm>
                  <a:prstGeom prst="rect">
                    <a:avLst/>
                  </a:prstGeom>
                  <a:noFill/>
                </p:spPr>
                <p:txBody>
                  <a:bodyPr wrap="square" rtlCol="0">
                    <a:spAutoFit/>
                  </a:bodyPr>
                  <a:lstStyle/>
                  <a:p>
                    <a:pPr algn="ctr"/>
                    <a:r>
                      <a:rPr lang="en-GB" sz="2400" b="1" dirty="0">
                        <a:latin typeface="Arial" panose="020B0604020202020204" pitchFamily="34" charset="0"/>
                        <a:cs typeface="Arial" panose="020B0604020202020204" pitchFamily="34" charset="0"/>
                      </a:rPr>
                      <a:t>0.2062</a:t>
                    </a:r>
                  </a:p>
                </p:txBody>
              </p:sp>
              <p:sp>
                <p:nvSpPr>
                  <p:cNvPr id="36" name="TextBox 35">
                    <a:extLst>
                      <a:ext uri="{FF2B5EF4-FFF2-40B4-BE49-F238E27FC236}">
                        <a16:creationId xmlns:a16="http://schemas.microsoft.com/office/drawing/2014/main" id="{AF56BF61-72F6-41E9-9EC8-443F039C227F}"/>
                      </a:ext>
                    </a:extLst>
                  </p:cNvPr>
                  <p:cNvSpPr txBox="1"/>
                  <p:nvPr/>
                </p:nvSpPr>
                <p:spPr>
                  <a:xfrm>
                    <a:off x="4145266" y="5597510"/>
                    <a:ext cx="1393099" cy="461665"/>
                  </a:xfrm>
                  <a:prstGeom prst="rect">
                    <a:avLst/>
                  </a:prstGeom>
                  <a:noFill/>
                </p:spPr>
                <p:txBody>
                  <a:bodyPr wrap="square" rtlCol="0">
                    <a:spAutoFit/>
                  </a:bodyPr>
                  <a:lstStyle/>
                  <a:p>
                    <a:pPr algn="ctr"/>
                    <a:r>
                      <a:rPr lang="en-GB" sz="2400" b="1" dirty="0">
                        <a:latin typeface="Arial" panose="020B0604020202020204" pitchFamily="34" charset="0"/>
                        <a:cs typeface="Arial" panose="020B0604020202020204" pitchFamily="34" charset="0"/>
                      </a:rPr>
                      <a:t>0.5034</a:t>
                    </a:r>
                  </a:p>
                </p:txBody>
              </p:sp>
              <p:sp>
                <p:nvSpPr>
                  <p:cNvPr id="37" name="TextBox 36">
                    <a:extLst>
                      <a:ext uri="{FF2B5EF4-FFF2-40B4-BE49-F238E27FC236}">
                        <a16:creationId xmlns:a16="http://schemas.microsoft.com/office/drawing/2014/main" id="{D3133D68-6005-4C55-B87B-02B95B0595B4}"/>
                      </a:ext>
                    </a:extLst>
                  </p:cNvPr>
                  <p:cNvSpPr txBox="1"/>
                  <p:nvPr/>
                </p:nvSpPr>
                <p:spPr>
                  <a:xfrm>
                    <a:off x="5445777" y="5608289"/>
                    <a:ext cx="1348070" cy="461665"/>
                  </a:xfrm>
                  <a:prstGeom prst="rect">
                    <a:avLst/>
                  </a:prstGeom>
                  <a:noFill/>
                </p:spPr>
                <p:txBody>
                  <a:bodyPr wrap="square" rtlCol="0">
                    <a:spAutoFit/>
                  </a:bodyPr>
                  <a:lstStyle/>
                  <a:p>
                    <a:pPr algn="ctr"/>
                    <a:r>
                      <a:rPr lang="en-GB" sz="2400" b="1" dirty="0">
                        <a:latin typeface="Arial" panose="020B0604020202020204" pitchFamily="34" charset="0"/>
                        <a:cs typeface="Arial" panose="020B0604020202020204" pitchFamily="34" charset="0"/>
                      </a:rPr>
                      <a:t>0.5918</a:t>
                    </a:r>
                  </a:p>
                </p:txBody>
              </p:sp>
              <p:sp>
                <p:nvSpPr>
                  <p:cNvPr id="38" name="TextBox 37">
                    <a:extLst>
                      <a:ext uri="{FF2B5EF4-FFF2-40B4-BE49-F238E27FC236}">
                        <a16:creationId xmlns:a16="http://schemas.microsoft.com/office/drawing/2014/main" id="{4C8FA3EC-4C38-4899-AA95-934392F6DE75}"/>
                      </a:ext>
                    </a:extLst>
                  </p:cNvPr>
                  <p:cNvSpPr txBox="1"/>
                  <p:nvPr/>
                </p:nvSpPr>
                <p:spPr>
                  <a:xfrm>
                    <a:off x="6772343" y="5605197"/>
                    <a:ext cx="1151233" cy="461665"/>
                  </a:xfrm>
                  <a:prstGeom prst="rect">
                    <a:avLst/>
                  </a:prstGeom>
                  <a:noFill/>
                </p:spPr>
                <p:txBody>
                  <a:bodyPr wrap="square" rtlCol="0">
                    <a:spAutoFit/>
                  </a:bodyPr>
                  <a:lstStyle/>
                  <a:p>
                    <a:pPr algn="ctr"/>
                    <a:r>
                      <a:rPr lang="en-GB" sz="2400" b="1" dirty="0">
                        <a:latin typeface="Arial" panose="020B0604020202020204" pitchFamily="34" charset="0"/>
                        <a:cs typeface="Arial" panose="020B0604020202020204" pitchFamily="34" charset="0"/>
                      </a:rPr>
                      <a:t>0.6158</a:t>
                    </a:r>
                  </a:p>
                </p:txBody>
              </p:sp>
              <p:sp>
                <p:nvSpPr>
                  <p:cNvPr id="39" name="TextBox 38">
                    <a:extLst>
                      <a:ext uri="{FF2B5EF4-FFF2-40B4-BE49-F238E27FC236}">
                        <a16:creationId xmlns:a16="http://schemas.microsoft.com/office/drawing/2014/main" id="{C5DDCCF6-E148-4D64-89B9-D77AB8EF2008}"/>
                      </a:ext>
                    </a:extLst>
                  </p:cNvPr>
                  <p:cNvSpPr txBox="1"/>
                  <p:nvPr/>
                </p:nvSpPr>
                <p:spPr>
                  <a:xfrm>
                    <a:off x="8020875" y="5599844"/>
                    <a:ext cx="1151231" cy="461665"/>
                  </a:xfrm>
                  <a:prstGeom prst="rect">
                    <a:avLst/>
                  </a:prstGeom>
                  <a:noFill/>
                </p:spPr>
                <p:txBody>
                  <a:bodyPr wrap="square" rtlCol="0">
                    <a:spAutoFit/>
                  </a:bodyPr>
                  <a:lstStyle/>
                  <a:p>
                    <a:pPr algn="ctr"/>
                    <a:r>
                      <a:rPr lang="en-GB" sz="2400" b="1" dirty="0">
                        <a:latin typeface="Arial" panose="020B0604020202020204" pitchFamily="34" charset="0"/>
                        <a:cs typeface="Arial" panose="020B0604020202020204" pitchFamily="34" charset="0"/>
                      </a:rPr>
                      <a:t>0.6730</a:t>
                    </a:r>
                  </a:p>
                </p:txBody>
              </p:sp>
              <p:sp>
                <p:nvSpPr>
                  <p:cNvPr id="40" name="TextBox 39">
                    <a:extLst>
                      <a:ext uri="{FF2B5EF4-FFF2-40B4-BE49-F238E27FC236}">
                        <a16:creationId xmlns:a16="http://schemas.microsoft.com/office/drawing/2014/main" id="{025183F9-5028-4594-8C9F-407C57C2FFF3}"/>
                      </a:ext>
                    </a:extLst>
                  </p:cNvPr>
                  <p:cNvSpPr txBox="1"/>
                  <p:nvPr/>
                </p:nvSpPr>
                <p:spPr>
                  <a:xfrm>
                    <a:off x="9276357" y="5608289"/>
                    <a:ext cx="1185532" cy="461665"/>
                  </a:xfrm>
                  <a:prstGeom prst="rect">
                    <a:avLst/>
                  </a:prstGeom>
                  <a:noFill/>
                </p:spPr>
                <p:txBody>
                  <a:bodyPr wrap="square" rtlCol="0">
                    <a:spAutoFit/>
                  </a:bodyPr>
                  <a:lstStyle/>
                  <a:p>
                    <a:pPr algn="ctr"/>
                    <a:r>
                      <a:rPr lang="en-GB" sz="2400" b="1" dirty="0">
                        <a:latin typeface="Arial" panose="020B0604020202020204" pitchFamily="34" charset="0"/>
                        <a:cs typeface="Arial" panose="020B0604020202020204" pitchFamily="34" charset="0"/>
                      </a:rPr>
                      <a:t>0.9773</a:t>
                    </a:r>
                  </a:p>
                </p:txBody>
              </p:sp>
              <p:sp>
                <p:nvSpPr>
                  <p:cNvPr id="41" name="TextBox 40">
                    <a:extLst>
                      <a:ext uri="{FF2B5EF4-FFF2-40B4-BE49-F238E27FC236}">
                        <a16:creationId xmlns:a16="http://schemas.microsoft.com/office/drawing/2014/main" id="{8A2B4CF8-CCFF-4B0B-B297-5166FEB6B4C1}"/>
                      </a:ext>
                    </a:extLst>
                  </p:cNvPr>
                  <p:cNvSpPr txBox="1"/>
                  <p:nvPr/>
                </p:nvSpPr>
                <p:spPr>
                  <a:xfrm>
                    <a:off x="10650583" y="5597511"/>
                    <a:ext cx="931816" cy="461665"/>
                  </a:xfrm>
                  <a:prstGeom prst="rect">
                    <a:avLst/>
                  </a:prstGeom>
                  <a:noFill/>
                </p:spPr>
                <p:txBody>
                  <a:bodyPr wrap="square" rtlCol="0">
                    <a:spAutoFit/>
                  </a:bodyPr>
                  <a:lstStyle/>
                  <a:p>
                    <a:pPr algn="ctr"/>
                    <a:r>
                      <a:rPr lang="en-GB" sz="2400" b="1" dirty="0">
                        <a:latin typeface="Arial" panose="020B0604020202020204" pitchFamily="34" charset="0"/>
                        <a:cs typeface="Arial" panose="020B0604020202020204" pitchFamily="34" charset="0"/>
                      </a:rPr>
                      <a:t>1</a:t>
                    </a:r>
                  </a:p>
                </p:txBody>
              </p:sp>
              <p:sp>
                <p:nvSpPr>
                  <p:cNvPr id="42" name="TextBox 41">
                    <a:extLst>
                      <a:ext uri="{FF2B5EF4-FFF2-40B4-BE49-F238E27FC236}">
                        <a16:creationId xmlns:a16="http://schemas.microsoft.com/office/drawing/2014/main" id="{ADE693D3-58DE-4EA2-94EE-EE1303BC157C}"/>
                      </a:ext>
                    </a:extLst>
                  </p:cNvPr>
                  <p:cNvSpPr txBox="1"/>
                  <p:nvPr/>
                </p:nvSpPr>
                <p:spPr>
                  <a:xfrm>
                    <a:off x="2895004" y="5608289"/>
                    <a:ext cx="1269135" cy="461665"/>
                  </a:xfrm>
                  <a:prstGeom prst="rect">
                    <a:avLst/>
                  </a:prstGeom>
                  <a:noFill/>
                </p:spPr>
                <p:txBody>
                  <a:bodyPr wrap="square" rtlCol="0">
                    <a:spAutoFit/>
                  </a:bodyPr>
                  <a:lstStyle/>
                  <a:p>
                    <a:pPr algn="ctr"/>
                    <a:r>
                      <a:rPr lang="en-GB" sz="2400" b="1" dirty="0">
                        <a:latin typeface="Arial" panose="020B0604020202020204" pitchFamily="34" charset="0"/>
                        <a:cs typeface="Arial" panose="020B0604020202020204" pitchFamily="34" charset="0"/>
                      </a:rPr>
                      <a:t>0.2316</a:t>
                    </a:r>
                  </a:p>
                </p:txBody>
              </p:sp>
            </p:grpSp>
          </p:grpSp>
          <p:sp>
            <p:nvSpPr>
              <p:cNvPr id="46" name="TextBox 45">
                <a:extLst>
                  <a:ext uri="{FF2B5EF4-FFF2-40B4-BE49-F238E27FC236}">
                    <a16:creationId xmlns:a16="http://schemas.microsoft.com/office/drawing/2014/main" id="{C30CC389-3A7E-4C55-8291-FD2CACFD84B1}"/>
                  </a:ext>
                </a:extLst>
              </p:cNvPr>
              <p:cNvSpPr txBox="1"/>
              <p:nvPr/>
            </p:nvSpPr>
            <p:spPr>
              <a:xfrm>
                <a:off x="1781409" y="3381209"/>
                <a:ext cx="931816" cy="461665"/>
              </a:xfrm>
              <a:prstGeom prst="rect">
                <a:avLst/>
              </a:prstGeom>
              <a:noFill/>
            </p:spPr>
            <p:txBody>
              <a:bodyPr wrap="square" rtlCol="0">
                <a:spAutoFit/>
              </a:bodyPr>
              <a:lstStyle/>
              <a:p>
                <a:pPr algn="ctr"/>
                <a:r>
                  <a:rPr lang="en-GB" sz="2400" b="1" dirty="0">
                    <a:latin typeface="Arial" panose="020B0604020202020204" pitchFamily="34" charset="0"/>
                    <a:cs typeface="Arial" panose="020B0604020202020204" pitchFamily="34" charset="0"/>
                  </a:rPr>
                  <a:t>1</a:t>
                </a:r>
              </a:p>
            </p:txBody>
          </p:sp>
          <p:sp>
            <p:nvSpPr>
              <p:cNvPr id="48" name="TextBox 47">
                <a:extLst>
                  <a:ext uri="{FF2B5EF4-FFF2-40B4-BE49-F238E27FC236}">
                    <a16:creationId xmlns:a16="http://schemas.microsoft.com/office/drawing/2014/main" id="{FB37BA3A-0B07-49F3-8912-9E6A1B649B7B}"/>
                  </a:ext>
                </a:extLst>
              </p:cNvPr>
              <p:cNvSpPr txBox="1"/>
              <p:nvPr/>
            </p:nvSpPr>
            <p:spPr>
              <a:xfrm>
                <a:off x="3057480" y="3381209"/>
                <a:ext cx="931816" cy="461665"/>
              </a:xfrm>
              <a:prstGeom prst="rect">
                <a:avLst/>
              </a:prstGeom>
              <a:noFill/>
            </p:spPr>
            <p:txBody>
              <a:bodyPr wrap="square" rtlCol="0">
                <a:spAutoFit/>
              </a:bodyPr>
              <a:lstStyle/>
              <a:p>
                <a:pPr algn="ctr"/>
                <a:r>
                  <a:rPr lang="en-GB" sz="2400" b="1" dirty="0">
                    <a:latin typeface="Arial" panose="020B0604020202020204" pitchFamily="34" charset="0"/>
                    <a:cs typeface="Arial" panose="020B0604020202020204" pitchFamily="34" charset="0"/>
                  </a:rPr>
                  <a:t>2</a:t>
                </a:r>
              </a:p>
            </p:txBody>
          </p:sp>
          <p:sp>
            <p:nvSpPr>
              <p:cNvPr id="49" name="TextBox 48">
                <a:extLst>
                  <a:ext uri="{FF2B5EF4-FFF2-40B4-BE49-F238E27FC236}">
                    <a16:creationId xmlns:a16="http://schemas.microsoft.com/office/drawing/2014/main" id="{C8E1D73E-55F1-48F6-853A-17124DE3E509}"/>
                  </a:ext>
                </a:extLst>
              </p:cNvPr>
              <p:cNvSpPr txBox="1"/>
              <p:nvPr/>
            </p:nvSpPr>
            <p:spPr>
              <a:xfrm>
                <a:off x="4352619" y="3368740"/>
                <a:ext cx="931816" cy="461665"/>
              </a:xfrm>
              <a:prstGeom prst="rect">
                <a:avLst/>
              </a:prstGeom>
              <a:noFill/>
            </p:spPr>
            <p:txBody>
              <a:bodyPr wrap="square" rtlCol="0">
                <a:spAutoFit/>
              </a:bodyPr>
              <a:lstStyle/>
              <a:p>
                <a:pPr algn="ctr"/>
                <a:r>
                  <a:rPr lang="en-GB" sz="2400" b="1" dirty="0">
                    <a:latin typeface="Arial" panose="020B0604020202020204" pitchFamily="34" charset="0"/>
                    <a:cs typeface="Arial" panose="020B0604020202020204" pitchFamily="34" charset="0"/>
                  </a:rPr>
                  <a:t>3</a:t>
                </a:r>
              </a:p>
            </p:txBody>
          </p:sp>
          <p:sp>
            <p:nvSpPr>
              <p:cNvPr id="50" name="TextBox 49">
                <a:extLst>
                  <a:ext uri="{FF2B5EF4-FFF2-40B4-BE49-F238E27FC236}">
                    <a16:creationId xmlns:a16="http://schemas.microsoft.com/office/drawing/2014/main" id="{EF823782-4E46-4049-B7D7-A84B8897C175}"/>
                  </a:ext>
                </a:extLst>
              </p:cNvPr>
              <p:cNvSpPr txBox="1"/>
              <p:nvPr/>
            </p:nvSpPr>
            <p:spPr>
              <a:xfrm>
                <a:off x="5604735" y="3373914"/>
                <a:ext cx="931816" cy="461665"/>
              </a:xfrm>
              <a:prstGeom prst="rect">
                <a:avLst/>
              </a:prstGeom>
              <a:noFill/>
            </p:spPr>
            <p:txBody>
              <a:bodyPr wrap="square" rtlCol="0">
                <a:spAutoFit/>
              </a:bodyPr>
              <a:lstStyle/>
              <a:p>
                <a:pPr algn="ctr"/>
                <a:r>
                  <a:rPr lang="en-GB" sz="2400" b="1" dirty="0">
                    <a:latin typeface="Arial" panose="020B0604020202020204" pitchFamily="34" charset="0"/>
                    <a:cs typeface="Arial" panose="020B0604020202020204" pitchFamily="34" charset="0"/>
                  </a:rPr>
                  <a:t>4</a:t>
                </a:r>
              </a:p>
            </p:txBody>
          </p:sp>
          <p:sp>
            <p:nvSpPr>
              <p:cNvPr id="51" name="TextBox 50">
                <a:extLst>
                  <a:ext uri="{FF2B5EF4-FFF2-40B4-BE49-F238E27FC236}">
                    <a16:creationId xmlns:a16="http://schemas.microsoft.com/office/drawing/2014/main" id="{5E8D1B4D-ED79-418A-831F-AD654116D1EF}"/>
                  </a:ext>
                </a:extLst>
              </p:cNvPr>
              <p:cNvSpPr txBox="1"/>
              <p:nvPr/>
            </p:nvSpPr>
            <p:spPr>
              <a:xfrm>
                <a:off x="6843632" y="3376984"/>
                <a:ext cx="931816" cy="461665"/>
              </a:xfrm>
              <a:prstGeom prst="rect">
                <a:avLst/>
              </a:prstGeom>
              <a:noFill/>
            </p:spPr>
            <p:txBody>
              <a:bodyPr wrap="square" rtlCol="0">
                <a:spAutoFit/>
              </a:bodyPr>
              <a:lstStyle/>
              <a:p>
                <a:pPr algn="ctr"/>
                <a:r>
                  <a:rPr lang="en-GB" sz="2400" b="1" dirty="0">
                    <a:latin typeface="Arial" panose="020B0604020202020204" pitchFamily="34" charset="0"/>
                    <a:cs typeface="Arial" panose="020B0604020202020204" pitchFamily="34" charset="0"/>
                  </a:rPr>
                  <a:t>5</a:t>
                </a:r>
              </a:p>
            </p:txBody>
          </p:sp>
          <p:sp>
            <p:nvSpPr>
              <p:cNvPr id="52" name="TextBox 51">
                <a:extLst>
                  <a:ext uri="{FF2B5EF4-FFF2-40B4-BE49-F238E27FC236}">
                    <a16:creationId xmlns:a16="http://schemas.microsoft.com/office/drawing/2014/main" id="{D62CEA91-39E2-4292-A6E9-53AF95982283}"/>
                  </a:ext>
                </a:extLst>
              </p:cNvPr>
              <p:cNvSpPr txBox="1"/>
              <p:nvPr/>
            </p:nvSpPr>
            <p:spPr>
              <a:xfrm>
                <a:off x="8092163" y="3366264"/>
                <a:ext cx="931816" cy="461665"/>
              </a:xfrm>
              <a:prstGeom prst="rect">
                <a:avLst/>
              </a:prstGeom>
              <a:noFill/>
            </p:spPr>
            <p:txBody>
              <a:bodyPr wrap="square" rtlCol="0">
                <a:spAutoFit/>
              </a:bodyPr>
              <a:lstStyle/>
              <a:p>
                <a:pPr algn="ctr"/>
                <a:r>
                  <a:rPr lang="en-GB" sz="2400" b="1" dirty="0">
                    <a:latin typeface="Arial" panose="020B0604020202020204" pitchFamily="34" charset="0"/>
                    <a:cs typeface="Arial" panose="020B0604020202020204" pitchFamily="34" charset="0"/>
                  </a:rPr>
                  <a:t>6</a:t>
                </a:r>
              </a:p>
            </p:txBody>
          </p:sp>
          <p:sp>
            <p:nvSpPr>
              <p:cNvPr id="53" name="TextBox 52">
                <a:extLst>
                  <a:ext uri="{FF2B5EF4-FFF2-40B4-BE49-F238E27FC236}">
                    <a16:creationId xmlns:a16="http://schemas.microsoft.com/office/drawing/2014/main" id="{54588AE5-2F9F-4DD6-BF59-D0C749B98835}"/>
                  </a:ext>
                </a:extLst>
              </p:cNvPr>
              <p:cNvSpPr txBox="1"/>
              <p:nvPr/>
            </p:nvSpPr>
            <p:spPr>
              <a:xfrm>
                <a:off x="9393733" y="3371132"/>
                <a:ext cx="931816" cy="461665"/>
              </a:xfrm>
              <a:prstGeom prst="rect">
                <a:avLst/>
              </a:prstGeom>
              <a:noFill/>
            </p:spPr>
            <p:txBody>
              <a:bodyPr wrap="square" rtlCol="0">
                <a:spAutoFit/>
              </a:bodyPr>
              <a:lstStyle/>
              <a:p>
                <a:pPr algn="ctr"/>
                <a:r>
                  <a:rPr lang="en-GB" sz="2400" b="1" dirty="0">
                    <a:latin typeface="Arial" panose="020B0604020202020204" pitchFamily="34" charset="0"/>
                    <a:cs typeface="Arial" panose="020B0604020202020204" pitchFamily="34" charset="0"/>
                  </a:rPr>
                  <a:t>7</a:t>
                </a:r>
              </a:p>
            </p:txBody>
          </p:sp>
          <p:sp>
            <p:nvSpPr>
              <p:cNvPr id="54" name="TextBox 53">
                <a:extLst>
                  <a:ext uri="{FF2B5EF4-FFF2-40B4-BE49-F238E27FC236}">
                    <a16:creationId xmlns:a16="http://schemas.microsoft.com/office/drawing/2014/main" id="{96285B2C-7246-4AAC-9520-05ECF5A9D54B}"/>
                  </a:ext>
                </a:extLst>
              </p:cNvPr>
              <p:cNvSpPr txBox="1"/>
              <p:nvPr/>
            </p:nvSpPr>
            <p:spPr>
              <a:xfrm>
                <a:off x="10616518" y="3371705"/>
                <a:ext cx="931816" cy="461665"/>
              </a:xfrm>
              <a:prstGeom prst="rect">
                <a:avLst/>
              </a:prstGeom>
              <a:noFill/>
            </p:spPr>
            <p:txBody>
              <a:bodyPr wrap="square" rtlCol="0">
                <a:spAutoFit/>
              </a:bodyPr>
              <a:lstStyle/>
              <a:p>
                <a:pPr algn="ctr"/>
                <a:r>
                  <a:rPr lang="en-GB" sz="2400" b="1" dirty="0">
                    <a:latin typeface="Arial" panose="020B0604020202020204" pitchFamily="34" charset="0"/>
                    <a:cs typeface="Arial" panose="020B0604020202020204" pitchFamily="34" charset="0"/>
                  </a:rPr>
                  <a:t>8</a:t>
                </a:r>
              </a:p>
            </p:txBody>
          </p:sp>
        </p:grpSp>
        <p:sp>
          <p:nvSpPr>
            <p:cNvPr id="55" name="TextBox 54">
              <a:extLst>
                <a:ext uri="{FF2B5EF4-FFF2-40B4-BE49-F238E27FC236}">
                  <a16:creationId xmlns:a16="http://schemas.microsoft.com/office/drawing/2014/main" id="{ED36785A-B0C3-4DBE-8254-CE5587BE7546}"/>
                </a:ext>
              </a:extLst>
            </p:cNvPr>
            <p:cNvSpPr txBox="1"/>
            <p:nvPr/>
          </p:nvSpPr>
          <p:spPr>
            <a:xfrm>
              <a:off x="-46813" y="4299572"/>
              <a:ext cx="1580291" cy="646331"/>
            </a:xfrm>
            <a:prstGeom prst="rect">
              <a:avLst/>
            </a:prstGeom>
            <a:noFill/>
          </p:spPr>
          <p:txBody>
            <a:bodyPr wrap="square" rtlCol="0">
              <a:spAutoFit/>
            </a:bodyPr>
            <a:lstStyle/>
            <a:p>
              <a:pPr algn="ctr"/>
              <a:r>
                <a:rPr lang="en-GB" b="1" dirty="0">
                  <a:latin typeface="Arial" panose="020B0604020202020204" pitchFamily="34" charset="0"/>
                  <a:cs typeface="Arial" panose="020B0604020202020204" pitchFamily="34" charset="0"/>
                </a:rPr>
                <a:t>Probability Distribution</a:t>
              </a:r>
            </a:p>
          </p:txBody>
        </p:sp>
        <p:sp>
          <p:nvSpPr>
            <p:cNvPr id="57" name="TextBox 56">
              <a:extLst>
                <a:ext uri="{FF2B5EF4-FFF2-40B4-BE49-F238E27FC236}">
                  <a16:creationId xmlns:a16="http://schemas.microsoft.com/office/drawing/2014/main" id="{7D30AE83-B067-4F9E-9D97-F24945697A87}"/>
                </a:ext>
              </a:extLst>
            </p:cNvPr>
            <p:cNvSpPr txBox="1"/>
            <p:nvPr/>
          </p:nvSpPr>
          <p:spPr>
            <a:xfrm>
              <a:off x="-25042" y="3353973"/>
              <a:ext cx="1580291" cy="646331"/>
            </a:xfrm>
            <a:prstGeom prst="rect">
              <a:avLst/>
            </a:prstGeom>
            <a:noFill/>
          </p:spPr>
          <p:txBody>
            <a:bodyPr wrap="square" rtlCol="0">
              <a:spAutoFit/>
            </a:bodyPr>
            <a:lstStyle/>
            <a:p>
              <a:pPr algn="ctr"/>
              <a:r>
                <a:rPr lang="en-GB" b="1" dirty="0">
                  <a:latin typeface="Arial" panose="020B0604020202020204" pitchFamily="34" charset="0"/>
                  <a:cs typeface="Arial" panose="020B0604020202020204" pitchFamily="34" charset="0"/>
                </a:rPr>
                <a:t>Trip Purpose</a:t>
              </a:r>
            </a:p>
          </p:txBody>
        </p:sp>
      </p:grpSp>
      <p:sp>
        <p:nvSpPr>
          <p:cNvPr id="58" name="TextBox 57">
            <a:extLst>
              <a:ext uri="{FF2B5EF4-FFF2-40B4-BE49-F238E27FC236}">
                <a16:creationId xmlns:a16="http://schemas.microsoft.com/office/drawing/2014/main" id="{D2A757F9-A050-46DC-9000-4A21DFC2DA27}"/>
              </a:ext>
            </a:extLst>
          </p:cNvPr>
          <p:cNvSpPr txBox="1"/>
          <p:nvPr/>
        </p:nvSpPr>
        <p:spPr>
          <a:xfrm>
            <a:off x="4048500" y="5605197"/>
            <a:ext cx="1269135" cy="461665"/>
          </a:xfrm>
          <a:prstGeom prst="rect">
            <a:avLst/>
          </a:prstGeom>
          <a:noFill/>
        </p:spPr>
        <p:txBody>
          <a:bodyPr wrap="square" rtlCol="0">
            <a:spAutoFit/>
          </a:bodyPr>
          <a:lstStyle/>
          <a:p>
            <a:pPr algn="ctr"/>
            <a:r>
              <a:rPr lang="en-GB" sz="2400" b="1" dirty="0">
                <a:latin typeface="Arial" panose="020B0604020202020204" pitchFamily="34" charset="0"/>
                <a:cs typeface="Arial" panose="020B0604020202020204" pitchFamily="34" charset="0"/>
              </a:rPr>
              <a:t>0.44</a:t>
            </a:r>
          </a:p>
        </p:txBody>
      </p:sp>
      <p:sp>
        <p:nvSpPr>
          <p:cNvPr id="59" name="TextBox 58">
            <a:extLst>
              <a:ext uri="{FF2B5EF4-FFF2-40B4-BE49-F238E27FC236}">
                <a16:creationId xmlns:a16="http://schemas.microsoft.com/office/drawing/2014/main" id="{341DD658-F769-4338-A1CD-82129945AA5D}"/>
              </a:ext>
            </a:extLst>
          </p:cNvPr>
          <p:cNvSpPr txBox="1"/>
          <p:nvPr/>
        </p:nvSpPr>
        <p:spPr>
          <a:xfrm>
            <a:off x="9176575" y="5605197"/>
            <a:ext cx="1269135" cy="461665"/>
          </a:xfrm>
          <a:prstGeom prst="rect">
            <a:avLst/>
          </a:prstGeom>
          <a:noFill/>
        </p:spPr>
        <p:txBody>
          <a:bodyPr wrap="square" rtlCol="0">
            <a:spAutoFit/>
          </a:bodyPr>
          <a:lstStyle/>
          <a:p>
            <a:pPr algn="ctr"/>
            <a:r>
              <a:rPr lang="en-GB" sz="2400" b="1" dirty="0">
                <a:latin typeface="Arial" panose="020B0604020202020204" pitchFamily="34" charset="0"/>
                <a:cs typeface="Arial" panose="020B0604020202020204" pitchFamily="34" charset="0"/>
              </a:rPr>
              <a:t>0.71</a:t>
            </a:r>
          </a:p>
        </p:txBody>
      </p:sp>
      <p:cxnSp>
        <p:nvCxnSpPr>
          <p:cNvPr id="64" name="Straight Arrow Connector 63">
            <a:extLst>
              <a:ext uri="{FF2B5EF4-FFF2-40B4-BE49-F238E27FC236}">
                <a16:creationId xmlns:a16="http://schemas.microsoft.com/office/drawing/2014/main" id="{098EE8FB-4F70-4BC1-9378-1C323765AC6A}"/>
              </a:ext>
            </a:extLst>
          </p:cNvPr>
          <p:cNvCxnSpPr/>
          <p:nvPr/>
        </p:nvCxnSpPr>
        <p:spPr>
          <a:xfrm flipV="1">
            <a:off x="4683067" y="4299572"/>
            <a:ext cx="1" cy="1186828"/>
          </a:xfrm>
          <a:prstGeom prst="straightConnector1">
            <a:avLst/>
          </a:prstGeom>
          <a:ln w="57150">
            <a:solidFill>
              <a:srgbClr val="1D91C0"/>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54B14CD0-4A7D-4EA4-A0FC-C0A1CA3404A1}"/>
              </a:ext>
            </a:extLst>
          </p:cNvPr>
          <p:cNvCxnSpPr/>
          <p:nvPr/>
        </p:nvCxnSpPr>
        <p:spPr>
          <a:xfrm flipV="1">
            <a:off x="9743159" y="4299572"/>
            <a:ext cx="1" cy="1186828"/>
          </a:xfrm>
          <a:prstGeom prst="straightConnector1">
            <a:avLst/>
          </a:prstGeom>
          <a:ln w="57150">
            <a:solidFill>
              <a:srgbClr val="1D91C0"/>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4322644B-0553-4B77-BD81-DC957652C1B2}"/>
              </a:ext>
            </a:extLst>
          </p:cNvPr>
          <p:cNvCxnSpPr>
            <a:cxnSpLocks/>
          </p:cNvCxnSpPr>
          <p:nvPr/>
        </p:nvCxnSpPr>
        <p:spPr>
          <a:xfrm flipV="1">
            <a:off x="4618998" y="3709057"/>
            <a:ext cx="612872" cy="483326"/>
          </a:xfrm>
          <a:prstGeom prst="straightConnector1">
            <a:avLst/>
          </a:prstGeom>
          <a:ln w="57150">
            <a:solidFill>
              <a:srgbClr val="1D91C0"/>
            </a:solidFill>
            <a:tailEnd type="triangle"/>
          </a:ln>
        </p:spPr>
        <p:style>
          <a:lnRef idx="1">
            <a:schemeClr val="accent1"/>
          </a:lnRef>
          <a:fillRef idx="0">
            <a:schemeClr val="accent1"/>
          </a:fillRef>
          <a:effectRef idx="0">
            <a:schemeClr val="accent1"/>
          </a:effectRef>
          <a:fontRef idx="minor">
            <a:schemeClr val="tx1"/>
          </a:fontRef>
        </p:style>
      </p:cxnSp>
      <p:sp>
        <p:nvSpPr>
          <p:cNvPr id="70" name="Oval 69">
            <a:extLst>
              <a:ext uri="{FF2B5EF4-FFF2-40B4-BE49-F238E27FC236}">
                <a16:creationId xmlns:a16="http://schemas.microsoft.com/office/drawing/2014/main" id="{686E8681-7267-4A85-B2F7-092D135C9090}"/>
              </a:ext>
            </a:extLst>
          </p:cNvPr>
          <p:cNvSpPr/>
          <p:nvPr/>
        </p:nvSpPr>
        <p:spPr>
          <a:xfrm>
            <a:off x="5114980" y="3346878"/>
            <a:ext cx="503427" cy="483326"/>
          </a:xfrm>
          <a:prstGeom prst="ellipse">
            <a:avLst/>
          </a:prstGeom>
          <a:noFill/>
          <a:ln w="57150">
            <a:solidFill>
              <a:srgbClr val="1D91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1" name="Straight Arrow Connector 70">
            <a:extLst>
              <a:ext uri="{FF2B5EF4-FFF2-40B4-BE49-F238E27FC236}">
                <a16:creationId xmlns:a16="http://schemas.microsoft.com/office/drawing/2014/main" id="{8A245E9B-16C6-4998-AFB7-20002CE3F6DE}"/>
              </a:ext>
            </a:extLst>
          </p:cNvPr>
          <p:cNvCxnSpPr>
            <a:cxnSpLocks/>
          </p:cNvCxnSpPr>
          <p:nvPr/>
        </p:nvCxnSpPr>
        <p:spPr>
          <a:xfrm flipV="1">
            <a:off x="9691035" y="3709057"/>
            <a:ext cx="612872" cy="483326"/>
          </a:xfrm>
          <a:prstGeom prst="straightConnector1">
            <a:avLst/>
          </a:prstGeom>
          <a:ln w="57150">
            <a:solidFill>
              <a:srgbClr val="1D91C0"/>
            </a:solidFill>
            <a:tailEnd type="triangle"/>
          </a:ln>
        </p:spPr>
        <p:style>
          <a:lnRef idx="1">
            <a:schemeClr val="accent1"/>
          </a:lnRef>
          <a:fillRef idx="0">
            <a:schemeClr val="accent1"/>
          </a:fillRef>
          <a:effectRef idx="0">
            <a:schemeClr val="accent1"/>
          </a:effectRef>
          <a:fontRef idx="minor">
            <a:schemeClr val="tx1"/>
          </a:fontRef>
        </p:style>
      </p:cxnSp>
      <p:sp>
        <p:nvSpPr>
          <p:cNvPr id="72" name="Oval 71">
            <a:extLst>
              <a:ext uri="{FF2B5EF4-FFF2-40B4-BE49-F238E27FC236}">
                <a16:creationId xmlns:a16="http://schemas.microsoft.com/office/drawing/2014/main" id="{C301179E-D405-4D38-8839-29BE7E1687A1}"/>
              </a:ext>
            </a:extLst>
          </p:cNvPr>
          <p:cNvSpPr/>
          <p:nvPr/>
        </p:nvSpPr>
        <p:spPr>
          <a:xfrm>
            <a:off x="10168947" y="3351103"/>
            <a:ext cx="503427" cy="483326"/>
          </a:xfrm>
          <a:prstGeom prst="ellipse">
            <a:avLst/>
          </a:prstGeom>
          <a:noFill/>
          <a:ln w="57150">
            <a:solidFill>
              <a:srgbClr val="1D91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5321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fade">
                                      <p:cBhvr>
                                        <p:cTn id="11" dur="500"/>
                                        <p:tgtEl>
                                          <p:spTgt spid="7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64"/>
                                        </p:tgtEl>
                                        <p:attrNameLst>
                                          <p:attrName>style.visibility</p:attrName>
                                        </p:attrNameLst>
                                      </p:cBhvr>
                                      <p:to>
                                        <p:strVal val="visible"/>
                                      </p:to>
                                    </p:set>
                                    <p:anim calcmode="lin" valueType="num">
                                      <p:cBhvr additive="base">
                                        <p:cTn id="20" dur="500" fill="hold"/>
                                        <p:tgtEl>
                                          <p:spTgt spid="64"/>
                                        </p:tgtEl>
                                        <p:attrNameLst>
                                          <p:attrName>ppt_x</p:attrName>
                                        </p:attrNameLst>
                                      </p:cBhvr>
                                      <p:tavLst>
                                        <p:tav tm="0">
                                          <p:val>
                                            <p:strVal val="#ppt_x"/>
                                          </p:val>
                                        </p:tav>
                                        <p:tav tm="100000">
                                          <p:val>
                                            <p:strVal val="#ppt_x"/>
                                          </p:val>
                                        </p:tav>
                                      </p:tavLst>
                                    </p:anim>
                                    <p:anim calcmode="lin" valueType="num">
                                      <p:cBhvr additive="base">
                                        <p:cTn id="21"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70"/>
                                        </p:tgtEl>
                                        <p:attrNameLst>
                                          <p:attrName>style.visibility</p:attrName>
                                        </p:attrNameLst>
                                      </p:cBhvr>
                                      <p:to>
                                        <p:strVal val="visible"/>
                                      </p:to>
                                    </p:set>
                                    <p:animEffect transition="in" filter="wipe(down)">
                                      <p:cBhvr>
                                        <p:cTn id="26" dur="500"/>
                                        <p:tgtEl>
                                          <p:spTgt spid="70"/>
                                        </p:tgtEl>
                                      </p:cBhvr>
                                    </p:animEffect>
                                  </p:childTnLst>
                                </p:cTn>
                              </p:par>
                              <p:par>
                                <p:cTn id="27" presetID="22" presetClass="entr" presetSubtype="4" fill="hold" nodeType="withEffect">
                                  <p:stCondLst>
                                    <p:cond delay="0"/>
                                  </p:stCondLst>
                                  <p:childTnLst>
                                    <p:set>
                                      <p:cBhvr>
                                        <p:cTn id="28" dur="1" fill="hold">
                                          <p:stCondLst>
                                            <p:cond delay="0"/>
                                          </p:stCondLst>
                                        </p:cTn>
                                        <p:tgtEl>
                                          <p:spTgt spid="67"/>
                                        </p:tgtEl>
                                        <p:attrNameLst>
                                          <p:attrName>style.visibility</p:attrName>
                                        </p:attrNameLst>
                                      </p:cBhvr>
                                      <p:to>
                                        <p:strVal val="visible"/>
                                      </p:to>
                                    </p:set>
                                    <p:animEffect transition="in" filter="wipe(down)">
                                      <p:cBhvr>
                                        <p:cTn id="29" dur="500"/>
                                        <p:tgtEl>
                                          <p:spTgt spid="67"/>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59"/>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66"/>
                                        </p:tgtEl>
                                        <p:attrNameLst>
                                          <p:attrName>style.visibility</p:attrName>
                                        </p:attrNameLst>
                                      </p:cBhvr>
                                      <p:to>
                                        <p:strVal val="visible"/>
                                      </p:to>
                                    </p:set>
                                    <p:anim calcmode="lin" valueType="num">
                                      <p:cBhvr additive="base">
                                        <p:cTn id="38" dur="500" fill="hold"/>
                                        <p:tgtEl>
                                          <p:spTgt spid="66"/>
                                        </p:tgtEl>
                                        <p:attrNameLst>
                                          <p:attrName>ppt_x</p:attrName>
                                        </p:attrNameLst>
                                      </p:cBhvr>
                                      <p:tavLst>
                                        <p:tav tm="0">
                                          <p:val>
                                            <p:strVal val="#ppt_x"/>
                                          </p:val>
                                        </p:tav>
                                        <p:tav tm="100000">
                                          <p:val>
                                            <p:strVal val="#ppt_x"/>
                                          </p:val>
                                        </p:tav>
                                      </p:tavLst>
                                    </p:anim>
                                    <p:anim calcmode="lin" valueType="num">
                                      <p:cBhvr additive="base">
                                        <p:cTn id="39"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wipe(down)">
                                      <p:cBhvr>
                                        <p:cTn id="44" dur="500"/>
                                        <p:tgtEl>
                                          <p:spTgt spid="72"/>
                                        </p:tgtEl>
                                      </p:cBhvr>
                                    </p:animEffect>
                                  </p:childTnLst>
                                </p:cTn>
                              </p:par>
                              <p:par>
                                <p:cTn id="45" presetID="22" presetClass="entr" presetSubtype="4" fill="hold" nodeType="with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down)">
                                      <p:cBhvr>
                                        <p:cTn id="4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p:bldP spid="70" grpId="0" animBg="1"/>
      <p:bldP spid="7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4A62A27-F9F7-6740-95F2-A32D07E72FA3}"/>
              </a:ext>
            </a:extLst>
          </p:cNvPr>
          <p:cNvSpPr>
            <a:spLocks noGrp="1"/>
          </p:cNvSpPr>
          <p:nvPr>
            <p:ph type="ctrTitle"/>
          </p:nvPr>
        </p:nvSpPr>
        <p:spPr>
          <a:xfrm>
            <a:off x="1524000" y="-1002651"/>
            <a:ext cx="9144000" cy="2387600"/>
          </a:xfrm>
        </p:spPr>
        <p:txBody>
          <a:bodyPr/>
          <a:lstStyle/>
          <a:p>
            <a:r>
              <a:rPr lang="en-US" dirty="0"/>
              <a:t>Presentation title slide</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724" y="1262779"/>
            <a:ext cx="2742670" cy="483126"/>
          </a:xfrm>
          <a:prstGeom prst="rect">
            <a:avLst/>
          </a:prstGeom>
        </p:spPr>
      </p:pic>
      <p:sp>
        <p:nvSpPr>
          <p:cNvPr id="5" name="Text Placeholder 1"/>
          <p:cNvSpPr txBox="1">
            <a:spLocks/>
          </p:cNvSpPr>
          <p:nvPr/>
        </p:nvSpPr>
        <p:spPr>
          <a:xfrm>
            <a:off x="339724" y="1904546"/>
            <a:ext cx="11431361" cy="400367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600" dirty="0">
              <a:solidFill>
                <a:schemeClr val="tx1"/>
              </a:solidFill>
              <a:latin typeface="Arial" charset="0"/>
              <a:ea typeface="Arial" charset="0"/>
              <a:cs typeface="Arial" charset="0"/>
            </a:endParaRPr>
          </a:p>
        </p:txBody>
      </p:sp>
      <p:sp>
        <p:nvSpPr>
          <p:cNvPr id="6" name="Rectangle 5"/>
          <p:cNvSpPr/>
          <p:nvPr/>
        </p:nvSpPr>
        <p:spPr>
          <a:xfrm>
            <a:off x="200025" y="581025"/>
            <a:ext cx="11839575" cy="19716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A picture containing text, map&#10;&#10;Description automatically generated">
            <a:extLst>
              <a:ext uri="{FF2B5EF4-FFF2-40B4-BE49-F238E27FC236}">
                <a16:creationId xmlns:a16="http://schemas.microsoft.com/office/drawing/2014/main" id="{88429EDA-1E51-4785-9416-ABC0CD96F037}"/>
              </a:ext>
            </a:extLst>
          </p:cNvPr>
          <p:cNvPicPr>
            <a:picLocks noChangeAspect="1"/>
          </p:cNvPicPr>
          <p:nvPr/>
        </p:nvPicPr>
        <p:blipFill rotWithShape="1">
          <a:blip r:embed="rId5"/>
          <a:srcRect l="2404" t="1839" r="3597" b="2288"/>
          <a:stretch/>
        </p:blipFill>
        <p:spPr>
          <a:xfrm>
            <a:off x="0" y="581025"/>
            <a:ext cx="3035351" cy="6143941"/>
          </a:xfrm>
          <a:prstGeom prst="rect">
            <a:avLst/>
          </a:prstGeom>
        </p:spPr>
      </p:pic>
      <p:pic>
        <p:nvPicPr>
          <p:cNvPr id="11" name="Picture 10" descr="A picture containing text, map&#10;&#10;Description automatically generated">
            <a:extLst>
              <a:ext uri="{FF2B5EF4-FFF2-40B4-BE49-F238E27FC236}">
                <a16:creationId xmlns:a16="http://schemas.microsoft.com/office/drawing/2014/main" id="{95FB0A8B-D2E7-454D-BE7A-B8C8B20707E5}"/>
              </a:ext>
            </a:extLst>
          </p:cNvPr>
          <p:cNvPicPr>
            <a:picLocks noChangeAspect="1"/>
          </p:cNvPicPr>
          <p:nvPr/>
        </p:nvPicPr>
        <p:blipFill rotWithShape="1">
          <a:blip r:embed="rId6"/>
          <a:srcRect l="2841" t="2667" r="3160" b="3076"/>
          <a:stretch/>
        </p:blipFill>
        <p:spPr>
          <a:xfrm>
            <a:off x="3040720" y="581025"/>
            <a:ext cx="3055280" cy="6080057"/>
          </a:xfrm>
          <a:prstGeom prst="rect">
            <a:avLst/>
          </a:prstGeom>
        </p:spPr>
      </p:pic>
      <p:pic>
        <p:nvPicPr>
          <p:cNvPr id="17" name="Picture 16" descr="A picture containing text, map&#10;&#10;Description automatically generated">
            <a:extLst>
              <a:ext uri="{FF2B5EF4-FFF2-40B4-BE49-F238E27FC236}">
                <a16:creationId xmlns:a16="http://schemas.microsoft.com/office/drawing/2014/main" id="{6D6DF21A-0EB8-4E94-A1FF-370F8B21E5AC}"/>
              </a:ext>
            </a:extLst>
          </p:cNvPr>
          <p:cNvPicPr>
            <a:picLocks noChangeAspect="1"/>
          </p:cNvPicPr>
          <p:nvPr/>
        </p:nvPicPr>
        <p:blipFill rotWithShape="1">
          <a:blip r:embed="rId7"/>
          <a:srcRect l="2370" t="2871" r="3632" b="2187"/>
          <a:stretch/>
        </p:blipFill>
        <p:spPr>
          <a:xfrm>
            <a:off x="6096000" y="564064"/>
            <a:ext cx="3065132" cy="6143941"/>
          </a:xfrm>
          <a:prstGeom prst="rect">
            <a:avLst/>
          </a:prstGeom>
        </p:spPr>
      </p:pic>
      <p:pic>
        <p:nvPicPr>
          <p:cNvPr id="19" name="Picture 18" descr="A picture containing text, map&#10;&#10;Description automatically generated">
            <a:extLst>
              <a:ext uri="{FF2B5EF4-FFF2-40B4-BE49-F238E27FC236}">
                <a16:creationId xmlns:a16="http://schemas.microsoft.com/office/drawing/2014/main" id="{760D47C3-7F8F-4507-94D4-E8CFE12A819E}"/>
              </a:ext>
            </a:extLst>
          </p:cNvPr>
          <p:cNvPicPr>
            <a:picLocks noChangeAspect="1"/>
          </p:cNvPicPr>
          <p:nvPr/>
        </p:nvPicPr>
        <p:blipFill rotWithShape="1">
          <a:blip r:embed="rId8"/>
          <a:srcRect l="3378" t="2871" r="3127" b="2187"/>
          <a:stretch/>
        </p:blipFill>
        <p:spPr>
          <a:xfrm>
            <a:off x="9151280" y="564064"/>
            <a:ext cx="3023458" cy="6093074"/>
          </a:xfrm>
          <a:prstGeom prst="rect">
            <a:avLst/>
          </a:prstGeom>
        </p:spPr>
      </p:pic>
    </p:spTree>
    <p:extLst>
      <p:ext uri="{BB962C8B-B14F-4D97-AF65-F5344CB8AC3E}">
        <p14:creationId xmlns:p14="http://schemas.microsoft.com/office/powerpoint/2010/main" val="1651836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4A62A27-F9F7-6740-95F2-A32D07E72FA3}"/>
              </a:ext>
            </a:extLst>
          </p:cNvPr>
          <p:cNvSpPr>
            <a:spLocks noGrp="1"/>
          </p:cNvSpPr>
          <p:nvPr>
            <p:ph type="ctrTitle"/>
          </p:nvPr>
        </p:nvSpPr>
        <p:spPr>
          <a:xfrm>
            <a:off x="1524000" y="-1002651"/>
            <a:ext cx="9144000" cy="2387600"/>
          </a:xfrm>
        </p:spPr>
        <p:txBody>
          <a:bodyPr/>
          <a:lstStyle/>
          <a:p>
            <a:r>
              <a:rPr lang="en-US" dirty="0"/>
              <a:t>Presentation title slide</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724" y="1262779"/>
            <a:ext cx="2742670" cy="483126"/>
          </a:xfrm>
          <a:prstGeom prst="rect">
            <a:avLst/>
          </a:prstGeom>
        </p:spPr>
      </p:pic>
      <p:sp>
        <p:nvSpPr>
          <p:cNvPr id="5" name="Text Placeholder 1"/>
          <p:cNvSpPr txBox="1">
            <a:spLocks/>
          </p:cNvSpPr>
          <p:nvPr/>
        </p:nvSpPr>
        <p:spPr>
          <a:xfrm>
            <a:off x="339724" y="1904546"/>
            <a:ext cx="11431361" cy="400367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600" dirty="0">
              <a:solidFill>
                <a:schemeClr val="tx1"/>
              </a:solidFill>
              <a:latin typeface="Arial" charset="0"/>
              <a:ea typeface="Arial" charset="0"/>
              <a:cs typeface="Arial" charset="0"/>
            </a:endParaRPr>
          </a:p>
        </p:txBody>
      </p:sp>
      <p:sp>
        <p:nvSpPr>
          <p:cNvPr id="6" name="Rectangle 5"/>
          <p:cNvSpPr/>
          <p:nvPr/>
        </p:nvSpPr>
        <p:spPr>
          <a:xfrm>
            <a:off x="200025" y="581025"/>
            <a:ext cx="11839575" cy="19716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rotWithShape="1">
          <a:blip r:embed="rId5"/>
          <a:srcRect l="31328" t="24130" r="3593" b="65091"/>
          <a:stretch/>
        </p:blipFill>
        <p:spPr>
          <a:xfrm>
            <a:off x="196318" y="149995"/>
            <a:ext cx="12059372" cy="1112784"/>
          </a:xfrm>
          <a:prstGeom prst="rect">
            <a:avLst/>
          </a:prstGeom>
        </p:spPr>
      </p:pic>
      <p:sp>
        <p:nvSpPr>
          <p:cNvPr id="8" name="TextBox 7">
            <a:extLst>
              <a:ext uri="{FF2B5EF4-FFF2-40B4-BE49-F238E27FC236}">
                <a16:creationId xmlns:a16="http://schemas.microsoft.com/office/drawing/2014/main" id="{E3FCE555-53E1-4B0D-9922-A15002A56EC7}"/>
              </a:ext>
            </a:extLst>
          </p:cNvPr>
          <p:cNvSpPr txBox="1"/>
          <p:nvPr/>
        </p:nvSpPr>
        <p:spPr>
          <a:xfrm>
            <a:off x="339724" y="1339062"/>
            <a:ext cx="11431361" cy="4902111"/>
          </a:xfrm>
          <a:prstGeom prst="rect">
            <a:avLst/>
          </a:prstGeom>
          <a:noFill/>
        </p:spPr>
        <p:txBody>
          <a:bodyPr wrap="square" rtlCol="0">
            <a:spAutoFit/>
          </a:bodyPr>
          <a:lstStyle/>
          <a:p>
            <a:r>
              <a:rPr lang="en-GB" sz="3200" b="1" dirty="0">
                <a:latin typeface="Arial" panose="020B0604020202020204" pitchFamily="34" charset="0"/>
                <a:cs typeface="Arial" panose="020B0604020202020204" pitchFamily="34" charset="0"/>
              </a:rPr>
              <a:t>Refine the process</a:t>
            </a:r>
          </a:p>
          <a:p>
            <a:pPr marL="1371600" lvl="2" indent="-457200">
              <a:lnSpc>
                <a:spcPct val="200000"/>
              </a:lnSpc>
              <a:buFont typeface="Arial" panose="020B0604020202020204" pitchFamily="34" charset="0"/>
              <a:buChar char="•"/>
            </a:pPr>
            <a:r>
              <a:rPr lang="en-GB" sz="2400" dirty="0">
                <a:latin typeface="Arial" panose="020B0604020202020204" pitchFamily="34" charset="0"/>
                <a:cs typeface="Arial" panose="020B0604020202020204" pitchFamily="34" charset="0"/>
              </a:rPr>
              <a:t>Assign individuals to a household.</a:t>
            </a:r>
          </a:p>
          <a:p>
            <a:pPr marL="1371600" lvl="2" indent="-457200">
              <a:lnSpc>
                <a:spcPct val="200000"/>
              </a:lnSpc>
              <a:buFont typeface="Arial" panose="020B0604020202020204" pitchFamily="34" charset="0"/>
              <a:buChar char="•"/>
            </a:pPr>
            <a:r>
              <a:rPr lang="en-GB" sz="2400" dirty="0">
                <a:latin typeface="Arial" panose="020B0604020202020204" pitchFamily="34" charset="0"/>
                <a:cs typeface="Arial" panose="020B0604020202020204" pitchFamily="34" charset="0"/>
              </a:rPr>
              <a:t>Add more constraints: </a:t>
            </a:r>
          </a:p>
          <a:p>
            <a:pPr marL="1828800" lvl="3" indent="-457200">
              <a:lnSpc>
                <a:spcPct val="200000"/>
              </a:lnSpc>
              <a:buFont typeface="Courier New" panose="02070309020205020404" pitchFamily="49" charset="0"/>
              <a:buChar char="o"/>
            </a:pPr>
            <a:r>
              <a:rPr lang="en-GB" sz="2400" dirty="0">
                <a:latin typeface="Arial" panose="020B0604020202020204" pitchFamily="34" charset="0"/>
                <a:cs typeface="Arial" panose="020B0604020202020204" pitchFamily="34" charset="0"/>
              </a:rPr>
              <a:t>Dwelling type, number of cars, economic status and OA Class</a:t>
            </a:r>
            <a:endParaRPr lang="en-GB" sz="1000" dirty="0">
              <a:latin typeface="Arial" panose="020B0604020202020204" pitchFamily="34" charset="0"/>
              <a:cs typeface="Arial" panose="020B0604020202020204" pitchFamily="34" charset="0"/>
            </a:endParaRPr>
          </a:p>
          <a:p>
            <a:pPr marL="1371600" lvl="2" indent="-457200">
              <a:lnSpc>
                <a:spcPct val="200000"/>
              </a:lnSpc>
              <a:buFont typeface="Arial" panose="020B0604020202020204" pitchFamily="34" charset="0"/>
              <a:buChar char="•"/>
            </a:pPr>
            <a:r>
              <a:rPr lang="en-GB" sz="2400" dirty="0">
                <a:latin typeface="Arial" panose="020B0604020202020204" pitchFamily="34" charset="0"/>
                <a:cs typeface="Arial" panose="020B0604020202020204" pitchFamily="34" charset="0"/>
              </a:rPr>
              <a:t>Behaviours to look at: </a:t>
            </a:r>
          </a:p>
          <a:p>
            <a:pPr marL="1828800" lvl="3" indent="-457200">
              <a:lnSpc>
                <a:spcPct val="200000"/>
              </a:lnSpc>
              <a:buFont typeface="Courier New" panose="02070309020205020404" pitchFamily="49" charset="0"/>
              <a:buChar char="o"/>
            </a:pPr>
            <a:r>
              <a:rPr lang="en-GB" sz="2400" dirty="0">
                <a:latin typeface="Arial" panose="020B0604020202020204" pitchFamily="34" charset="0"/>
                <a:cs typeface="Arial" panose="020B0604020202020204" pitchFamily="34" charset="0"/>
              </a:rPr>
              <a:t>What is the distance travelled for leisure? How long are these trips?</a:t>
            </a:r>
          </a:p>
          <a:p>
            <a:pPr marL="1828800" lvl="3" indent="-457200">
              <a:lnSpc>
                <a:spcPct val="200000"/>
              </a:lnSpc>
              <a:buFont typeface="Courier New" panose="02070309020205020404" pitchFamily="49" charset="0"/>
              <a:buChar char="o"/>
            </a:pPr>
            <a:r>
              <a:rPr lang="en-GB" sz="2400" dirty="0">
                <a:latin typeface="Arial" panose="020B0604020202020204" pitchFamily="34" charset="0"/>
                <a:cs typeface="Arial" panose="020B0604020202020204" pitchFamily="34" charset="0"/>
              </a:rPr>
              <a:t>Car usage</a:t>
            </a:r>
          </a:p>
        </p:txBody>
      </p:sp>
      <p:pic>
        <p:nvPicPr>
          <p:cNvPr id="3074" name="Picture 2" descr="Image result for cartoon household">
            <a:extLst>
              <a:ext uri="{FF2B5EF4-FFF2-40B4-BE49-F238E27FC236}">
                <a16:creationId xmlns:a16="http://schemas.microsoft.com/office/drawing/2014/main" id="{FC8535EC-42DA-4951-93A1-A94D2AD6B7A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75690" y="1309262"/>
            <a:ext cx="4114528" cy="2291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64685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4A62A27-F9F7-6740-95F2-A32D07E72FA3}"/>
              </a:ext>
            </a:extLst>
          </p:cNvPr>
          <p:cNvSpPr>
            <a:spLocks noGrp="1"/>
          </p:cNvSpPr>
          <p:nvPr>
            <p:ph type="ctrTitle"/>
          </p:nvPr>
        </p:nvSpPr>
        <p:spPr>
          <a:xfrm>
            <a:off x="1524000" y="-1002651"/>
            <a:ext cx="9144000" cy="2387600"/>
          </a:xfrm>
        </p:spPr>
        <p:txBody>
          <a:bodyPr/>
          <a:lstStyle/>
          <a:p>
            <a:r>
              <a:rPr lang="en-US" dirty="0"/>
              <a:t>Presentation title slide</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724" y="1262779"/>
            <a:ext cx="2742670" cy="483126"/>
          </a:xfrm>
          <a:prstGeom prst="rect">
            <a:avLst/>
          </a:prstGeom>
        </p:spPr>
      </p:pic>
      <p:sp>
        <p:nvSpPr>
          <p:cNvPr id="5" name="Text Placeholder 1"/>
          <p:cNvSpPr txBox="1">
            <a:spLocks/>
          </p:cNvSpPr>
          <p:nvPr/>
        </p:nvSpPr>
        <p:spPr>
          <a:xfrm>
            <a:off x="339724" y="1904546"/>
            <a:ext cx="11431361" cy="400367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600" dirty="0">
              <a:solidFill>
                <a:schemeClr val="tx1"/>
              </a:solidFill>
              <a:latin typeface="Arial" charset="0"/>
              <a:ea typeface="Arial" charset="0"/>
              <a:cs typeface="Arial" charset="0"/>
            </a:endParaRPr>
          </a:p>
        </p:txBody>
      </p:sp>
      <p:sp>
        <p:nvSpPr>
          <p:cNvPr id="6" name="Rectangle 5"/>
          <p:cNvSpPr/>
          <p:nvPr/>
        </p:nvSpPr>
        <p:spPr>
          <a:xfrm>
            <a:off x="200025" y="581025"/>
            <a:ext cx="11839575" cy="19716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rotWithShape="1">
          <a:blip r:embed="rId5"/>
          <a:srcRect l="31328" t="24130" r="3593" b="65091"/>
          <a:stretch/>
        </p:blipFill>
        <p:spPr>
          <a:xfrm>
            <a:off x="196318" y="149995"/>
            <a:ext cx="12059372" cy="1112784"/>
          </a:xfrm>
          <a:prstGeom prst="rect">
            <a:avLst/>
          </a:prstGeom>
        </p:spPr>
      </p:pic>
      <p:sp>
        <p:nvSpPr>
          <p:cNvPr id="8" name="TextBox 7">
            <a:extLst>
              <a:ext uri="{FF2B5EF4-FFF2-40B4-BE49-F238E27FC236}">
                <a16:creationId xmlns:a16="http://schemas.microsoft.com/office/drawing/2014/main" id="{E3FCE555-53E1-4B0D-9922-A15002A56EC7}"/>
              </a:ext>
            </a:extLst>
          </p:cNvPr>
          <p:cNvSpPr txBox="1"/>
          <p:nvPr/>
        </p:nvSpPr>
        <p:spPr>
          <a:xfrm>
            <a:off x="339724" y="1339062"/>
            <a:ext cx="11431361" cy="3701783"/>
          </a:xfrm>
          <a:prstGeom prst="rect">
            <a:avLst/>
          </a:prstGeom>
          <a:noFill/>
        </p:spPr>
        <p:txBody>
          <a:bodyPr wrap="square" rtlCol="0">
            <a:spAutoFit/>
          </a:bodyPr>
          <a:lstStyle/>
          <a:p>
            <a:r>
              <a:rPr lang="en-GB" sz="3200" b="1" dirty="0">
                <a:latin typeface="Arial" panose="020B0604020202020204" pitchFamily="34" charset="0"/>
                <a:cs typeface="Arial" panose="020B0604020202020204" pitchFamily="34" charset="0"/>
              </a:rPr>
              <a:t>Refine the process</a:t>
            </a:r>
          </a:p>
          <a:p>
            <a:pPr marL="1371600" lvl="2" indent="-457200">
              <a:lnSpc>
                <a:spcPct val="300000"/>
              </a:lnSpc>
              <a:buFont typeface="Arial" panose="020B0604020202020204" pitchFamily="34" charset="0"/>
              <a:buChar char="•"/>
            </a:pPr>
            <a:r>
              <a:rPr lang="en-GB" sz="2400" dirty="0">
                <a:latin typeface="Arial" panose="020B0604020202020204" pitchFamily="34" charset="0"/>
                <a:cs typeface="Arial" panose="020B0604020202020204" pitchFamily="34" charset="0"/>
              </a:rPr>
              <a:t>Identify where the demand is for travel.</a:t>
            </a:r>
          </a:p>
          <a:p>
            <a:pPr marL="1371600" lvl="2" indent="-457200">
              <a:lnSpc>
                <a:spcPct val="300000"/>
              </a:lnSpc>
              <a:buFont typeface="Arial" panose="020B0604020202020204" pitchFamily="34" charset="0"/>
              <a:buChar char="•"/>
            </a:pPr>
            <a:r>
              <a:rPr lang="en-GB" sz="2400" dirty="0">
                <a:latin typeface="Arial" panose="020B0604020202020204" pitchFamily="34" charset="0"/>
                <a:cs typeface="Arial" panose="020B0604020202020204" pitchFamily="34" charset="0"/>
              </a:rPr>
              <a:t>Where services will be the most effective.</a:t>
            </a:r>
          </a:p>
          <a:p>
            <a:pPr marL="1371600" lvl="2" indent="-457200">
              <a:lnSpc>
                <a:spcPct val="300000"/>
              </a:lnSpc>
              <a:buFont typeface="Arial" panose="020B0604020202020204" pitchFamily="34" charset="0"/>
              <a:buChar char="•"/>
            </a:pPr>
            <a:r>
              <a:rPr lang="en-GB" sz="2400" dirty="0">
                <a:latin typeface="Arial" panose="020B0604020202020204" pitchFamily="34" charset="0"/>
                <a:cs typeface="Arial" panose="020B0604020202020204" pitchFamily="34" charset="0"/>
              </a:rPr>
              <a:t>Where vulnerabilities are likely to occur.</a:t>
            </a:r>
          </a:p>
        </p:txBody>
      </p:sp>
      <p:pic>
        <p:nvPicPr>
          <p:cNvPr id="5122" name="Picture 2" descr="Image result for pinpoint on map">
            <a:extLst>
              <a:ext uri="{FF2B5EF4-FFF2-40B4-BE49-F238E27FC236}">
                <a16:creationId xmlns:a16="http://schemas.microsoft.com/office/drawing/2014/main" id="{30777EE2-F713-4C82-9635-CB5AC2D3E17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49029" y="1831249"/>
            <a:ext cx="3688306" cy="4445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0809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4A62A27-F9F7-6740-95F2-A32D07E72FA3}"/>
              </a:ext>
            </a:extLst>
          </p:cNvPr>
          <p:cNvSpPr>
            <a:spLocks noGrp="1"/>
          </p:cNvSpPr>
          <p:nvPr>
            <p:ph type="ctrTitle"/>
          </p:nvPr>
        </p:nvSpPr>
        <p:spPr>
          <a:xfrm>
            <a:off x="1524000" y="-1002651"/>
            <a:ext cx="9144000" cy="2387600"/>
          </a:xfrm>
        </p:spPr>
        <p:txBody>
          <a:bodyPr/>
          <a:lstStyle/>
          <a:p>
            <a:r>
              <a:rPr lang="en-US" dirty="0"/>
              <a:t>Presentation title slide</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724" y="1262779"/>
            <a:ext cx="2742670" cy="483126"/>
          </a:xfrm>
          <a:prstGeom prst="rect">
            <a:avLst/>
          </a:prstGeom>
        </p:spPr>
      </p:pic>
      <p:sp>
        <p:nvSpPr>
          <p:cNvPr id="5" name="Text Placeholder 1"/>
          <p:cNvSpPr txBox="1">
            <a:spLocks/>
          </p:cNvSpPr>
          <p:nvPr/>
        </p:nvSpPr>
        <p:spPr>
          <a:xfrm>
            <a:off x="339724" y="1904546"/>
            <a:ext cx="11431361" cy="400367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600" dirty="0">
              <a:solidFill>
                <a:schemeClr val="tx1"/>
              </a:solidFill>
              <a:latin typeface="Arial" charset="0"/>
              <a:ea typeface="Arial" charset="0"/>
              <a:cs typeface="Arial" charset="0"/>
            </a:endParaRPr>
          </a:p>
        </p:txBody>
      </p:sp>
      <p:sp>
        <p:nvSpPr>
          <p:cNvPr id="6" name="Rectangle 5"/>
          <p:cNvSpPr/>
          <p:nvPr/>
        </p:nvSpPr>
        <p:spPr>
          <a:xfrm>
            <a:off x="200025" y="581025"/>
            <a:ext cx="11839575" cy="19716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rotWithShape="1">
          <a:blip r:embed="rId5"/>
          <a:srcRect l="31328" t="24130" r="3593" b="65091"/>
          <a:stretch/>
        </p:blipFill>
        <p:spPr>
          <a:xfrm>
            <a:off x="196318" y="149995"/>
            <a:ext cx="12059372" cy="1112784"/>
          </a:xfrm>
          <a:prstGeom prst="rect">
            <a:avLst/>
          </a:prstGeom>
        </p:spPr>
      </p:pic>
      <p:graphicFrame>
        <p:nvGraphicFramePr>
          <p:cNvPr id="8" name="Chart 7">
            <a:extLst>
              <a:ext uri="{FF2B5EF4-FFF2-40B4-BE49-F238E27FC236}">
                <a16:creationId xmlns:a16="http://schemas.microsoft.com/office/drawing/2014/main" id="{353FE2A2-78F5-4AAF-BF7B-E1C790730651}"/>
              </a:ext>
            </a:extLst>
          </p:cNvPr>
          <p:cNvGraphicFramePr>
            <a:graphicFrameLocks/>
          </p:cNvGraphicFramePr>
          <p:nvPr>
            <p:extLst>
              <p:ext uri="{D42A27DB-BD31-4B8C-83A1-F6EECF244321}">
                <p14:modId xmlns:p14="http://schemas.microsoft.com/office/powerpoint/2010/main" val="2095762506"/>
              </p:ext>
            </p:extLst>
          </p:nvPr>
        </p:nvGraphicFramePr>
        <p:xfrm>
          <a:off x="1889609" y="1312765"/>
          <a:ext cx="8331589" cy="545367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174848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4A62A27-F9F7-6740-95F2-A32D07E72FA3}"/>
              </a:ext>
            </a:extLst>
          </p:cNvPr>
          <p:cNvSpPr>
            <a:spLocks noGrp="1"/>
          </p:cNvSpPr>
          <p:nvPr>
            <p:ph type="ctrTitle"/>
          </p:nvPr>
        </p:nvSpPr>
        <p:spPr>
          <a:xfrm>
            <a:off x="1524000" y="-1002651"/>
            <a:ext cx="9144000" cy="2387600"/>
          </a:xfrm>
        </p:spPr>
        <p:txBody>
          <a:bodyPr/>
          <a:lstStyle/>
          <a:p>
            <a:r>
              <a:rPr lang="en-US" dirty="0"/>
              <a:t>Presentation title slide</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724" y="1262779"/>
            <a:ext cx="2742670" cy="483126"/>
          </a:xfrm>
          <a:prstGeom prst="rect">
            <a:avLst/>
          </a:prstGeom>
        </p:spPr>
      </p:pic>
      <p:sp>
        <p:nvSpPr>
          <p:cNvPr id="5" name="Text Placeholder 1"/>
          <p:cNvSpPr txBox="1">
            <a:spLocks/>
          </p:cNvSpPr>
          <p:nvPr/>
        </p:nvSpPr>
        <p:spPr>
          <a:xfrm>
            <a:off x="339724" y="1904546"/>
            <a:ext cx="11431361" cy="400367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600" dirty="0">
              <a:solidFill>
                <a:schemeClr val="tx1"/>
              </a:solidFill>
              <a:latin typeface="Arial" charset="0"/>
              <a:ea typeface="Arial" charset="0"/>
              <a:cs typeface="Arial" charset="0"/>
            </a:endParaRPr>
          </a:p>
        </p:txBody>
      </p:sp>
      <p:sp>
        <p:nvSpPr>
          <p:cNvPr id="6" name="Rectangle 5"/>
          <p:cNvSpPr/>
          <p:nvPr/>
        </p:nvSpPr>
        <p:spPr>
          <a:xfrm>
            <a:off x="200025" y="581025"/>
            <a:ext cx="11839575" cy="19716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rotWithShape="1">
          <a:blip r:embed="rId5"/>
          <a:srcRect l="31328" t="24130" r="3593" b="65091"/>
          <a:stretch/>
        </p:blipFill>
        <p:spPr>
          <a:xfrm>
            <a:off x="196318" y="149995"/>
            <a:ext cx="12059372" cy="1112784"/>
          </a:xfrm>
          <a:prstGeom prst="rect">
            <a:avLst/>
          </a:prstGeom>
        </p:spPr>
      </p:pic>
      <p:pic>
        <p:nvPicPr>
          <p:cNvPr id="8" name="Picture 7"/>
          <p:cNvPicPr>
            <a:picLocks noChangeAspect="1"/>
          </p:cNvPicPr>
          <p:nvPr/>
        </p:nvPicPr>
        <p:blipFill rotWithShape="1">
          <a:blip r:embed="rId6"/>
          <a:srcRect l="22187" t="11430" r="41641" b="1106"/>
          <a:stretch/>
        </p:blipFill>
        <p:spPr>
          <a:xfrm>
            <a:off x="6071178" y="56050"/>
            <a:ext cx="2580397" cy="3379710"/>
          </a:xfrm>
          <a:prstGeom prst="rect">
            <a:avLst/>
          </a:prstGeom>
        </p:spPr>
      </p:pic>
      <p:pic>
        <p:nvPicPr>
          <p:cNvPr id="9" name="Picture 8"/>
          <p:cNvPicPr>
            <a:picLocks noChangeAspect="1"/>
          </p:cNvPicPr>
          <p:nvPr/>
        </p:nvPicPr>
        <p:blipFill rotWithShape="1">
          <a:blip r:embed="rId7"/>
          <a:srcRect l="29375" t="7595" r="43672" b="19279"/>
          <a:stretch/>
        </p:blipFill>
        <p:spPr>
          <a:xfrm>
            <a:off x="3075091" y="3090438"/>
            <a:ext cx="2563725" cy="3767562"/>
          </a:xfrm>
          <a:prstGeom prst="rect">
            <a:avLst/>
          </a:prstGeom>
        </p:spPr>
      </p:pic>
      <p:pic>
        <p:nvPicPr>
          <p:cNvPr id="12" name="Picture 11"/>
          <p:cNvPicPr>
            <a:picLocks noChangeAspect="1"/>
          </p:cNvPicPr>
          <p:nvPr/>
        </p:nvPicPr>
        <p:blipFill rotWithShape="1">
          <a:blip r:embed="rId8"/>
          <a:srcRect l="33828" t="43054" r="39108" b="6587"/>
          <a:stretch/>
        </p:blipFill>
        <p:spPr>
          <a:xfrm>
            <a:off x="5621972" y="3518726"/>
            <a:ext cx="2998744" cy="3022523"/>
          </a:xfrm>
          <a:prstGeom prst="rect">
            <a:avLst/>
          </a:prstGeom>
        </p:spPr>
      </p:pic>
      <p:pic>
        <p:nvPicPr>
          <p:cNvPr id="13" name="Picture 12"/>
          <p:cNvPicPr>
            <a:picLocks noChangeAspect="1"/>
          </p:cNvPicPr>
          <p:nvPr/>
        </p:nvPicPr>
        <p:blipFill rotWithShape="1">
          <a:blip r:embed="rId9"/>
          <a:srcRect l="33516" t="43092" r="39961" b="13891"/>
          <a:stretch/>
        </p:blipFill>
        <p:spPr>
          <a:xfrm>
            <a:off x="0" y="4089767"/>
            <a:ext cx="3151176" cy="2768233"/>
          </a:xfrm>
          <a:prstGeom prst="rect">
            <a:avLst/>
          </a:prstGeom>
        </p:spPr>
      </p:pic>
      <p:pic>
        <p:nvPicPr>
          <p:cNvPr id="10" name="Picture 9"/>
          <p:cNvPicPr>
            <a:picLocks noChangeAspect="1"/>
          </p:cNvPicPr>
          <p:nvPr/>
        </p:nvPicPr>
        <p:blipFill rotWithShape="1">
          <a:blip r:embed="rId10"/>
          <a:srcRect l="29765" t="24119" r="43906" b="11779"/>
          <a:stretch/>
        </p:blipFill>
        <p:spPr>
          <a:xfrm>
            <a:off x="0" y="56050"/>
            <a:ext cx="2726824" cy="4046322"/>
          </a:xfrm>
          <a:prstGeom prst="rect">
            <a:avLst/>
          </a:prstGeom>
        </p:spPr>
      </p:pic>
      <p:pic>
        <p:nvPicPr>
          <p:cNvPr id="14" name="Picture 13">
            <a:extLst>
              <a:ext uri="{FF2B5EF4-FFF2-40B4-BE49-F238E27FC236}">
                <a16:creationId xmlns:a16="http://schemas.microsoft.com/office/drawing/2014/main" id="{ED8B1C86-07CC-4B4F-8883-C3D87534D400}"/>
              </a:ext>
            </a:extLst>
          </p:cNvPr>
          <p:cNvPicPr>
            <a:picLocks noChangeAspect="1"/>
          </p:cNvPicPr>
          <p:nvPr/>
        </p:nvPicPr>
        <p:blipFill rotWithShape="1">
          <a:blip r:embed="rId11"/>
          <a:srcRect l="26880" t="15533" r="12526" b="21251"/>
          <a:stretch/>
        </p:blipFill>
        <p:spPr>
          <a:xfrm>
            <a:off x="8230999" y="2537574"/>
            <a:ext cx="3972447" cy="2658432"/>
          </a:xfrm>
          <a:prstGeom prst="rect">
            <a:avLst/>
          </a:prstGeom>
        </p:spPr>
      </p:pic>
      <p:pic>
        <p:nvPicPr>
          <p:cNvPr id="16" name="Picture 15">
            <a:extLst>
              <a:ext uri="{FF2B5EF4-FFF2-40B4-BE49-F238E27FC236}">
                <a16:creationId xmlns:a16="http://schemas.microsoft.com/office/drawing/2014/main" id="{34F0151D-9977-43FD-8AD2-AD9C0D18612F}"/>
              </a:ext>
            </a:extLst>
          </p:cNvPr>
          <p:cNvPicPr>
            <a:picLocks noChangeAspect="1"/>
          </p:cNvPicPr>
          <p:nvPr/>
        </p:nvPicPr>
        <p:blipFill rotWithShape="1">
          <a:blip r:embed="rId12"/>
          <a:srcRect l="15404" t="11048" r="39688" b="36309"/>
          <a:stretch/>
        </p:blipFill>
        <p:spPr>
          <a:xfrm>
            <a:off x="8620716" y="0"/>
            <a:ext cx="3582730" cy="2688168"/>
          </a:xfrm>
          <a:prstGeom prst="rect">
            <a:avLst/>
          </a:prstGeom>
        </p:spPr>
      </p:pic>
      <p:pic>
        <p:nvPicPr>
          <p:cNvPr id="17" name="Picture 16">
            <a:extLst>
              <a:ext uri="{FF2B5EF4-FFF2-40B4-BE49-F238E27FC236}">
                <a16:creationId xmlns:a16="http://schemas.microsoft.com/office/drawing/2014/main" id="{868F3297-65D0-43A4-941A-E63761D170BB}"/>
              </a:ext>
            </a:extLst>
          </p:cNvPr>
          <p:cNvPicPr>
            <a:picLocks noChangeAspect="1"/>
          </p:cNvPicPr>
          <p:nvPr/>
        </p:nvPicPr>
        <p:blipFill rotWithShape="1">
          <a:blip r:embed="rId13"/>
          <a:srcRect l="2172" t="8471" r="50414" b="18414"/>
          <a:stretch/>
        </p:blipFill>
        <p:spPr>
          <a:xfrm>
            <a:off x="2713725" y="56050"/>
            <a:ext cx="3424151" cy="3379710"/>
          </a:xfrm>
          <a:prstGeom prst="rect">
            <a:avLst/>
          </a:prstGeom>
        </p:spPr>
      </p:pic>
      <p:pic>
        <p:nvPicPr>
          <p:cNvPr id="11" name="Picture 10"/>
          <p:cNvPicPr>
            <a:picLocks noChangeAspect="1"/>
          </p:cNvPicPr>
          <p:nvPr/>
        </p:nvPicPr>
        <p:blipFill rotWithShape="1">
          <a:blip r:embed="rId14"/>
          <a:srcRect l="33598" t="31738" r="39941" b="48828"/>
          <a:stretch/>
        </p:blipFill>
        <p:spPr>
          <a:xfrm>
            <a:off x="8374183" y="5196006"/>
            <a:ext cx="3736625" cy="1661994"/>
          </a:xfrm>
          <a:prstGeom prst="rect">
            <a:avLst/>
          </a:prstGeom>
        </p:spPr>
      </p:pic>
    </p:spTree>
    <p:extLst>
      <p:ext uri="{BB962C8B-B14F-4D97-AF65-F5344CB8AC3E}">
        <p14:creationId xmlns:p14="http://schemas.microsoft.com/office/powerpoint/2010/main" val="713946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4A62A27-F9F7-6740-95F2-A32D07E72FA3}"/>
              </a:ext>
            </a:extLst>
          </p:cNvPr>
          <p:cNvSpPr>
            <a:spLocks noGrp="1"/>
          </p:cNvSpPr>
          <p:nvPr>
            <p:ph type="ctrTitle"/>
          </p:nvPr>
        </p:nvSpPr>
        <p:spPr>
          <a:xfrm>
            <a:off x="1524000" y="-1002651"/>
            <a:ext cx="9144000" cy="2387600"/>
          </a:xfrm>
        </p:spPr>
        <p:txBody>
          <a:bodyPr/>
          <a:lstStyle/>
          <a:p>
            <a:r>
              <a:rPr lang="en-US" dirty="0"/>
              <a:t>Presentation title slide</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724" y="1262779"/>
            <a:ext cx="2742670" cy="483126"/>
          </a:xfrm>
          <a:prstGeom prst="rect">
            <a:avLst/>
          </a:prstGeom>
        </p:spPr>
      </p:pic>
      <p:sp>
        <p:nvSpPr>
          <p:cNvPr id="5" name="Text Placeholder 1"/>
          <p:cNvSpPr txBox="1">
            <a:spLocks/>
          </p:cNvSpPr>
          <p:nvPr/>
        </p:nvSpPr>
        <p:spPr>
          <a:xfrm>
            <a:off x="339724" y="1904546"/>
            <a:ext cx="11431361" cy="400367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600" dirty="0">
              <a:solidFill>
                <a:schemeClr val="tx1"/>
              </a:solidFill>
              <a:latin typeface="Arial" charset="0"/>
              <a:ea typeface="Arial" charset="0"/>
              <a:cs typeface="Arial" charset="0"/>
            </a:endParaRPr>
          </a:p>
        </p:txBody>
      </p:sp>
      <p:sp>
        <p:nvSpPr>
          <p:cNvPr id="6" name="Rectangle 5"/>
          <p:cNvSpPr/>
          <p:nvPr/>
        </p:nvSpPr>
        <p:spPr>
          <a:xfrm>
            <a:off x="200025" y="581025"/>
            <a:ext cx="11839575" cy="19716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rotWithShape="1">
          <a:blip r:embed="rId5"/>
          <a:srcRect l="31328" t="24130" r="3593" b="65091"/>
          <a:stretch/>
        </p:blipFill>
        <p:spPr>
          <a:xfrm>
            <a:off x="196318" y="149995"/>
            <a:ext cx="12059372" cy="1112784"/>
          </a:xfrm>
          <a:prstGeom prst="rect">
            <a:avLst/>
          </a:prstGeom>
        </p:spPr>
      </p:pic>
      <p:graphicFrame>
        <p:nvGraphicFramePr>
          <p:cNvPr id="8" name="Chart 7">
            <a:extLst>
              <a:ext uri="{FF2B5EF4-FFF2-40B4-BE49-F238E27FC236}">
                <a16:creationId xmlns:a16="http://schemas.microsoft.com/office/drawing/2014/main" id="{34581D78-7DF8-4977-BB7E-9CB42858BA4D}"/>
              </a:ext>
            </a:extLst>
          </p:cNvPr>
          <p:cNvGraphicFramePr>
            <a:graphicFrameLocks/>
          </p:cNvGraphicFramePr>
          <p:nvPr>
            <p:extLst>
              <p:ext uri="{D42A27DB-BD31-4B8C-83A1-F6EECF244321}">
                <p14:modId xmlns:p14="http://schemas.microsoft.com/office/powerpoint/2010/main" val="1891381899"/>
              </p:ext>
            </p:extLst>
          </p:nvPr>
        </p:nvGraphicFramePr>
        <p:xfrm>
          <a:off x="973640" y="1240450"/>
          <a:ext cx="10163528" cy="5280202"/>
        </p:xfrm>
        <a:graphic>
          <a:graphicData uri="http://schemas.openxmlformats.org/drawingml/2006/chart">
            <c:chart xmlns:c="http://schemas.openxmlformats.org/drawingml/2006/chart" xmlns:r="http://schemas.openxmlformats.org/officeDocument/2006/relationships" r:id="rId6"/>
          </a:graphicData>
        </a:graphic>
      </p:graphicFrame>
      <p:sp>
        <p:nvSpPr>
          <p:cNvPr id="9" name="Oval 8">
            <a:extLst>
              <a:ext uri="{FF2B5EF4-FFF2-40B4-BE49-F238E27FC236}">
                <a16:creationId xmlns:a16="http://schemas.microsoft.com/office/drawing/2014/main" id="{5F253D95-87BD-4708-BFFB-698EE1DF0A47}"/>
              </a:ext>
            </a:extLst>
          </p:cNvPr>
          <p:cNvSpPr/>
          <p:nvPr/>
        </p:nvSpPr>
        <p:spPr>
          <a:xfrm>
            <a:off x="4553642" y="3346877"/>
            <a:ext cx="967592" cy="958423"/>
          </a:xfrm>
          <a:prstGeom prst="ellipse">
            <a:avLst/>
          </a:prstGeom>
          <a:noFill/>
          <a:ln w="57150">
            <a:solidFill>
              <a:srgbClr val="1D91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23365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4A62A27-F9F7-6740-95F2-A32D07E72FA3}"/>
              </a:ext>
            </a:extLst>
          </p:cNvPr>
          <p:cNvSpPr>
            <a:spLocks noGrp="1"/>
          </p:cNvSpPr>
          <p:nvPr>
            <p:ph type="ctrTitle"/>
          </p:nvPr>
        </p:nvSpPr>
        <p:spPr>
          <a:xfrm>
            <a:off x="1524000" y="-1002651"/>
            <a:ext cx="9144000" cy="2387600"/>
          </a:xfrm>
        </p:spPr>
        <p:txBody>
          <a:bodyPr/>
          <a:lstStyle/>
          <a:p>
            <a:r>
              <a:rPr lang="en-US" dirty="0"/>
              <a:t>Presentation title slide</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724" y="1262779"/>
            <a:ext cx="2742670" cy="483126"/>
          </a:xfrm>
          <a:prstGeom prst="rect">
            <a:avLst/>
          </a:prstGeom>
        </p:spPr>
      </p:pic>
      <p:sp>
        <p:nvSpPr>
          <p:cNvPr id="5" name="Text Placeholder 1"/>
          <p:cNvSpPr txBox="1">
            <a:spLocks/>
          </p:cNvSpPr>
          <p:nvPr/>
        </p:nvSpPr>
        <p:spPr>
          <a:xfrm>
            <a:off x="339724" y="1904546"/>
            <a:ext cx="11431361" cy="400367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600" dirty="0">
              <a:solidFill>
                <a:schemeClr val="tx1"/>
              </a:solidFill>
              <a:latin typeface="Arial" charset="0"/>
              <a:ea typeface="Arial" charset="0"/>
              <a:cs typeface="Arial" charset="0"/>
            </a:endParaRPr>
          </a:p>
        </p:txBody>
      </p:sp>
      <p:sp>
        <p:nvSpPr>
          <p:cNvPr id="6" name="Rectangle 5"/>
          <p:cNvSpPr/>
          <p:nvPr/>
        </p:nvSpPr>
        <p:spPr>
          <a:xfrm>
            <a:off x="200025" y="581025"/>
            <a:ext cx="11839575" cy="19716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rotWithShape="1">
          <a:blip r:embed="rId5"/>
          <a:srcRect l="31328" t="24130" r="3593" b="65091"/>
          <a:stretch/>
        </p:blipFill>
        <p:spPr>
          <a:xfrm>
            <a:off x="196318" y="149995"/>
            <a:ext cx="12059372" cy="1112784"/>
          </a:xfrm>
          <a:prstGeom prst="rect">
            <a:avLst/>
          </a:prstGeom>
        </p:spPr>
      </p:pic>
      <p:sp>
        <p:nvSpPr>
          <p:cNvPr id="7" name="TextBox 6"/>
          <p:cNvSpPr txBox="1"/>
          <p:nvPr/>
        </p:nvSpPr>
        <p:spPr>
          <a:xfrm>
            <a:off x="339724" y="1339062"/>
            <a:ext cx="11512552" cy="1077218"/>
          </a:xfrm>
          <a:prstGeom prst="rect">
            <a:avLst/>
          </a:prstGeom>
          <a:noFill/>
        </p:spPr>
        <p:txBody>
          <a:bodyPr wrap="square" rtlCol="0">
            <a:spAutoFit/>
          </a:bodyPr>
          <a:lstStyle/>
          <a:p>
            <a:r>
              <a:rPr lang="en-GB" sz="3200" b="1" dirty="0">
                <a:latin typeface="Arial" panose="020B0604020202020204" pitchFamily="34" charset="0"/>
                <a:cs typeface="Arial" panose="020B0604020202020204" pitchFamily="34" charset="0"/>
              </a:rPr>
              <a:t>What are the government’s current initiatives to reduce emissions in the road transport sector?</a:t>
            </a:r>
          </a:p>
        </p:txBody>
      </p:sp>
      <p:pic>
        <p:nvPicPr>
          <p:cNvPr id="1026" name="Picture 2" descr="Image result for electric cars uk">
            <a:extLst>
              <a:ext uri="{FF2B5EF4-FFF2-40B4-BE49-F238E27FC236}">
                <a16:creationId xmlns:a16="http://schemas.microsoft.com/office/drawing/2014/main" id="{A1F5F8DC-7068-4A5C-ADA4-08226F91760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19677" y="2002057"/>
            <a:ext cx="2936844" cy="195433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dirty emissions car">
            <a:extLst>
              <a:ext uri="{FF2B5EF4-FFF2-40B4-BE49-F238E27FC236}">
                <a16:creationId xmlns:a16="http://schemas.microsoft.com/office/drawing/2014/main" id="{598DF2D3-E817-4974-834B-E9EFDD92491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2110" y="2426085"/>
            <a:ext cx="4510089" cy="2243138"/>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Arrow Connector 10">
            <a:extLst>
              <a:ext uri="{FF2B5EF4-FFF2-40B4-BE49-F238E27FC236}">
                <a16:creationId xmlns:a16="http://schemas.microsoft.com/office/drawing/2014/main" id="{36404FDE-6A7D-490A-8281-8BC4C6A0E169}"/>
              </a:ext>
            </a:extLst>
          </p:cNvPr>
          <p:cNvCxnSpPr>
            <a:cxnSpLocks/>
          </p:cNvCxnSpPr>
          <p:nvPr/>
        </p:nvCxnSpPr>
        <p:spPr>
          <a:xfrm>
            <a:off x="530679" y="2275307"/>
            <a:ext cx="0" cy="2759079"/>
          </a:xfrm>
          <a:prstGeom prst="straightConnector1">
            <a:avLst/>
          </a:prstGeom>
          <a:ln w="1016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BA7B511-DDF4-4651-AB3C-B6A70FB01287}"/>
              </a:ext>
            </a:extLst>
          </p:cNvPr>
          <p:cNvCxnSpPr>
            <a:cxnSpLocks/>
          </p:cNvCxnSpPr>
          <p:nvPr/>
        </p:nvCxnSpPr>
        <p:spPr>
          <a:xfrm flipV="1">
            <a:off x="6569527" y="2766919"/>
            <a:ext cx="1" cy="3510056"/>
          </a:xfrm>
          <a:prstGeom prst="straightConnector1">
            <a:avLst/>
          </a:prstGeom>
          <a:ln w="101600">
            <a:solidFill>
              <a:srgbClr val="41B6C4"/>
            </a:solidFill>
            <a:tailEnd type="triangle"/>
          </a:ln>
        </p:spPr>
        <p:style>
          <a:lnRef idx="1">
            <a:schemeClr val="accent1"/>
          </a:lnRef>
          <a:fillRef idx="0">
            <a:schemeClr val="accent1"/>
          </a:fillRef>
          <a:effectRef idx="0">
            <a:schemeClr val="accent1"/>
          </a:effectRef>
          <a:fontRef idx="minor">
            <a:schemeClr val="tx1"/>
          </a:fontRef>
        </p:style>
      </p:cxnSp>
      <p:pic>
        <p:nvPicPr>
          <p:cNvPr id="1030" name="Picture 6" descr="Image result for walking cycling public transport">
            <a:extLst>
              <a:ext uri="{FF2B5EF4-FFF2-40B4-BE49-F238E27FC236}">
                <a16:creationId xmlns:a16="http://schemas.microsoft.com/office/drawing/2014/main" id="{1F5F8B53-27FD-4347-8446-2C865E1CCF58}"/>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4979" r="39047" b="57664"/>
          <a:stretch/>
        </p:blipFill>
        <p:spPr bwMode="auto">
          <a:xfrm>
            <a:off x="6943203" y="4023177"/>
            <a:ext cx="4058188" cy="119560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biofuels uk">
            <a:extLst>
              <a:ext uri="{FF2B5EF4-FFF2-40B4-BE49-F238E27FC236}">
                <a16:creationId xmlns:a16="http://schemas.microsoft.com/office/drawing/2014/main" id="{44DE736C-9D5D-4E69-8234-DEE618DE914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77946" y="5298337"/>
            <a:ext cx="2323044" cy="1450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9378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16667E-7 -3.7037E-7 L 4.16667E-7 0.16181 " pathEditMode="relative" rAng="0" ptsTypes="AA">
                                      <p:cBhvr>
                                        <p:cTn id="6" dur="2000" fill="hold"/>
                                        <p:tgtEl>
                                          <p:spTgt spid="11"/>
                                        </p:tgtEl>
                                        <p:attrNameLst>
                                          <p:attrName>ppt_x</p:attrName>
                                          <p:attrName>ppt_y</p:attrName>
                                        </p:attrNameLst>
                                      </p:cBhvr>
                                      <p:rCtr x="0" y="8079"/>
                                    </p:animMotion>
                                  </p:childTnLst>
                                </p:cTn>
                              </p:par>
                              <p:par>
                                <p:cTn id="7" presetID="42" presetClass="path" presetSubtype="0" accel="50000" decel="50000" fill="hold" nodeType="withEffect">
                                  <p:stCondLst>
                                    <p:cond delay="0"/>
                                  </p:stCondLst>
                                  <p:childTnLst>
                                    <p:animMotion origin="layout" path="M 2.70833E-6 3.7037E-7 L -0.00065 0.16366 " pathEditMode="relative" rAng="0" ptsTypes="AA">
                                      <p:cBhvr>
                                        <p:cTn id="8" dur="2000" fill="hold"/>
                                        <p:tgtEl>
                                          <p:spTgt spid="1028"/>
                                        </p:tgtEl>
                                        <p:attrNameLst>
                                          <p:attrName>ppt_x</p:attrName>
                                          <p:attrName>ppt_y</p:attrName>
                                        </p:attrNameLst>
                                      </p:cBhvr>
                                      <p:rCtr x="-39" y="8171"/>
                                    </p:animMotion>
                                  </p:childTnLst>
                                </p:cTn>
                              </p:par>
                              <p:par>
                                <p:cTn id="9" presetID="42" presetClass="path" presetSubtype="0" accel="50000" decel="50000" fill="hold" grpId="0" nodeType="withEffect" nodePh="1">
                                  <p:stCondLst>
                                    <p:cond delay="0"/>
                                  </p:stCondLst>
                                  <p:endCondLst>
                                    <p:cond evt="begin" delay="0">
                                      <p:tn val="9"/>
                                    </p:cond>
                                  </p:endCondLst>
                                  <p:childTnLst>
                                    <p:animMotion origin="layout" path="M -4.58333E-6 4.07407E-6 L -4.58333E-6 0.25 " pathEditMode="relative" rAng="0" ptsTypes="AA">
                                      <p:cBhvr>
                                        <p:cTn id="10" dur="2000" fill="hold"/>
                                        <p:tgtEl>
                                          <p:spTgt spid="5"/>
                                        </p:tgtEl>
                                        <p:attrNameLst>
                                          <p:attrName>ppt_x</p:attrName>
                                          <p:attrName>ppt_y</p:attrName>
                                        </p:attrNameLst>
                                      </p:cBhvr>
                                      <p:rCtr x="0" y="12500"/>
                                    </p:animMotion>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32"/>
                                        </p:tgtEl>
                                        <p:attrNameLst>
                                          <p:attrName>style.visibility</p:attrName>
                                        </p:attrNameLst>
                                      </p:cBhvr>
                                      <p:to>
                                        <p:strVal val="visible"/>
                                      </p:to>
                                    </p:set>
                                    <p:anim calcmode="lin" valueType="num">
                                      <p:cBhvr additive="base">
                                        <p:cTn id="19" dur="500" fill="hold"/>
                                        <p:tgtEl>
                                          <p:spTgt spid="1032"/>
                                        </p:tgtEl>
                                        <p:attrNameLst>
                                          <p:attrName>ppt_x</p:attrName>
                                        </p:attrNameLst>
                                      </p:cBhvr>
                                      <p:tavLst>
                                        <p:tav tm="0">
                                          <p:val>
                                            <p:strVal val="#ppt_x"/>
                                          </p:val>
                                        </p:tav>
                                        <p:tav tm="100000">
                                          <p:val>
                                            <p:strVal val="#ppt_x"/>
                                          </p:val>
                                        </p:tav>
                                      </p:tavLst>
                                    </p:anim>
                                    <p:anim calcmode="lin" valueType="num">
                                      <p:cBhvr additive="base">
                                        <p:cTn id="20" dur="500" fill="hold"/>
                                        <p:tgtEl>
                                          <p:spTgt spid="103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30"/>
                                        </p:tgtEl>
                                        <p:attrNameLst>
                                          <p:attrName>style.visibility</p:attrName>
                                        </p:attrNameLst>
                                      </p:cBhvr>
                                      <p:to>
                                        <p:strVal val="visible"/>
                                      </p:to>
                                    </p:set>
                                    <p:anim calcmode="lin" valueType="num">
                                      <p:cBhvr additive="base">
                                        <p:cTn id="23" dur="500" fill="hold"/>
                                        <p:tgtEl>
                                          <p:spTgt spid="1030"/>
                                        </p:tgtEl>
                                        <p:attrNameLst>
                                          <p:attrName>ppt_x</p:attrName>
                                        </p:attrNameLst>
                                      </p:cBhvr>
                                      <p:tavLst>
                                        <p:tav tm="0">
                                          <p:val>
                                            <p:strVal val="#ppt_x"/>
                                          </p:val>
                                        </p:tav>
                                        <p:tav tm="100000">
                                          <p:val>
                                            <p:strVal val="#ppt_x"/>
                                          </p:val>
                                        </p:tav>
                                      </p:tavLst>
                                    </p:anim>
                                    <p:anim calcmode="lin" valueType="num">
                                      <p:cBhvr additive="base">
                                        <p:cTn id="24" dur="500" fill="hold"/>
                                        <p:tgtEl>
                                          <p:spTgt spid="103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026"/>
                                        </p:tgtEl>
                                        <p:attrNameLst>
                                          <p:attrName>style.visibility</p:attrName>
                                        </p:attrNameLst>
                                      </p:cBhvr>
                                      <p:to>
                                        <p:strVal val="visible"/>
                                      </p:to>
                                    </p:set>
                                    <p:anim calcmode="lin" valueType="num">
                                      <p:cBhvr additive="base">
                                        <p:cTn id="27" dur="500" fill="hold"/>
                                        <p:tgtEl>
                                          <p:spTgt spid="1026"/>
                                        </p:tgtEl>
                                        <p:attrNameLst>
                                          <p:attrName>ppt_x</p:attrName>
                                        </p:attrNameLst>
                                      </p:cBhvr>
                                      <p:tavLst>
                                        <p:tav tm="0">
                                          <p:val>
                                            <p:strVal val="#ppt_x"/>
                                          </p:val>
                                        </p:tav>
                                        <p:tav tm="100000">
                                          <p:val>
                                            <p:strVal val="#ppt_x"/>
                                          </p:val>
                                        </p:tav>
                                      </p:tavLst>
                                    </p:anim>
                                    <p:anim calcmode="lin" valueType="num">
                                      <p:cBhvr additive="base">
                                        <p:cTn id="2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4A62A27-F9F7-6740-95F2-A32D07E72FA3}"/>
              </a:ext>
            </a:extLst>
          </p:cNvPr>
          <p:cNvSpPr>
            <a:spLocks noGrp="1"/>
          </p:cNvSpPr>
          <p:nvPr>
            <p:ph type="ctrTitle"/>
          </p:nvPr>
        </p:nvSpPr>
        <p:spPr>
          <a:xfrm>
            <a:off x="1524000" y="-1002651"/>
            <a:ext cx="9144000" cy="2387600"/>
          </a:xfrm>
        </p:spPr>
        <p:txBody>
          <a:bodyPr/>
          <a:lstStyle/>
          <a:p>
            <a:r>
              <a:rPr lang="en-US" dirty="0"/>
              <a:t>Presentation title slide</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724" y="1262779"/>
            <a:ext cx="2742670" cy="483126"/>
          </a:xfrm>
          <a:prstGeom prst="rect">
            <a:avLst/>
          </a:prstGeom>
        </p:spPr>
      </p:pic>
      <p:sp>
        <p:nvSpPr>
          <p:cNvPr id="5" name="Text Placeholder 1"/>
          <p:cNvSpPr txBox="1">
            <a:spLocks/>
          </p:cNvSpPr>
          <p:nvPr/>
        </p:nvSpPr>
        <p:spPr>
          <a:xfrm>
            <a:off x="339724" y="1904546"/>
            <a:ext cx="11431361" cy="400367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600" dirty="0">
              <a:solidFill>
                <a:schemeClr val="tx1"/>
              </a:solidFill>
              <a:latin typeface="Arial" charset="0"/>
              <a:ea typeface="Arial" charset="0"/>
              <a:cs typeface="Arial" charset="0"/>
            </a:endParaRPr>
          </a:p>
        </p:txBody>
      </p:sp>
      <p:sp>
        <p:nvSpPr>
          <p:cNvPr id="6" name="Rectangle 5"/>
          <p:cNvSpPr/>
          <p:nvPr/>
        </p:nvSpPr>
        <p:spPr>
          <a:xfrm>
            <a:off x="200025" y="581025"/>
            <a:ext cx="11839575" cy="19716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rotWithShape="1">
          <a:blip r:embed="rId5"/>
          <a:srcRect l="31328" t="24130" r="3593" b="65091"/>
          <a:stretch/>
        </p:blipFill>
        <p:spPr>
          <a:xfrm>
            <a:off x="196318" y="149995"/>
            <a:ext cx="12059372" cy="1112784"/>
          </a:xfrm>
          <a:prstGeom prst="rect">
            <a:avLst/>
          </a:prstGeom>
        </p:spPr>
      </p:pic>
      <p:graphicFrame>
        <p:nvGraphicFramePr>
          <p:cNvPr id="8" name="Chart 7">
            <a:extLst>
              <a:ext uri="{FF2B5EF4-FFF2-40B4-BE49-F238E27FC236}">
                <a16:creationId xmlns:a16="http://schemas.microsoft.com/office/drawing/2014/main" id="{ECD0BE19-0C26-4B47-94FC-030C84F80A98}"/>
              </a:ext>
            </a:extLst>
          </p:cNvPr>
          <p:cNvGraphicFramePr>
            <a:graphicFrameLocks/>
          </p:cNvGraphicFramePr>
          <p:nvPr>
            <p:extLst>
              <p:ext uri="{D42A27DB-BD31-4B8C-83A1-F6EECF244321}">
                <p14:modId xmlns:p14="http://schemas.microsoft.com/office/powerpoint/2010/main" val="2065770987"/>
              </p:ext>
            </p:extLst>
          </p:nvPr>
        </p:nvGraphicFramePr>
        <p:xfrm>
          <a:off x="1889609" y="1312765"/>
          <a:ext cx="8331589" cy="545367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752330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4A62A27-F9F7-6740-95F2-A32D07E72FA3}"/>
              </a:ext>
            </a:extLst>
          </p:cNvPr>
          <p:cNvSpPr>
            <a:spLocks noGrp="1"/>
          </p:cNvSpPr>
          <p:nvPr>
            <p:ph type="ctrTitle"/>
          </p:nvPr>
        </p:nvSpPr>
        <p:spPr>
          <a:xfrm>
            <a:off x="1524000" y="-1002651"/>
            <a:ext cx="9144000" cy="2387600"/>
          </a:xfrm>
        </p:spPr>
        <p:txBody>
          <a:bodyPr/>
          <a:lstStyle/>
          <a:p>
            <a:r>
              <a:rPr lang="en-US" dirty="0"/>
              <a:t>Presentation title slide</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724" y="1262779"/>
            <a:ext cx="2742670" cy="483126"/>
          </a:xfrm>
          <a:prstGeom prst="rect">
            <a:avLst/>
          </a:prstGeom>
        </p:spPr>
      </p:pic>
      <p:sp>
        <p:nvSpPr>
          <p:cNvPr id="5" name="Text Placeholder 1"/>
          <p:cNvSpPr txBox="1">
            <a:spLocks/>
          </p:cNvSpPr>
          <p:nvPr/>
        </p:nvSpPr>
        <p:spPr>
          <a:xfrm>
            <a:off x="339724" y="1904546"/>
            <a:ext cx="11431361" cy="400367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600" dirty="0">
              <a:solidFill>
                <a:schemeClr val="tx1"/>
              </a:solidFill>
              <a:latin typeface="Arial" charset="0"/>
              <a:ea typeface="Arial" charset="0"/>
              <a:cs typeface="Arial" charset="0"/>
            </a:endParaRPr>
          </a:p>
        </p:txBody>
      </p:sp>
      <p:sp>
        <p:nvSpPr>
          <p:cNvPr id="6" name="Rectangle 5"/>
          <p:cNvSpPr/>
          <p:nvPr/>
        </p:nvSpPr>
        <p:spPr>
          <a:xfrm>
            <a:off x="200025" y="581025"/>
            <a:ext cx="11839575" cy="19716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rotWithShape="1">
          <a:blip r:embed="rId5"/>
          <a:srcRect l="31328" t="24130" r="3593" b="65091"/>
          <a:stretch/>
        </p:blipFill>
        <p:spPr>
          <a:xfrm>
            <a:off x="196318" y="149995"/>
            <a:ext cx="12059372" cy="1112784"/>
          </a:xfrm>
          <a:prstGeom prst="rect">
            <a:avLst/>
          </a:prstGeom>
        </p:spPr>
      </p:pic>
      <p:graphicFrame>
        <p:nvGraphicFramePr>
          <p:cNvPr id="8" name="Chart 7">
            <a:extLst>
              <a:ext uri="{FF2B5EF4-FFF2-40B4-BE49-F238E27FC236}">
                <a16:creationId xmlns:a16="http://schemas.microsoft.com/office/drawing/2014/main" id="{5A8AF09E-AD54-4DB2-9B54-224C64E5B3FA}"/>
              </a:ext>
            </a:extLst>
          </p:cNvPr>
          <p:cNvGraphicFramePr>
            <a:graphicFrameLocks/>
          </p:cNvGraphicFramePr>
          <p:nvPr>
            <p:extLst>
              <p:ext uri="{D42A27DB-BD31-4B8C-83A1-F6EECF244321}">
                <p14:modId xmlns:p14="http://schemas.microsoft.com/office/powerpoint/2010/main" val="854058597"/>
              </p:ext>
            </p:extLst>
          </p:nvPr>
        </p:nvGraphicFramePr>
        <p:xfrm>
          <a:off x="836023" y="1262779"/>
          <a:ext cx="10450285" cy="5576907"/>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047723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4A62A27-F9F7-6740-95F2-A32D07E72FA3}"/>
              </a:ext>
            </a:extLst>
          </p:cNvPr>
          <p:cNvSpPr>
            <a:spLocks noGrp="1"/>
          </p:cNvSpPr>
          <p:nvPr>
            <p:ph type="ctrTitle"/>
          </p:nvPr>
        </p:nvSpPr>
        <p:spPr>
          <a:xfrm>
            <a:off x="1524000" y="-1002651"/>
            <a:ext cx="9144000" cy="2387600"/>
          </a:xfrm>
        </p:spPr>
        <p:txBody>
          <a:bodyPr/>
          <a:lstStyle/>
          <a:p>
            <a:r>
              <a:rPr lang="en-US" dirty="0"/>
              <a:t>Presentation title slide</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724" y="1262779"/>
            <a:ext cx="2742670" cy="483126"/>
          </a:xfrm>
          <a:prstGeom prst="rect">
            <a:avLst/>
          </a:prstGeom>
        </p:spPr>
      </p:pic>
      <p:sp>
        <p:nvSpPr>
          <p:cNvPr id="5" name="Text Placeholder 1"/>
          <p:cNvSpPr txBox="1">
            <a:spLocks/>
          </p:cNvSpPr>
          <p:nvPr/>
        </p:nvSpPr>
        <p:spPr>
          <a:xfrm>
            <a:off x="339724" y="1904546"/>
            <a:ext cx="11431361" cy="400367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600" dirty="0">
              <a:solidFill>
                <a:schemeClr val="tx1"/>
              </a:solidFill>
              <a:latin typeface="Arial" charset="0"/>
              <a:ea typeface="Arial" charset="0"/>
              <a:cs typeface="Arial" charset="0"/>
            </a:endParaRPr>
          </a:p>
        </p:txBody>
      </p:sp>
      <p:sp>
        <p:nvSpPr>
          <p:cNvPr id="6" name="Rectangle 5"/>
          <p:cNvSpPr/>
          <p:nvPr/>
        </p:nvSpPr>
        <p:spPr>
          <a:xfrm>
            <a:off x="200025" y="581025"/>
            <a:ext cx="11839575" cy="19716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rotWithShape="1">
          <a:blip r:embed="rId5"/>
          <a:srcRect l="31328" t="24130" r="3593" b="65091"/>
          <a:stretch/>
        </p:blipFill>
        <p:spPr>
          <a:xfrm>
            <a:off x="196318" y="149995"/>
            <a:ext cx="12059372" cy="1112784"/>
          </a:xfrm>
          <a:prstGeom prst="rect">
            <a:avLst/>
          </a:prstGeom>
        </p:spPr>
      </p:pic>
      <p:sp>
        <p:nvSpPr>
          <p:cNvPr id="7" name="TextBox 6"/>
          <p:cNvSpPr txBox="1"/>
          <p:nvPr/>
        </p:nvSpPr>
        <p:spPr>
          <a:xfrm>
            <a:off x="339724" y="1339062"/>
            <a:ext cx="11431361" cy="4809778"/>
          </a:xfrm>
          <a:prstGeom prst="rect">
            <a:avLst/>
          </a:prstGeom>
          <a:noFill/>
        </p:spPr>
        <p:txBody>
          <a:bodyPr wrap="square" rtlCol="0">
            <a:spAutoFit/>
          </a:bodyPr>
          <a:lstStyle/>
          <a:p>
            <a:r>
              <a:rPr lang="en-GB" sz="3200" b="1" dirty="0">
                <a:latin typeface="Arial" panose="020B0604020202020204" pitchFamily="34" charset="0"/>
                <a:cs typeface="Arial" panose="020B0604020202020204" pitchFamily="34" charset="0"/>
              </a:rPr>
              <a:t>Engage with travel behaviour across demographics</a:t>
            </a:r>
          </a:p>
          <a:p>
            <a:pPr marL="1371600" lvl="2" indent="-457200">
              <a:lnSpc>
                <a:spcPct val="300000"/>
              </a:lnSpc>
              <a:buFont typeface="Arial" panose="020B0604020202020204" pitchFamily="34" charset="0"/>
              <a:buChar char="•"/>
            </a:pPr>
            <a:r>
              <a:rPr lang="en-GB" sz="2400" dirty="0">
                <a:latin typeface="Arial" panose="020B0604020202020204" pitchFamily="34" charset="0"/>
                <a:cs typeface="Arial" panose="020B0604020202020204" pitchFamily="34" charset="0"/>
              </a:rPr>
              <a:t>What types of trips do transport users take?</a:t>
            </a:r>
          </a:p>
          <a:p>
            <a:pPr marL="1371600" lvl="2" indent="-457200">
              <a:lnSpc>
                <a:spcPct val="300000"/>
              </a:lnSpc>
              <a:buFont typeface="Arial" panose="020B0604020202020204" pitchFamily="34" charset="0"/>
              <a:buChar char="•"/>
            </a:pPr>
            <a:r>
              <a:rPr lang="en-GB" sz="2400" dirty="0">
                <a:latin typeface="Arial" panose="020B0604020202020204" pitchFamily="34" charset="0"/>
                <a:cs typeface="Arial" panose="020B0604020202020204" pitchFamily="34" charset="0"/>
              </a:rPr>
              <a:t>Where do they go to?</a:t>
            </a:r>
          </a:p>
          <a:p>
            <a:pPr marL="1371600" lvl="2" indent="-457200">
              <a:lnSpc>
                <a:spcPct val="300000"/>
              </a:lnSpc>
              <a:buFont typeface="Arial" panose="020B0604020202020204" pitchFamily="34" charset="0"/>
              <a:buChar char="•"/>
            </a:pPr>
            <a:r>
              <a:rPr lang="en-GB" sz="2400" dirty="0">
                <a:latin typeface="Arial" panose="020B0604020202020204" pitchFamily="34" charset="0"/>
                <a:cs typeface="Arial" panose="020B0604020202020204" pitchFamily="34" charset="0"/>
              </a:rPr>
              <a:t>How long do they typical travel for a certain trip purpose?</a:t>
            </a:r>
          </a:p>
          <a:p>
            <a:pPr marL="1371600" lvl="2" indent="-457200">
              <a:lnSpc>
                <a:spcPct val="300000"/>
              </a:lnSpc>
              <a:buFont typeface="Arial" panose="020B0604020202020204" pitchFamily="34" charset="0"/>
              <a:buChar char="•"/>
            </a:pPr>
            <a:r>
              <a:rPr lang="en-GB" sz="2400" dirty="0">
                <a:latin typeface="Arial" panose="020B0604020202020204" pitchFamily="34" charset="0"/>
                <a:cs typeface="Arial" panose="020B0604020202020204" pitchFamily="34" charset="0"/>
              </a:rPr>
              <a:t>How many cars are not used in a given time and in a specific area?</a:t>
            </a:r>
          </a:p>
        </p:txBody>
      </p:sp>
      <p:pic>
        <p:nvPicPr>
          <p:cNvPr id="6146" name="Picture 2" descr="Image result for travel car train bus clipart">
            <a:extLst>
              <a:ext uri="{FF2B5EF4-FFF2-40B4-BE49-F238E27FC236}">
                <a16:creationId xmlns:a16="http://schemas.microsoft.com/office/drawing/2014/main" id="{D7DA3965-C047-415D-80FE-7F20A8727CA0}"/>
              </a:ext>
            </a:extLst>
          </p:cNvPr>
          <p:cNvPicPr>
            <a:picLocks noChangeAspect="1" noChangeArrowheads="1"/>
          </p:cNvPicPr>
          <p:nvPr/>
        </p:nvPicPr>
        <p:blipFill rotWithShape="1">
          <a:blip r:embed="rId6">
            <a:duotone>
              <a:schemeClr val="accent5">
                <a:shade val="45000"/>
                <a:satMod val="135000"/>
              </a:schemeClr>
              <a:prstClr val="white"/>
            </a:duotone>
            <a:extLst>
              <a:ext uri="{28A0092B-C50C-407E-A947-70E740481C1C}">
                <a14:useLocalDpi xmlns:a14="http://schemas.microsoft.com/office/drawing/2010/main" val="0"/>
              </a:ext>
            </a:extLst>
          </a:blip>
          <a:srcRect b="34677"/>
          <a:stretch/>
        </p:blipFill>
        <p:spPr bwMode="auto">
          <a:xfrm>
            <a:off x="7881620" y="2191545"/>
            <a:ext cx="4227127" cy="2136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9064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172" name="Picture 4" descr="Image result for paper chain people clipart">
            <a:extLst>
              <a:ext uri="{FF2B5EF4-FFF2-40B4-BE49-F238E27FC236}">
                <a16:creationId xmlns:a16="http://schemas.microsoft.com/office/drawing/2014/main" id="{B70BA35B-BF3F-4116-A119-C7C6DBFC37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 y="6231845"/>
            <a:ext cx="1846216" cy="92503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hidden="1">
            <a:extLst>
              <a:ext uri="{FF2B5EF4-FFF2-40B4-BE49-F238E27FC236}">
                <a16:creationId xmlns:a16="http://schemas.microsoft.com/office/drawing/2014/main" id="{E4A62A27-F9F7-6740-95F2-A32D07E72FA3}"/>
              </a:ext>
            </a:extLst>
          </p:cNvPr>
          <p:cNvSpPr>
            <a:spLocks noGrp="1"/>
          </p:cNvSpPr>
          <p:nvPr>
            <p:ph type="ctrTitle"/>
          </p:nvPr>
        </p:nvSpPr>
        <p:spPr>
          <a:xfrm>
            <a:off x="1524000" y="-1002651"/>
            <a:ext cx="9144000" cy="2387600"/>
          </a:xfrm>
        </p:spPr>
        <p:txBody>
          <a:bodyPr/>
          <a:lstStyle/>
          <a:p>
            <a:r>
              <a:rPr lang="en-US" dirty="0"/>
              <a:t>Presentation title slide</a:t>
            </a: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9724" y="1262779"/>
            <a:ext cx="2742670" cy="483126"/>
          </a:xfrm>
          <a:prstGeom prst="rect">
            <a:avLst/>
          </a:prstGeom>
        </p:spPr>
      </p:pic>
      <p:sp>
        <p:nvSpPr>
          <p:cNvPr id="5" name="Text Placeholder 1"/>
          <p:cNvSpPr txBox="1">
            <a:spLocks/>
          </p:cNvSpPr>
          <p:nvPr/>
        </p:nvSpPr>
        <p:spPr>
          <a:xfrm>
            <a:off x="339724" y="1904546"/>
            <a:ext cx="11431361" cy="400367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600" dirty="0">
              <a:solidFill>
                <a:schemeClr val="tx1"/>
              </a:solidFill>
              <a:latin typeface="Arial" charset="0"/>
              <a:ea typeface="Arial" charset="0"/>
              <a:cs typeface="Arial" charset="0"/>
            </a:endParaRPr>
          </a:p>
        </p:txBody>
      </p:sp>
      <p:sp>
        <p:nvSpPr>
          <p:cNvPr id="6" name="Rectangle 5"/>
          <p:cNvSpPr/>
          <p:nvPr/>
        </p:nvSpPr>
        <p:spPr>
          <a:xfrm>
            <a:off x="200025" y="581025"/>
            <a:ext cx="11839575" cy="19716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rotWithShape="1">
          <a:blip r:embed="rId6"/>
          <a:srcRect l="31328" t="24130" r="3593" b="65091"/>
          <a:stretch/>
        </p:blipFill>
        <p:spPr>
          <a:xfrm>
            <a:off x="196318" y="149995"/>
            <a:ext cx="12059372" cy="1112784"/>
          </a:xfrm>
          <a:prstGeom prst="rect">
            <a:avLst/>
          </a:prstGeom>
        </p:spPr>
      </p:pic>
      <p:sp>
        <p:nvSpPr>
          <p:cNvPr id="7" name="TextBox 6"/>
          <p:cNvSpPr txBox="1"/>
          <p:nvPr/>
        </p:nvSpPr>
        <p:spPr>
          <a:xfrm>
            <a:off x="339724" y="1339062"/>
            <a:ext cx="11431361" cy="4902111"/>
          </a:xfrm>
          <a:prstGeom prst="rect">
            <a:avLst/>
          </a:prstGeom>
          <a:noFill/>
        </p:spPr>
        <p:txBody>
          <a:bodyPr wrap="square" rtlCol="0">
            <a:spAutoFit/>
          </a:bodyPr>
          <a:lstStyle/>
          <a:p>
            <a:r>
              <a:rPr lang="en-GB" sz="3200" b="1" dirty="0">
                <a:latin typeface="Arial" panose="020B0604020202020204" pitchFamily="34" charset="0"/>
                <a:cs typeface="Arial" panose="020B0604020202020204" pitchFamily="34" charset="0"/>
              </a:rPr>
              <a:t>Aim of the project</a:t>
            </a:r>
          </a:p>
          <a:p>
            <a:pPr marL="1371600" lvl="2" indent="-457200">
              <a:lnSpc>
                <a:spcPct val="200000"/>
              </a:lnSpc>
              <a:buFont typeface="Arial" panose="020B0604020202020204" pitchFamily="34" charset="0"/>
              <a:buChar char="•"/>
            </a:pPr>
            <a:r>
              <a:rPr lang="en-GB" sz="2400" dirty="0">
                <a:latin typeface="Arial" panose="020B0604020202020204" pitchFamily="34" charset="0"/>
                <a:cs typeface="Arial" panose="020B0604020202020204" pitchFamily="34" charset="0"/>
              </a:rPr>
              <a:t>Describe a set of indicators for equitable transport policies by implementing a individual and household level microsimulation. </a:t>
            </a:r>
          </a:p>
          <a:p>
            <a:pPr marL="1371600" lvl="2" indent="-457200">
              <a:lnSpc>
                <a:spcPct val="200000"/>
              </a:lnSpc>
              <a:buFont typeface="Arial" panose="020B0604020202020204" pitchFamily="34" charset="0"/>
              <a:buChar char="•"/>
            </a:pPr>
            <a:r>
              <a:rPr lang="en-GB" sz="2400" dirty="0">
                <a:latin typeface="Arial" panose="020B0604020202020204" pitchFamily="34" charset="0"/>
                <a:cs typeface="Arial" panose="020B0604020202020204" pitchFamily="34" charset="0"/>
              </a:rPr>
              <a:t>Assess the effect a policy might have on a specific location.</a:t>
            </a:r>
          </a:p>
          <a:p>
            <a:pPr marL="1828800" lvl="3" indent="-457200">
              <a:lnSpc>
                <a:spcPct val="200000"/>
              </a:lnSpc>
              <a:buFont typeface="Courier New" panose="02070309020205020404" pitchFamily="49" charset="0"/>
              <a:buChar char="o"/>
            </a:pPr>
            <a:r>
              <a:rPr lang="en-GB" sz="2400" dirty="0">
                <a:latin typeface="Arial" panose="020B0604020202020204" pitchFamily="34" charset="0"/>
                <a:cs typeface="Arial" panose="020B0604020202020204" pitchFamily="34" charset="0"/>
              </a:rPr>
              <a:t>Where can people reduce their demand for transport?</a:t>
            </a:r>
          </a:p>
          <a:p>
            <a:pPr marL="1828800" lvl="3" indent="-457200">
              <a:lnSpc>
                <a:spcPct val="200000"/>
              </a:lnSpc>
              <a:buFont typeface="Courier New" panose="02070309020205020404" pitchFamily="49" charset="0"/>
              <a:buChar char="o"/>
            </a:pPr>
            <a:r>
              <a:rPr lang="en-GB" sz="2400" dirty="0">
                <a:latin typeface="Arial" panose="020B0604020202020204" pitchFamily="34" charset="0"/>
                <a:cs typeface="Arial" panose="020B0604020202020204" pitchFamily="34" charset="0"/>
              </a:rPr>
              <a:t>Which services, technologies and policies are the most effective?</a:t>
            </a:r>
          </a:p>
          <a:p>
            <a:pPr marL="1828800" lvl="3" indent="-457200">
              <a:lnSpc>
                <a:spcPct val="200000"/>
              </a:lnSpc>
              <a:buFont typeface="Courier New" panose="02070309020205020404" pitchFamily="49" charset="0"/>
              <a:buChar char="o"/>
            </a:pPr>
            <a:r>
              <a:rPr lang="en-GB" sz="2400" dirty="0">
                <a:latin typeface="Arial" panose="020B0604020202020204" pitchFamily="34" charset="0"/>
                <a:cs typeface="Arial" panose="020B0604020202020204" pitchFamily="34" charset="0"/>
              </a:rPr>
              <a:t>What vulnerabilities and inequalities might arise?</a:t>
            </a:r>
          </a:p>
        </p:txBody>
      </p:sp>
      <p:pic>
        <p:nvPicPr>
          <p:cNvPr id="15" name="Picture 4" descr="Image result for paper chain people clipart">
            <a:extLst>
              <a:ext uri="{FF2B5EF4-FFF2-40B4-BE49-F238E27FC236}">
                <a16:creationId xmlns:a16="http://schemas.microsoft.com/office/drawing/2014/main" id="{9A204595-BBFB-4BC9-9972-5D6BDCC3E8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6218" y="6231844"/>
            <a:ext cx="1846216" cy="92503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Image result for paper chain people clipart">
            <a:extLst>
              <a:ext uri="{FF2B5EF4-FFF2-40B4-BE49-F238E27FC236}">
                <a16:creationId xmlns:a16="http://schemas.microsoft.com/office/drawing/2014/main" id="{21627AE1-86B0-41F2-841F-DF641DFA6D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2434" y="6245489"/>
            <a:ext cx="1846216" cy="92503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Image result for paper chain people clipart">
            <a:extLst>
              <a:ext uri="{FF2B5EF4-FFF2-40B4-BE49-F238E27FC236}">
                <a16:creationId xmlns:a16="http://schemas.microsoft.com/office/drawing/2014/main" id="{AAF9293D-C37D-44EE-BE6D-949E1E19BD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8650" y="6247893"/>
            <a:ext cx="1846216" cy="92503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Image result for paper chain people clipart">
            <a:extLst>
              <a:ext uri="{FF2B5EF4-FFF2-40B4-BE49-F238E27FC236}">
                <a16:creationId xmlns:a16="http://schemas.microsoft.com/office/drawing/2014/main" id="{77C0975A-CFB3-4C49-A355-548B395D1B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4866" y="6231845"/>
            <a:ext cx="1846216" cy="92503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Image result for paper chain people clipart">
            <a:extLst>
              <a:ext uri="{FF2B5EF4-FFF2-40B4-BE49-F238E27FC236}">
                <a16:creationId xmlns:a16="http://schemas.microsoft.com/office/drawing/2014/main" id="{2688163C-216F-44B9-AC17-B1679E15D5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31082" y="6229768"/>
            <a:ext cx="1846216" cy="92503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aper chain people clipart">
            <a:extLst>
              <a:ext uri="{FF2B5EF4-FFF2-40B4-BE49-F238E27FC236}">
                <a16:creationId xmlns:a16="http://schemas.microsoft.com/office/drawing/2014/main" id="{9A05B618-5797-4B86-97D2-D520A84F416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39622"/>
          <a:stretch/>
        </p:blipFill>
        <p:spPr bwMode="auto">
          <a:xfrm>
            <a:off x="11077298" y="6247893"/>
            <a:ext cx="1114702" cy="925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7484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4A62A27-F9F7-6740-95F2-A32D07E72FA3}"/>
              </a:ext>
            </a:extLst>
          </p:cNvPr>
          <p:cNvSpPr>
            <a:spLocks noGrp="1"/>
          </p:cNvSpPr>
          <p:nvPr>
            <p:ph type="ctrTitle"/>
          </p:nvPr>
        </p:nvSpPr>
        <p:spPr>
          <a:xfrm>
            <a:off x="1524000" y="-1002651"/>
            <a:ext cx="9144000" cy="2387600"/>
          </a:xfrm>
        </p:spPr>
        <p:txBody>
          <a:bodyPr/>
          <a:lstStyle/>
          <a:p>
            <a:r>
              <a:rPr lang="en-US" dirty="0"/>
              <a:t>Presentation title slide</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724" y="1262779"/>
            <a:ext cx="2742670" cy="483126"/>
          </a:xfrm>
          <a:prstGeom prst="rect">
            <a:avLst/>
          </a:prstGeom>
        </p:spPr>
      </p:pic>
      <p:sp>
        <p:nvSpPr>
          <p:cNvPr id="5" name="Text Placeholder 1"/>
          <p:cNvSpPr txBox="1">
            <a:spLocks/>
          </p:cNvSpPr>
          <p:nvPr/>
        </p:nvSpPr>
        <p:spPr>
          <a:xfrm>
            <a:off x="339724" y="1904546"/>
            <a:ext cx="11431361" cy="400367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600" dirty="0">
              <a:solidFill>
                <a:schemeClr val="tx1"/>
              </a:solidFill>
              <a:latin typeface="Arial" charset="0"/>
              <a:ea typeface="Arial" charset="0"/>
              <a:cs typeface="Arial" charset="0"/>
            </a:endParaRPr>
          </a:p>
        </p:txBody>
      </p:sp>
      <p:sp>
        <p:nvSpPr>
          <p:cNvPr id="6" name="Rectangle 5"/>
          <p:cNvSpPr/>
          <p:nvPr/>
        </p:nvSpPr>
        <p:spPr>
          <a:xfrm>
            <a:off x="200025" y="581025"/>
            <a:ext cx="11839575" cy="19716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rotWithShape="1">
          <a:blip r:embed="rId5"/>
          <a:srcRect l="31328" t="24130" r="3593" b="65091"/>
          <a:stretch/>
        </p:blipFill>
        <p:spPr>
          <a:xfrm>
            <a:off x="196318" y="149995"/>
            <a:ext cx="12059372" cy="1112784"/>
          </a:xfrm>
          <a:prstGeom prst="rect">
            <a:avLst/>
          </a:prstGeom>
        </p:spPr>
      </p:pic>
      <p:sp>
        <p:nvSpPr>
          <p:cNvPr id="7" name="TextBox 6"/>
          <p:cNvSpPr txBox="1"/>
          <p:nvPr/>
        </p:nvSpPr>
        <p:spPr>
          <a:xfrm>
            <a:off x="339724" y="1339062"/>
            <a:ext cx="5050423" cy="584775"/>
          </a:xfrm>
          <a:prstGeom prst="rect">
            <a:avLst/>
          </a:prstGeom>
          <a:noFill/>
        </p:spPr>
        <p:txBody>
          <a:bodyPr wrap="square" rtlCol="0">
            <a:spAutoFit/>
          </a:bodyPr>
          <a:lstStyle/>
          <a:p>
            <a:r>
              <a:rPr lang="en-GB" sz="3200" b="1" dirty="0">
                <a:latin typeface="Arial" panose="020B0604020202020204" pitchFamily="34" charset="0"/>
                <a:cs typeface="Arial" panose="020B0604020202020204" pitchFamily="34" charset="0"/>
              </a:rPr>
              <a:t>Methodology</a:t>
            </a:r>
          </a:p>
        </p:txBody>
      </p:sp>
      <p:sp>
        <p:nvSpPr>
          <p:cNvPr id="8" name="Rectangle: Rounded Corners 7">
            <a:extLst>
              <a:ext uri="{FF2B5EF4-FFF2-40B4-BE49-F238E27FC236}">
                <a16:creationId xmlns:a16="http://schemas.microsoft.com/office/drawing/2014/main" id="{96D35B3E-2966-4A34-8F6C-18468ACEDC9F}"/>
              </a:ext>
            </a:extLst>
          </p:cNvPr>
          <p:cNvSpPr/>
          <p:nvPr/>
        </p:nvSpPr>
        <p:spPr>
          <a:xfrm>
            <a:off x="274695" y="5356433"/>
            <a:ext cx="2156461" cy="1103575"/>
          </a:xfrm>
          <a:prstGeom prst="roundRect">
            <a:avLst/>
          </a:prstGeom>
          <a:noFill/>
          <a:ln w="38100">
            <a:solidFill>
              <a:srgbClr val="41B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Arial" panose="020B0604020202020204" pitchFamily="34" charset="0"/>
                <a:cs typeface="Arial" panose="020B0604020202020204" pitchFamily="34" charset="0"/>
              </a:rPr>
              <a:t>Constraint Table</a:t>
            </a:r>
          </a:p>
        </p:txBody>
      </p:sp>
      <p:sp>
        <p:nvSpPr>
          <p:cNvPr id="9" name="Rectangle: Rounded Corners 8">
            <a:extLst>
              <a:ext uri="{FF2B5EF4-FFF2-40B4-BE49-F238E27FC236}">
                <a16:creationId xmlns:a16="http://schemas.microsoft.com/office/drawing/2014/main" id="{4DB8673D-551D-44F9-92A7-425A9831574E}"/>
              </a:ext>
            </a:extLst>
          </p:cNvPr>
          <p:cNvSpPr/>
          <p:nvPr/>
        </p:nvSpPr>
        <p:spPr>
          <a:xfrm>
            <a:off x="274696" y="2130879"/>
            <a:ext cx="2651384" cy="1103575"/>
          </a:xfrm>
          <a:prstGeom prst="roundRect">
            <a:avLst/>
          </a:prstGeom>
          <a:noFill/>
          <a:ln w="38100">
            <a:solidFill>
              <a:srgbClr val="41B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Arial" panose="020B0604020202020204" pitchFamily="34" charset="0"/>
                <a:cs typeface="Arial" panose="020B0604020202020204" pitchFamily="34" charset="0"/>
              </a:rPr>
              <a:t>National Travel Survey</a:t>
            </a:r>
          </a:p>
        </p:txBody>
      </p:sp>
      <p:sp>
        <p:nvSpPr>
          <p:cNvPr id="10" name="Right Brace 9">
            <a:extLst>
              <a:ext uri="{FF2B5EF4-FFF2-40B4-BE49-F238E27FC236}">
                <a16:creationId xmlns:a16="http://schemas.microsoft.com/office/drawing/2014/main" id="{7642AA41-39A3-4E2D-B9E3-21D8F1F2EC94}"/>
              </a:ext>
            </a:extLst>
          </p:cNvPr>
          <p:cNvSpPr/>
          <p:nvPr/>
        </p:nvSpPr>
        <p:spPr>
          <a:xfrm>
            <a:off x="2578118" y="4219455"/>
            <a:ext cx="682002" cy="1971675"/>
          </a:xfrm>
          <a:prstGeom prst="rightBrace">
            <a:avLst/>
          </a:prstGeom>
          <a:noFill/>
          <a:ln w="28575">
            <a:solidFill>
              <a:srgbClr val="1D91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3" name="Straight Arrow Connector 12">
            <a:extLst>
              <a:ext uri="{FF2B5EF4-FFF2-40B4-BE49-F238E27FC236}">
                <a16:creationId xmlns:a16="http://schemas.microsoft.com/office/drawing/2014/main" id="{4554CCE3-F107-420B-A114-07E29FB52AA4}"/>
              </a:ext>
            </a:extLst>
          </p:cNvPr>
          <p:cNvCxnSpPr/>
          <p:nvPr/>
        </p:nvCxnSpPr>
        <p:spPr>
          <a:xfrm>
            <a:off x="3082394" y="2724150"/>
            <a:ext cx="726622" cy="0"/>
          </a:xfrm>
          <a:prstGeom prst="straightConnector1">
            <a:avLst/>
          </a:prstGeom>
          <a:ln w="28575">
            <a:solidFill>
              <a:srgbClr val="1D91C0"/>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Rounded Corners 14">
            <a:extLst>
              <a:ext uri="{FF2B5EF4-FFF2-40B4-BE49-F238E27FC236}">
                <a16:creationId xmlns:a16="http://schemas.microsoft.com/office/drawing/2014/main" id="{2AE6F9D1-0470-43C3-AC1E-5D288DA2E310}"/>
              </a:ext>
            </a:extLst>
          </p:cNvPr>
          <p:cNvSpPr/>
          <p:nvPr/>
        </p:nvSpPr>
        <p:spPr>
          <a:xfrm>
            <a:off x="4064453" y="1849225"/>
            <a:ext cx="7706631" cy="1655597"/>
          </a:xfrm>
          <a:prstGeom prst="roundRect">
            <a:avLst/>
          </a:prstGeom>
          <a:noFill/>
          <a:ln w="38100">
            <a:solidFill>
              <a:srgbClr val="41B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Arial" panose="020B0604020202020204" pitchFamily="34" charset="0"/>
                <a:cs typeface="Arial" panose="020B0604020202020204" pitchFamily="34" charset="0"/>
              </a:rPr>
              <a:t>Constraint Table:</a:t>
            </a:r>
          </a:p>
          <a:p>
            <a:pPr marL="342900" indent="-342900" algn="ctr">
              <a:buFontTx/>
              <a:buChar char="-"/>
            </a:pPr>
            <a:r>
              <a:rPr lang="en-GB" sz="2400" dirty="0">
                <a:solidFill>
                  <a:schemeClr val="tx1"/>
                </a:solidFill>
                <a:latin typeface="Arial" panose="020B0604020202020204" pitchFamily="34" charset="0"/>
                <a:cs typeface="Arial" panose="020B0604020202020204" pitchFamily="34" charset="0"/>
              </a:rPr>
              <a:t>Probability of a travel attribute occurring depending on the constraints</a:t>
            </a:r>
          </a:p>
          <a:p>
            <a:pPr marL="342900" indent="-342900" algn="ctr">
              <a:buFontTx/>
              <a:buChar char="-"/>
            </a:pPr>
            <a:r>
              <a:rPr lang="en-GB" sz="2400" dirty="0">
                <a:solidFill>
                  <a:schemeClr val="tx1"/>
                </a:solidFill>
                <a:latin typeface="Arial" panose="020B0604020202020204" pitchFamily="34" charset="0"/>
                <a:cs typeface="Arial" panose="020B0604020202020204" pitchFamily="34" charset="0"/>
              </a:rPr>
              <a:t>Create a probability distribution for the attribute</a:t>
            </a:r>
          </a:p>
        </p:txBody>
      </p:sp>
      <p:sp>
        <p:nvSpPr>
          <p:cNvPr id="16" name="Rectangle: Rounded Corners 15">
            <a:extLst>
              <a:ext uri="{FF2B5EF4-FFF2-40B4-BE49-F238E27FC236}">
                <a16:creationId xmlns:a16="http://schemas.microsoft.com/office/drawing/2014/main" id="{AD9A40EF-6EBA-4BBD-BEEC-2CEEAAD98F18}"/>
              </a:ext>
            </a:extLst>
          </p:cNvPr>
          <p:cNvSpPr/>
          <p:nvPr/>
        </p:nvSpPr>
        <p:spPr>
          <a:xfrm>
            <a:off x="274696" y="3859260"/>
            <a:ext cx="2156461" cy="1103575"/>
          </a:xfrm>
          <a:prstGeom prst="roundRect">
            <a:avLst/>
          </a:prstGeom>
          <a:noFill/>
          <a:ln w="38100">
            <a:solidFill>
              <a:srgbClr val="41B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Arial" panose="020B0604020202020204" pitchFamily="34" charset="0"/>
                <a:cs typeface="Arial" panose="020B0604020202020204" pitchFamily="34" charset="0"/>
              </a:rPr>
              <a:t>UK Census</a:t>
            </a:r>
          </a:p>
          <a:p>
            <a:pPr algn="ctr"/>
            <a:r>
              <a:rPr lang="en-GB" sz="2400" dirty="0">
                <a:solidFill>
                  <a:schemeClr val="tx1"/>
                </a:solidFill>
                <a:latin typeface="Arial" panose="020B0604020202020204" pitchFamily="34" charset="0"/>
                <a:cs typeface="Arial" panose="020B0604020202020204" pitchFamily="34" charset="0"/>
              </a:rPr>
              <a:t>(SPENSER)</a:t>
            </a:r>
          </a:p>
        </p:txBody>
      </p:sp>
      <p:sp>
        <p:nvSpPr>
          <p:cNvPr id="17" name="Rectangle: Rounded Corners 16">
            <a:extLst>
              <a:ext uri="{FF2B5EF4-FFF2-40B4-BE49-F238E27FC236}">
                <a16:creationId xmlns:a16="http://schemas.microsoft.com/office/drawing/2014/main" id="{52857C77-95D2-4052-8DC1-2F2C766B3CBA}"/>
              </a:ext>
            </a:extLst>
          </p:cNvPr>
          <p:cNvSpPr/>
          <p:nvPr/>
        </p:nvSpPr>
        <p:spPr>
          <a:xfrm>
            <a:off x="3451947" y="4653504"/>
            <a:ext cx="2156461" cy="1103575"/>
          </a:xfrm>
          <a:prstGeom prst="roundRect">
            <a:avLst/>
          </a:prstGeom>
          <a:noFill/>
          <a:ln w="38100">
            <a:solidFill>
              <a:srgbClr val="41B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Arial" panose="020B0604020202020204" pitchFamily="34" charset="0"/>
                <a:cs typeface="Arial" panose="020B0604020202020204" pitchFamily="34" charset="0"/>
              </a:rPr>
              <a:t>Master Table</a:t>
            </a:r>
          </a:p>
        </p:txBody>
      </p:sp>
      <p:cxnSp>
        <p:nvCxnSpPr>
          <p:cNvPr id="18" name="Straight Arrow Connector 17">
            <a:extLst>
              <a:ext uri="{FF2B5EF4-FFF2-40B4-BE49-F238E27FC236}">
                <a16:creationId xmlns:a16="http://schemas.microsoft.com/office/drawing/2014/main" id="{BCABCF44-A02C-4A6A-A4DD-F7E8B8F42B77}"/>
              </a:ext>
            </a:extLst>
          </p:cNvPr>
          <p:cNvCxnSpPr/>
          <p:nvPr/>
        </p:nvCxnSpPr>
        <p:spPr>
          <a:xfrm>
            <a:off x="5692093" y="5205291"/>
            <a:ext cx="726622" cy="0"/>
          </a:xfrm>
          <a:prstGeom prst="straightConnector1">
            <a:avLst/>
          </a:prstGeom>
          <a:ln w="28575">
            <a:solidFill>
              <a:srgbClr val="1D91C0"/>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65E47DC6-13A7-4F26-B1F5-35BC013B820F}"/>
              </a:ext>
            </a:extLst>
          </p:cNvPr>
          <p:cNvSpPr/>
          <p:nvPr/>
        </p:nvSpPr>
        <p:spPr>
          <a:xfrm>
            <a:off x="6558414" y="4653504"/>
            <a:ext cx="2156461" cy="1103575"/>
          </a:xfrm>
          <a:prstGeom prst="roundRect">
            <a:avLst/>
          </a:prstGeom>
          <a:noFill/>
          <a:ln w="38100">
            <a:solidFill>
              <a:srgbClr val="41B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Arial" panose="020B0604020202020204" pitchFamily="34" charset="0"/>
                <a:cs typeface="Arial" panose="020B0604020202020204" pitchFamily="34" charset="0"/>
              </a:rPr>
              <a:t>Monte Carlo Sampling</a:t>
            </a:r>
          </a:p>
        </p:txBody>
      </p:sp>
      <p:sp>
        <p:nvSpPr>
          <p:cNvPr id="20" name="Rectangle: Rounded Corners 19">
            <a:extLst>
              <a:ext uri="{FF2B5EF4-FFF2-40B4-BE49-F238E27FC236}">
                <a16:creationId xmlns:a16="http://schemas.microsoft.com/office/drawing/2014/main" id="{07F535F3-8423-47AA-AEA2-941821165B82}"/>
              </a:ext>
            </a:extLst>
          </p:cNvPr>
          <p:cNvSpPr/>
          <p:nvPr/>
        </p:nvSpPr>
        <p:spPr>
          <a:xfrm>
            <a:off x="9656466" y="4653504"/>
            <a:ext cx="2156461" cy="1103575"/>
          </a:xfrm>
          <a:prstGeom prst="roundRect">
            <a:avLst/>
          </a:prstGeom>
          <a:noFill/>
          <a:ln w="38100">
            <a:solidFill>
              <a:srgbClr val="41B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Arial" panose="020B0604020202020204" pitchFamily="34" charset="0"/>
                <a:cs typeface="Arial" panose="020B0604020202020204" pitchFamily="34" charset="0"/>
              </a:rPr>
              <a:t>Assign Travel Behaviour</a:t>
            </a:r>
          </a:p>
        </p:txBody>
      </p:sp>
      <p:cxnSp>
        <p:nvCxnSpPr>
          <p:cNvPr id="21" name="Straight Arrow Connector 20">
            <a:extLst>
              <a:ext uri="{FF2B5EF4-FFF2-40B4-BE49-F238E27FC236}">
                <a16:creationId xmlns:a16="http://schemas.microsoft.com/office/drawing/2014/main" id="{36B0E7C4-68C4-442F-AFCC-3418C5C4310C}"/>
              </a:ext>
            </a:extLst>
          </p:cNvPr>
          <p:cNvCxnSpPr/>
          <p:nvPr/>
        </p:nvCxnSpPr>
        <p:spPr>
          <a:xfrm>
            <a:off x="8801961" y="5198502"/>
            <a:ext cx="726622" cy="0"/>
          </a:xfrm>
          <a:prstGeom prst="straightConnector1">
            <a:avLst/>
          </a:prstGeom>
          <a:ln w="28575">
            <a:solidFill>
              <a:srgbClr val="1D91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40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circle(in)">
                                      <p:cBhvr>
                                        <p:cTn id="15" dur="250"/>
                                        <p:tgtEl>
                                          <p:spTgt spid="16"/>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ircle(in)">
                                      <p:cBhvr>
                                        <p:cTn id="18" dur="25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5" grpId="0" animBg="1"/>
      <p:bldP spid="16" grpId="0" animBg="1"/>
      <p:bldP spid="17" grpId="0" animBg="1"/>
      <p:bldP spid="19" grpId="0" animBg="1"/>
      <p:bldP spid="2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1851</Words>
  <Application>Microsoft Office PowerPoint</Application>
  <PresentationFormat>Widescreen</PresentationFormat>
  <Paragraphs>201</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Courier New</vt:lpstr>
      <vt:lpstr>Office Theme</vt:lpstr>
      <vt:lpstr>Presentation title slide</vt:lpstr>
      <vt:lpstr>Presentation title slide</vt:lpstr>
      <vt:lpstr>Presentation title slide</vt:lpstr>
      <vt:lpstr>Presentation title slide</vt:lpstr>
      <vt:lpstr>Presentation title slide</vt:lpstr>
      <vt:lpstr>Presentation title slide</vt:lpstr>
      <vt:lpstr>Presentation title slide</vt:lpstr>
      <vt:lpstr>Presentation title slide</vt:lpstr>
      <vt:lpstr>Presentation title slide</vt:lpstr>
      <vt:lpstr>Presentation title slide</vt:lpstr>
      <vt:lpstr>Presentation title slide</vt:lpstr>
      <vt:lpstr>Presentation title slide</vt:lpstr>
      <vt:lpstr>Presentation title slide</vt:lpstr>
      <vt:lpstr>Presentation title slide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Casey Dickinson</dc:creator>
  <cp:lastModifiedBy>Claire Shadbolt</cp:lastModifiedBy>
  <cp:revision>101</cp:revision>
  <dcterms:created xsi:type="dcterms:W3CDTF">2017-03-28T10:31:45Z</dcterms:created>
  <dcterms:modified xsi:type="dcterms:W3CDTF">2020-01-16T15:50:11Z</dcterms:modified>
</cp:coreProperties>
</file>