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1" r:id="rId2"/>
    <p:sldId id="262" r:id="rId3"/>
    <p:sldId id="258" r:id="rId4"/>
    <p:sldId id="259" r:id="rId5"/>
    <p:sldId id="266" r:id="rId6"/>
    <p:sldId id="269" r:id="rId7"/>
    <p:sldId id="264" r:id="rId8"/>
    <p:sldId id="270" r:id="rId9"/>
    <p:sldId id="272" r:id="rId10"/>
    <p:sldId id="273" r:id="rId11"/>
    <p:sldId id="267" r:id="rId12"/>
    <p:sldId id="276"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isco Dos Anjos Videira" initials="FDAV" lastIdx="0" clrIdx="0">
    <p:extLst>
      <p:ext uri="{19B8F6BF-5375-455C-9EA6-DF929625EA0E}">
        <p15:presenceInfo xmlns:p15="http://schemas.microsoft.com/office/powerpoint/2012/main" userId="S-1-5-21-1390067357-1993962763-725345543-7370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40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59"/>
    <p:restoredTop sz="74438" autoAdjust="0"/>
  </p:normalViewPr>
  <p:slideViewPr>
    <p:cSldViewPr snapToGrid="0" snapToObjects="1">
      <p:cViewPr varScale="1">
        <p:scale>
          <a:sx n="82" d="100"/>
          <a:sy n="82" d="100"/>
        </p:scale>
        <p:origin x="858"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50A46A-9568-4BED-8D2E-349C4C499870}"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n-US"/>
        </a:p>
      </dgm:t>
    </dgm:pt>
    <dgm:pt modelId="{92D8D6C9-7A3F-4A05-860D-EF468BA0E2B5}">
      <dgm:prSet phldrT="[Text]" custT="1"/>
      <dgm:spPr/>
      <dgm:t>
        <a:bodyPr/>
        <a:lstStyle/>
        <a:p>
          <a:r>
            <a:rPr lang="en-US" sz="1800" dirty="0"/>
            <a:t>Food Deserts Index</a:t>
          </a:r>
        </a:p>
      </dgm:t>
    </dgm:pt>
    <dgm:pt modelId="{27661383-6AAE-45BA-8D0C-7106A805DEC2}" type="parTrans" cxnId="{3878AA21-12E5-4276-B589-DED8BB107BF0}">
      <dgm:prSet/>
      <dgm:spPr/>
      <dgm:t>
        <a:bodyPr/>
        <a:lstStyle/>
        <a:p>
          <a:endParaRPr lang="en-US" sz="2000"/>
        </a:p>
      </dgm:t>
    </dgm:pt>
    <dgm:pt modelId="{451D9AD4-6F48-4B05-A907-EE8684570EED}" type="sibTrans" cxnId="{3878AA21-12E5-4276-B589-DED8BB107BF0}">
      <dgm:prSet/>
      <dgm:spPr/>
      <dgm:t>
        <a:bodyPr/>
        <a:lstStyle/>
        <a:p>
          <a:endParaRPr lang="en-US" sz="2000"/>
        </a:p>
      </dgm:t>
    </dgm:pt>
    <dgm:pt modelId="{EC108BCF-2E39-4D4F-B276-1DD88F8518B1}">
      <dgm:prSet phldrT="[Text]" custT="1"/>
      <dgm:spPr/>
      <dgm:t>
        <a:bodyPr/>
        <a:lstStyle/>
        <a:p>
          <a:r>
            <a:rPr lang="en-US" sz="1800" dirty="0"/>
            <a:t>Domain 1</a:t>
          </a:r>
        </a:p>
      </dgm:t>
    </dgm:pt>
    <dgm:pt modelId="{A8353B57-A947-461E-BF38-B4B5F0315589}" type="parTrans" cxnId="{932DEDF0-64FB-470F-BBF6-E134BC6DE2CC}">
      <dgm:prSet custT="1"/>
      <dgm:spPr/>
      <dgm:t>
        <a:bodyPr/>
        <a:lstStyle/>
        <a:p>
          <a:endParaRPr lang="en-US" sz="600"/>
        </a:p>
      </dgm:t>
    </dgm:pt>
    <dgm:pt modelId="{66057351-95D6-4879-8C5A-AEDBC95CE0B6}" type="sibTrans" cxnId="{932DEDF0-64FB-470F-BBF6-E134BC6DE2CC}">
      <dgm:prSet/>
      <dgm:spPr/>
      <dgm:t>
        <a:bodyPr/>
        <a:lstStyle/>
        <a:p>
          <a:endParaRPr lang="en-US" sz="2000"/>
        </a:p>
      </dgm:t>
    </dgm:pt>
    <dgm:pt modelId="{2AFD3A4D-03BC-4A8F-8B7E-DE2F34A54F50}">
      <dgm:prSet phldrT="[Text]" custT="1"/>
      <dgm:spPr/>
      <dgm:t>
        <a:bodyPr/>
        <a:lstStyle/>
        <a:p>
          <a:r>
            <a:rPr lang="en-US" sz="1800" dirty="0"/>
            <a:t>Distance to nearest supermarket</a:t>
          </a:r>
        </a:p>
      </dgm:t>
    </dgm:pt>
    <dgm:pt modelId="{A500B590-52D7-4E4A-B02C-B8CE86F4FE58}" type="parTrans" cxnId="{9FBC6DF1-1F9F-44D0-AB0F-AFDEB2D9A59A}">
      <dgm:prSet custT="1"/>
      <dgm:spPr/>
      <dgm:t>
        <a:bodyPr/>
        <a:lstStyle/>
        <a:p>
          <a:endParaRPr lang="en-US" sz="600"/>
        </a:p>
      </dgm:t>
    </dgm:pt>
    <dgm:pt modelId="{9C41EB17-B4B6-42A7-B54D-DE7D942A1F24}" type="sibTrans" cxnId="{9FBC6DF1-1F9F-44D0-AB0F-AFDEB2D9A59A}">
      <dgm:prSet/>
      <dgm:spPr/>
      <dgm:t>
        <a:bodyPr/>
        <a:lstStyle/>
        <a:p>
          <a:endParaRPr lang="en-US" sz="2000"/>
        </a:p>
      </dgm:t>
    </dgm:pt>
    <dgm:pt modelId="{4D573946-CF87-45E0-A0ED-8D62495EFD51}">
      <dgm:prSet phldrT="[Text]" custT="1"/>
      <dgm:spPr/>
      <dgm:t>
        <a:bodyPr/>
        <a:lstStyle/>
        <a:p>
          <a:r>
            <a:rPr lang="en-US" sz="1800" dirty="0"/>
            <a:t>Domain 2</a:t>
          </a:r>
        </a:p>
      </dgm:t>
    </dgm:pt>
    <dgm:pt modelId="{09C1A793-1223-4F0F-A36F-40A84204DDCB}" type="parTrans" cxnId="{C48C5EF5-764E-456E-B23E-38D1CCA73D2B}">
      <dgm:prSet custT="1"/>
      <dgm:spPr/>
      <dgm:t>
        <a:bodyPr/>
        <a:lstStyle/>
        <a:p>
          <a:endParaRPr lang="en-US" sz="600"/>
        </a:p>
      </dgm:t>
    </dgm:pt>
    <dgm:pt modelId="{80A3E47C-19D4-41DD-B022-F2892C0785F1}" type="sibTrans" cxnId="{C48C5EF5-764E-456E-B23E-38D1CCA73D2B}">
      <dgm:prSet/>
      <dgm:spPr/>
      <dgm:t>
        <a:bodyPr/>
        <a:lstStyle/>
        <a:p>
          <a:endParaRPr lang="en-US" sz="2000"/>
        </a:p>
      </dgm:t>
    </dgm:pt>
    <dgm:pt modelId="{A9437799-930F-4E89-84E0-46D7C654B55F}">
      <dgm:prSet phldrT="[Text]" custT="1"/>
      <dgm:spPr/>
      <dgm:t>
        <a:bodyPr/>
        <a:lstStyle/>
        <a:p>
          <a:r>
            <a:rPr lang="en-US" sz="1800" dirty="0"/>
            <a:t>…</a:t>
          </a:r>
        </a:p>
      </dgm:t>
    </dgm:pt>
    <dgm:pt modelId="{D1F6EDA3-923A-49E8-9AB4-415B9493911E}" type="parTrans" cxnId="{4BB8B693-C9AA-4C52-A9EC-8765ED08B192}">
      <dgm:prSet custT="1"/>
      <dgm:spPr/>
      <dgm:t>
        <a:bodyPr/>
        <a:lstStyle/>
        <a:p>
          <a:endParaRPr lang="en-US" sz="600"/>
        </a:p>
      </dgm:t>
    </dgm:pt>
    <dgm:pt modelId="{EEDD2DDE-4D8D-4E9C-B442-22D730996006}" type="sibTrans" cxnId="{4BB8B693-C9AA-4C52-A9EC-8765ED08B192}">
      <dgm:prSet/>
      <dgm:spPr/>
      <dgm:t>
        <a:bodyPr/>
        <a:lstStyle/>
        <a:p>
          <a:endParaRPr lang="en-US" sz="2000"/>
        </a:p>
      </dgm:t>
    </dgm:pt>
    <dgm:pt modelId="{96D94856-6591-4524-9716-B04E2F2BB8A7}">
      <dgm:prSet phldrT="[Text]" custT="1"/>
      <dgm:spPr/>
      <dgm:t>
        <a:bodyPr/>
        <a:lstStyle/>
        <a:p>
          <a:r>
            <a:rPr lang="en-US" sz="1800" dirty="0"/>
            <a:t>E-Food Deserts</a:t>
          </a:r>
        </a:p>
      </dgm:t>
    </dgm:pt>
    <dgm:pt modelId="{3C18D069-DB74-47A1-80AC-9B66D860F51B}" type="parTrans" cxnId="{28684CD1-A2C4-4F8F-BE40-35A26344A7FC}">
      <dgm:prSet custT="1"/>
      <dgm:spPr/>
      <dgm:t>
        <a:bodyPr/>
        <a:lstStyle/>
        <a:p>
          <a:endParaRPr lang="en-US" sz="600"/>
        </a:p>
      </dgm:t>
    </dgm:pt>
    <dgm:pt modelId="{9EF0700D-F63C-49DF-A001-7E0A9CAD66EE}" type="sibTrans" cxnId="{28684CD1-A2C4-4F8F-BE40-35A26344A7FC}">
      <dgm:prSet/>
      <dgm:spPr/>
      <dgm:t>
        <a:bodyPr/>
        <a:lstStyle/>
        <a:p>
          <a:endParaRPr lang="en-US" sz="2000"/>
        </a:p>
      </dgm:t>
    </dgm:pt>
    <dgm:pt modelId="{2CA4756D-521A-4533-8D94-EA55BA83D4C8}">
      <dgm:prSet phldrT="[Text]" custT="1"/>
      <dgm:spPr/>
      <dgm:t>
        <a:bodyPr/>
        <a:lstStyle/>
        <a:p>
          <a:r>
            <a:rPr lang="en-US" sz="1800" dirty="0"/>
            <a:t>Average commute distance</a:t>
          </a:r>
        </a:p>
      </dgm:t>
    </dgm:pt>
    <dgm:pt modelId="{8FFB5C3E-3F86-45CC-B6B7-53A3D4200AB2}" type="parTrans" cxnId="{259FB93C-09A8-411F-9271-24CB7D5AFE56}">
      <dgm:prSet custT="1"/>
      <dgm:spPr/>
      <dgm:t>
        <a:bodyPr/>
        <a:lstStyle/>
        <a:p>
          <a:endParaRPr lang="en-US" sz="600"/>
        </a:p>
      </dgm:t>
    </dgm:pt>
    <dgm:pt modelId="{B45F2D55-9B83-4733-B202-F338722E98EB}" type="sibTrans" cxnId="{259FB93C-09A8-411F-9271-24CB7D5AFE56}">
      <dgm:prSet/>
      <dgm:spPr/>
      <dgm:t>
        <a:bodyPr/>
        <a:lstStyle/>
        <a:p>
          <a:endParaRPr lang="en-US" sz="2000"/>
        </a:p>
      </dgm:t>
    </dgm:pt>
    <dgm:pt modelId="{7E709A45-AE21-4D99-8509-932266F1DA13}">
      <dgm:prSet phldrT="[Text]" custT="1"/>
      <dgm:spPr/>
      <dgm:t>
        <a:bodyPr/>
        <a:lstStyle/>
        <a:p>
          <a:r>
            <a:rPr lang="en-US" sz="1800" dirty="0"/>
            <a:t>Public transport quality</a:t>
          </a:r>
        </a:p>
      </dgm:t>
    </dgm:pt>
    <dgm:pt modelId="{42F5C4CA-ED0B-46E5-8289-CB78959E12A0}" type="parTrans" cxnId="{D7C6E41F-D5A6-469E-9F36-D315D857EAE4}">
      <dgm:prSet custT="1"/>
      <dgm:spPr/>
      <dgm:t>
        <a:bodyPr/>
        <a:lstStyle/>
        <a:p>
          <a:endParaRPr lang="en-US" sz="600"/>
        </a:p>
      </dgm:t>
    </dgm:pt>
    <dgm:pt modelId="{BC2E9724-3389-4FB5-9005-EBA839A40F42}" type="sibTrans" cxnId="{D7C6E41F-D5A6-469E-9F36-D315D857EAE4}">
      <dgm:prSet/>
      <dgm:spPr/>
      <dgm:t>
        <a:bodyPr/>
        <a:lstStyle/>
        <a:p>
          <a:endParaRPr lang="en-US" sz="2000"/>
        </a:p>
      </dgm:t>
    </dgm:pt>
    <dgm:pt modelId="{BAC4BA60-DF66-4948-ADA7-CF138130CC9D}" type="pres">
      <dgm:prSet presAssocID="{DB50A46A-9568-4BED-8D2E-349C4C499870}" presName="diagram" presStyleCnt="0">
        <dgm:presLayoutVars>
          <dgm:chPref val="1"/>
          <dgm:dir/>
          <dgm:animOne val="branch"/>
          <dgm:animLvl val="lvl"/>
          <dgm:resizeHandles val="exact"/>
        </dgm:presLayoutVars>
      </dgm:prSet>
      <dgm:spPr/>
      <dgm:t>
        <a:bodyPr/>
        <a:lstStyle/>
        <a:p>
          <a:endParaRPr lang="en-US"/>
        </a:p>
      </dgm:t>
    </dgm:pt>
    <dgm:pt modelId="{E32BAD18-C723-4425-B7A2-59F2C212B6AE}" type="pres">
      <dgm:prSet presAssocID="{92D8D6C9-7A3F-4A05-860D-EF468BA0E2B5}" presName="root1" presStyleCnt="0"/>
      <dgm:spPr/>
    </dgm:pt>
    <dgm:pt modelId="{451FD6E5-9A12-409B-8838-356D6FD0AA13}" type="pres">
      <dgm:prSet presAssocID="{92D8D6C9-7A3F-4A05-860D-EF468BA0E2B5}" presName="LevelOneTextNode" presStyleLbl="node0" presStyleIdx="0" presStyleCnt="1" custScaleX="138410" custLinFactNeighborX="-5417">
        <dgm:presLayoutVars>
          <dgm:chPref val="3"/>
        </dgm:presLayoutVars>
      </dgm:prSet>
      <dgm:spPr/>
      <dgm:t>
        <a:bodyPr/>
        <a:lstStyle/>
        <a:p>
          <a:endParaRPr lang="en-US"/>
        </a:p>
      </dgm:t>
    </dgm:pt>
    <dgm:pt modelId="{350F6B23-7117-45C3-B388-D02E884E6368}" type="pres">
      <dgm:prSet presAssocID="{92D8D6C9-7A3F-4A05-860D-EF468BA0E2B5}" presName="level2hierChild" presStyleCnt="0"/>
      <dgm:spPr/>
    </dgm:pt>
    <dgm:pt modelId="{7509FC51-C47C-422B-873C-A7165A05759C}" type="pres">
      <dgm:prSet presAssocID="{A8353B57-A947-461E-BF38-B4B5F0315589}" presName="conn2-1" presStyleLbl="parChTrans1D2" presStyleIdx="0" presStyleCnt="3"/>
      <dgm:spPr/>
      <dgm:t>
        <a:bodyPr/>
        <a:lstStyle/>
        <a:p>
          <a:endParaRPr lang="en-US"/>
        </a:p>
      </dgm:t>
    </dgm:pt>
    <dgm:pt modelId="{9BAF4E3E-B377-41FB-89D6-D40B41EB247C}" type="pres">
      <dgm:prSet presAssocID="{A8353B57-A947-461E-BF38-B4B5F0315589}" presName="connTx" presStyleLbl="parChTrans1D2" presStyleIdx="0" presStyleCnt="3"/>
      <dgm:spPr/>
      <dgm:t>
        <a:bodyPr/>
        <a:lstStyle/>
        <a:p>
          <a:endParaRPr lang="en-US"/>
        </a:p>
      </dgm:t>
    </dgm:pt>
    <dgm:pt modelId="{5F413F57-3FF2-491F-8601-C8AA8B2D493F}" type="pres">
      <dgm:prSet presAssocID="{EC108BCF-2E39-4D4F-B276-1DD88F8518B1}" presName="root2" presStyleCnt="0"/>
      <dgm:spPr/>
    </dgm:pt>
    <dgm:pt modelId="{C94F4356-4383-4F6B-AF84-10EEF853E20C}" type="pres">
      <dgm:prSet presAssocID="{EC108BCF-2E39-4D4F-B276-1DD88F8518B1}" presName="LevelTwoTextNode" presStyleLbl="node2" presStyleIdx="0" presStyleCnt="3">
        <dgm:presLayoutVars>
          <dgm:chPref val="3"/>
        </dgm:presLayoutVars>
      </dgm:prSet>
      <dgm:spPr/>
      <dgm:t>
        <a:bodyPr/>
        <a:lstStyle/>
        <a:p>
          <a:endParaRPr lang="en-US"/>
        </a:p>
      </dgm:t>
    </dgm:pt>
    <dgm:pt modelId="{378343A4-26D3-4E9D-82D8-061DB0E9320A}" type="pres">
      <dgm:prSet presAssocID="{EC108BCF-2E39-4D4F-B276-1DD88F8518B1}" presName="level3hierChild" presStyleCnt="0"/>
      <dgm:spPr/>
    </dgm:pt>
    <dgm:pt modelId="{50C5C890-77AA-4CF1-9ADE-431789206B69}" type="pres">
      <dgm:prSet presAssocID="{A500B590-52D7-4E4A-B02C-B8CE86F4FE58}" presName="conn2-1" presStyleLbl="parChTrans1D3" presStyleIdx="0" presStyleCnt="4"/>
      <dgm:spPr/>
      <dgm:t>
        <a:bodyPr/>
        <a:lstStyle/>
        <a:p>
          <a:endParaRPr lang="en-US"/>
        </a:p>
      </dgm:t>
    </dgm:pt>
    <dgm:pt modelId="{5503C13A-CC2A-4C0C-AA81-B0A0E6D4F5A5}" type="pres">
      <dgm:prSet presAssocID="{A500B590-52D7-4E4A-B02C-B8CE86F4FE58}" presName="connTx" presStyleLbl="parChTrans1D3" presStyleIdx="0" presStyleCnt="4"/>
      <dgm:spPr/>
      <dgm:t>
        <a:bodyPr/>
        <a:lstStyle/>
        <a:p>
          <a:endParaRPr lang="en-US"/>
        </a:p>
      </dgm:t>
    </dgm:pt>
    <dgm:pt modelId="{60FD5D71-18C4-431C-A255-55FC60388ED8}" type="pres">
      <dgm:prSet presAssocID="{2AFD3A4D-03BC-4A8F-8B7E-DE2F34A54F50}" presName="root2" presStyleCnt="0"/>
      <dgm:spPr/>
    </dgm:pt>
    <dgm:pt modelId="{D6E0DDFA-5EA7-4FCA-BE00-98A6ACA1FD10}" type="pres">
      <dgm:prSet presAssocID="{2AFD3A4D-03BC-4A8F-8B7E-DE2F34A54F50}" presName="LevelTwoTextNode" presStyleLbl="node3" presStyleIdx="0" presStyleCnt="4" custScaleX="153712">
        <dgm:presLayoutVars>
          <dgm:chPref val="3"/>
        </dgm:presLayoutVars>
      </dgm:prSet>
      <dgm:spPr/>
      <dgm:t>
        <a:bodyPr/>
        <a:lstStyle/>
        <a:p>
          <a:endParaRPr lang="en-US"/>
        </a:p>
      </dgm:t>
    </dgm:pt>
    <dgm:pt modelId="{7898A87C-C2C7-45A2-AB77-70835D4E8A66}" type="pres">
      <dgm:prSet presAssocID="{2AFD3A4D-03BC-4A8F-8B7E-DE2F34A54F50}" presName="level3hierChild" presStyleCnt="0"/>
      <dgm:spPr/>
    </dgm:pt>
    <dgm:pt modelId="{7ED8EE21-A425-4D0E-BE9D-CD8F09D49062}" type="pres">
      <dgm:prSet presAssocID="{8FFB5C3E-3F86-45CC-B6B7-53A3D4200AB2}" presName="conn2-1" presStyleLbl="parChTrans1D3" presStyleIdx="1" presStyleCnt="4"/>
      <dgm:spPr/>
      <dgm:t>
        <a:bodyPr/>
        <a:lstStyle/>
        <a:p>
          <a:endParaRPr lang="en-US"/>
        </a:p>
      </dgm:t>
    </dgm:pt>
    <dgm:pt modelId="{B6DBB7F3-E0C8-41AA-BCB3-E2164DCC8470}" type="pres">
      <dgm:prSet presAssocID="{8FFB5C3E-3F86-45CC-B6B7-53A3D4200AB2}" presName="connTx" presStyleLbl="parChTrans1D3" presStyleIdx="1" presStyleCnt="4"/>
      <dgm:spPr/>
      <dgm:t>
        <a:bodyPr/>
        <a:lstStyle/>
        <a:p>
          <a:endParaRPr lang="en-US"/>
        </a:p>
      </dgm:t>
    </dgm:pt>
    <dgm:pt modelId="{DF83C238-DDEE-4584-B000-B164EE1E8D5F}" type="pres">
      <dgm:prSet presAssocID="{2CA4756D-521A-4533-8D94-EA55BA83D4C8}" presName="root2" presStyleCnt="0"/>
      <dgm:spPr/>
    </dgm:pt>
    <dgm:pt modelId="{323579F5-C991-4C31-AA0B-B0B4D5CE3873}" type="pres">
      <dgm:prSet presAssocID="{2CA4756D-521A-4533-8D94-EA55BA83D4C8}" presName="LevelTwoTextNode" presStyleLbl="node3" presStyleIdx="1" presStyleCnt="4" custScaleX="221553">
        <dgm:presLayoutVars>
          <dgm:chPref val="3"/>
        </dgm:presLayoutVars>
      </dgm:prSet>
      <dgm:spPr/>
      <dgm:t>
        <a:bodyPr/>
        <a:lstStyle/>
        <a:p>
          <a:endParaRPr lang="en-US"/>
        </a:p>
      </dgm:t>
    </dgm:pt>
    <dgm:pt modelId="{1AD39796-A307-4F85-A02C-A133ED6EE8B9}" type="pres">
      <dgm:prSet presAssocID="{2CA4756D-521A-4533-8D94-EA55BA83D4C8}" presName="level3hierChild" presStyleCnt="0"/>
      <dgm:spPr/>
    </dgm:pt>
    <dgm:pt modelId="{53459E26-59DB-4EFD-9659-6B0E5AB49691}" type="pres">
      <dgm:prSet presAssocID="{09C1A793-1223-4F0F-A36F-40A84204DDCB}" presName="conn2-1" presStyleLbl="parChTrans1D2" presStyleIdx="1" presStyleCnt="3"/>
      <dgm:spPr/>
      <dgm:t>
        <a:bodyPr/>
        <a:lstStyle/>
        <a:p>
          <a:endParaRPr lang="en-US"/>
        </a:p>
      </dgm:t>
    </dgm:pt>
    <dgm:pt modelId="{AF6CB73C-70C2-4C27-BC8C-6D01B7CC927A}" type="pres">
      <dgm:prSet presAssocID="{09C1A793-1223-4F0F-A36F-40A84204DDCB}" presName="connTx" presStyleLbl="parChTrans1D2" presStyleIdx="1" presStyleCnt="3"/>
      <dgm:spPr/>
      <dgm:t>
        <a:bodyPr/>
        <a:lstStyle/>
        <a:p>
          <a:endParaRPr lang="en-US"/>
        </a:p>
      </dgm:t>
    </dgm:pt>
    <dgm:pt modelId="{9E19CB49-8722-44EF-A5F5-1C0CA1065DFB}" type="pres">
      <dgm:prSet presAssocID="{4D573946-CF87-45E0-A0ED-8D62495EFD51}" presName="root2" presStyleCnt="0"/>
      <dgm:spPr/>
    </dgm:pt>
    <dgm:pt modelId="{7ED0E648-E912-4D4F-BA2E-F9A6DFF3E9E6}" type="pres">
      <dgm:prSet presAssocID="{4D573946-CF87-45E0-A0ED-8D62495EFD51}" presName="LevelTwoTextNode" presStyleLbl="node2" presStyleIdx="1" presStyleCnt="3" custLinFactNeighborX="-599" custLinFactNeighborY="-67005">
        <dgm:presLayoutVars>
          <dgm:chPref val="3"/>
        </dgm:presLayoutVars>
      </dgm:prSet>
      <dgm:spPr/>
      <dgm:t>
        <a:bodyPr/>
        <a:lstStyle/>
        <a:p>
          <a:endParaRPr lang="en-US"/>
        </a:p>
      </dgm:t>
    </dgm:pt>
    <dgm:pt modelId="{9F987DC9-E608-4C12-8176-C070F639A825}" type="pres">
      <dgm:prSet presAssocID="{4D573946-CF87-45E0-A0ED-8D62495EFD51}" presName="level3hierChild" presStyleCnt="0"/>
      <dgm:spPr/>
    </dgm:pt>
    <dgm:pt modelId="{AF83B6D0-75D3-464A-8C36-8DE490D434F1}" type="pres">
      <dgm:prSet presAssocID="{42F5C4CA-ED0B-46E5-8289-CB78959E12A0}" presName="conn2-1" presStyleLbl="parChTrans1D3" presStyleIdx="2" presStyleCnt="4"/>
      <dgm:spPr/>
      <dgm:t>
        <a:bodyPr/>
        <a:lstStyle/>
        <a:p>
          <a:endParaRPr lang="en-US"/>
        </a:p>
      </dgm:t>
    </dgm:pt>
    <dgm:pt modelId="{06D99241-EEBB-4EEC-B691-12B6E91FF243}" type="pres">
      <dgm:prSet presAssocID="{42F5C4CA-ED0B-46E5-8289-CB78959E12A0}" presName="connTx" presStyleLbl="parChTrans1D3" presStyleIdx="2" presStyleCnt="4"/>
      <dgm:spPr/>
      <dgm:t>
        <a:bodyPr/>
        <a:lstStyle/>
        <a:p>
          <a:endParaRPr lang="en-US"/>
        </a:p>
      </dgm:t>
    </dgm:pt>
    <dgm:pt modelId="{4844927E-74EE-4530-A409-CA5FD34E2115}" type="pres">
      <dgm:prSet presAssocID="{7E709A45-AE21-4D99-8509-932266F1DA13}" presName="root2" presStyleCnt="0"/>
      <dgm:spPr/>
    </dgm:pt>
    <dgm:pt modelId="{9288C37B-BC54-4BFF-A8C4-DD8AE53BD7E3}" type="pres">
      <dgm:prSet presAssocID="{7E709A45-AE21-4D99-8509-932266F1DA13}" presName="LevelTwoTextNode" presStyleLbl="node3" presStyleIdx="2" presStyleCnt="4" custScaleX="208376">
        <dgm:presLayoutVars>
          <dgm:chPref val="3"/>
        </dgm:presLayoutVars>
      </dgm:prSet>
      <dgm:spPr/>
      <dgm:t>
        <a:bodyPr/>
        <a:lstStyle/>
        <a:p>
          <a:endParaRPr lang="en-US"/>
        </a:p>
      </dgm:t>
    </dgm:pt>
    <dgm:pt modelId="{071FD4C4-81DC-4B0E-B33F-48214D13EDC2}" type="pres">
      <dgm:prSet presAssocID="{7E709A45-AE21-4D99-8509-932266F1DA13}" presName="level3hierChild" presStyleCnt="0"/>
      <dgm:spPr/>
    </dgm:pt>
    <dgm:pt modelId="{4C8D351E-05ED-4226-A16C-160E867CB214}" type="pres">
      <dgm:prSet presAssocID="{D1F6EDA3-923A-49E8-9AB4-415B9493911E}" presName="conn2-1" presStyleLbl="parChTrans1D3" presStyleIdx="3" presStyleCnt="4"/>
      <dgm:spPr/>
      <dgm:t>
        <a:bodyPr/>
        <a:lstStyle/>
        <a:p>
          <a:endParaRPr lang="en-US"/>
        </a:p>
      </dgm:t>
    </dgm:pt>
    <dgm:pt modelId="{E6EC39F2-045E-4708-ADD5-690977FCB8B4}" type="pres">
      <dgm:prSet presAssocID="{D1F6EDA3-923A-49E8-9AB4-415B9493911E}" presName="connTx" presStyleLbl="parChTrans1D3" presStyleIdx="3" presStyleCnt="4"/>
      <dgm:spPr/>
      <dgm:t>
        <a:bodyPr/>
        <a:lstStyle/>
        <a:p>
          <a:endParaRPr lang="en-US"/>
        </a:p>
      </dgm:t>
    </dgm:pt>
    <dgm:pt modelId="{47968447-C678-4EE9-9460-78FC1B4F4E5C}" type="pres">
      <dgm:prSet presAssocID="{A9437799-930F-4E89-84E0-46D7C654B55F}" presName="root2" presStyleCnt="0"/>
      <dgm:spPr/>
    </dgm:pt>
    <dgm:pt modelId="{89CBEFBB-2B35-498A-AF1D-ECC496115407}" type="pres">
      <dgm:prSet presAssocID="{A9437799-930F-4E89-84E0-46D7C654B55F}" presName="LevelTwoTextNode" presStyleLbl="node3" presStyleIdx="3" presStyleCnt="4">
        <dgm:presLayoutVars>
          <dgm:chPref val="3"/>
        </dgm:presLayoutVars>
      </dgm:prSet>
      <dgm:spPr/>
      <dgm:t>
        <a:bodyPr/>
        <a:lstStyle/>
        <a:p>
          <a:endParaRPr lang="en-US"/>
        </a:p>
      </dgm:t>
    </dgm:pt>
    <dgm:pt modelId="{3D8EF757-BDB5-4004-B553-9F4ABBED33B9}" type="pres">
      <dgm:prSet presAssocID="{A9437799-930F-4E89-84E0-46D7C654B55F}" presName="level3hierChild" presStyleCnt="0"/>
      <dgm:spPr/>
    </dgm:pt>
    <dgm:pt modelId="{B570AEF5-9A6B-4FF3-A18B-3BE7CF8A9A0B}" type="pres">
      <dgm:prSet presAssocID="{3C18D069-DB74-47A1-80AC-9B66D860F51B}" presName="conn2-1" presStyleLbl="parChTrans1D2" presStyleIdx="2" presStyleCnt="3"/>
      <dgm:spPr/>
      <dgm:t>
        <a:bodyPr/>
        <a:lstStyle/>
        <a:p>
          <a:endParaRPr lang="en-US"/>
        </a:p>
      </dgm:t>
    </dgm:pt>
    <dgm:pt modelId="{7BD01056-1761-4539-B5B3-151B61B0345E}" type="pres">
      <dgm:prSet presAssocID="{3C18D069-DB74-47A1-80AC-9B66D860F51B}" presName="connTx" presStyleLbl="parChTrans1D2" presStyleIdx="2" presStyleCnt="3"/>
      <dgm:spPr/>
      <dgm:t>
        <a:bodyPr/>
        <a:lstStyle/>
        <a:p>
          <a:endParaRPr lang="en-US"/>
        </a:p>
      </dgm:t>
    </dgm:pt>
    <dgm:pt modelId="{B76425FE-505C-45B4-A31B-6C653FF85108}" type="pres">
      <dgm:prSet presAssocID="{96D94856-6591-4524-9716-B04E2F2BB8A7}" presName="root2" presStyleCnt="0"/>
      <dgm:spPr/>
    </dgm:pt>
    <dgm:pt modelId="{090F365D-1F55-4819-858C-83B2E401DB3D}" type="pres">
      <dgm:prSet presAssocID="{96D94856-6591-4524-9716-B04E2F2BB8A7}" presName="LevelTwoTextNode" presStyleLbl="node2" presStyleIdx="2" presStyleCnt="3" custLinFactNeighborX="598" custLinFactNeighborY="38">
        <dgm:presLayoutVars>
          <dgm:chPref val="3"/>
        </dgm:presLayoutVars>
      </dgm:prSet>
      <dgm:spPr/>
      <dgm:t>
        <a:bodyPr/>
        <a:lstStyle/>
        <a:p>
          <a:endParaRPr lang="en-US"/>
        </a:p>
      </dgm:t>
    </dgm:pt>
    <dgm:pt modelId="{6EF7F7A9-8ACA-42D3-84C7-51950B74B696}" type="pres">
      <dgm:prSet presAssocID="{96D94856-6591-4524-9716-B04E2F2BB8A7}" presName="level3hierChild" presStyleCnt="0"/>
      <dgm:spPr/>
    </dgm:pt>
  </dgm:ptLst>
  <dgm:cxnLst>
    <dgm:cxn modelId="{260FFC7D-05B3-46CA-B8DD-51F51FA3BC0A}" type="presOf" srcId="{42F5C4CA-ED0B-46E5-8289-CB78959E12A0}" destId="{AF83B6D0-75D3-464A-8C36-8DE490D434F1}" srcOrd="0" destOrd="0" presId="urn:microsoft.com/office/officeart/2005/8/layout/hierarchy2"/>
    <dgm:cxn modelId="{77E2F720-CB23-4F68-BE38-D7858EF131E0}" type="presOf" srcId="{2CA4756D-521A-4533-8D94-EA55BA83D4C8}" destId="{323579F5-C991-4C31-AA0B-B0B4D5CE3873}" srcOrd="0" destOrd="0" presId="urn:microsoft.com/office/officeart/2005/8/layout/hierarchy2"/>
    <dgm:cxn modelId="{4BB8B693-C9AA-4C52-A9EC-8765ED08B192}" srcId="{4D573946-CF87-45E0-A0ED-8D62495EFD51}" destId="{A9437799-930F-4E89-84E0-46D7C654B55F}" srcOrd="1" destOrd="0" parTransId="{D1F6EDA3-923A-49E8-9AB4-415B9493911E}" sibTransId="{EEDD2DDE-4D8D-4E9C-B442-22D730996006}"/>
    <dgm:cxn modelId="{5EA3A533-D641-4550-8661-2877206B90FE}" type="presOf" srcId="{D1F6EDA3-923A-49E8-9AB4-415B9493911E}" destId="{E6EC39F2-045E-4708-ADD5-690977FCB8B4}" srcOrd="1" destOrd="0" presId="urn:microsoft.com/office/officeart/2005/8/layout/hierarchy2"/>
    <dgm:cxn modelId="{F363B571-4070-4F2A-A247-1B47440F15E9}" type="presOf" srcId="{A500B590-52D7-4E4A-B02C-B8CE86F4FE58}" destId="{5503C13A-CC2A-4C0C-AA81-B0A0E6D4F5A5}" srcOrd="1" destOrd="0" presId="urn:microsoft.com/office/officeart/2005/8/layout/hierarchy2"/>
    <dgm:cxn modelId="{6161344F-ABAF-4438-8EF5-27996A0CAEAF}" type="presOf" srcId="{4D573946-CF87-45E0-A0ED-8D62495EFD51}" destId="{7ED0E648-E912-4D4F-BA2E-F9A6DFF3E9E6}" srcOrd="0" destOrd="0" presId="urn:microsoft.com/office/officeart/2005/8/layout/hierarchy2"/>
    <dgm:cxn modelId="{2ABBCC6E-333C-4DB8-A32E-B6666E57FC52}" type="presOf" srcId="{09C1A793-1223-4F0F-A36F-40A84204DDCB}" destId="{53459E26-59DB-4EFD-9659-6B0E5AB49691}" srcOrd="0" destOrd="0" presId="urn:microsoft.com/office/officeart/2005/8/layout/hierarchy2"/>
    <dgm:cxn modelId="{D31BFDE0-068C-4D85-8C8F-00057B030D51}" type="presOf" srcId="{3C18D069-DB74-47A1-80AC-9B66D860F51B}" destId="{7BD01056-1761-4539-B5B3-151B61B0345E}" srcOrd="1" destOrd="0" presId="urn:microsoft.com/office/officeart/2005/8/layout/hierarchy2"/>
    <dgm:cxn modelId="{772F50EB-D351-46CE-821E-6AF53A9E3753}" type="presOf" srcId="{92D8D6C9-7A3F-4A05-860D-EF468BA0E2B5}" destId="{451FD6E5-9A12-409B-8838-356D6FD0AA13}" srcOrd="0" destOrd="0" presId="urn:microsoft.com/office/officeart/2005/8/layout/hierarchy2"/>
    <dgm:cxn modelId="{3878AA21-12E5-4276-B589-DED8BB107BF0}" srcId="{DB50A46A-9568-4BED-8D2E-349C4C499870}" destId="{92D8D6C9-7A3F-4A05-860D-EF468BA0E2B5}" srcOrd="0" destOrd="0" parTransId="{27661383-6AAE-45BA-8D0C-7106A805DEC2}" sibTransId="{451D9AD4-6F48-4B05-A907-EE8684570EED}"/>
    <dgm:cxn modelId="{90748C5C-4770-4143-9D46-A8C495298BC7}" type="presOf" srcId="{09C1A793-1223-4F0F-A36F-40A84204DDCB}" destId="{AF6CB73C-70C2-4C27-BC8C-6D01B7CC927A}" srcOrd="1" destOrd="0" presId="urn:microsoft.com/office/officeart/2005/8/layout/hierarchy2"/>
    <dgm:cxn modelId="{17D650A7-3E22-4DAC-806C-2D1089F6B712}" type="presOf" srcId="{D1F6EDA3-923A-49E8-9AB4-415B9493911E}" destId="{4C8D351E-05ED-4226-A16C-160E867CB214}" srcOrd="0" destOrd="0" presId="urn:microsoft.com/office/officeart/2005/8/layout/hierarchy2"/>
    <dgm:cxn modelId="{D7C6E41F-D5A6-469E-9F36-D315D857EAE4}" srcId="{4D573946-CF87-45E0-A0ED-8D62495EFD51}" destId="{7E709A45-AE21-4D99-8509-932266F1DA13}" srcOrd="0" destOrd="0" parTransId="{42F5C4CA-ED0B-46E5-8289-CB78959E12A0}" sibTransId="{BC2E9724-3389-4FB5-9005-EBA839A40F42}"/>
    <dgm:cxn modelId="{C5902933-EB45-4D4B-A1E3-E40320879FA2}" type="presOf" srcId="{8FFB5C3E-3F86-45CC-B6B7-53A3D4200AB2}" destId="{7ED8EE21-A425-4D0E-BE9D-CD8F09D49062}" srcOrd="0" destOrd="0" presId="urn:microsoft.com/office/officeart/2005/8/layout/hierarchy2"/>
    <dgm:cxn modelId="{2012B116-ABF9-414B-92F6-A56DC4EB83F7}" type="presOf" srcId="{7E709A45-AE21-4D99-8509-932266F1DA13}" destId="{9288C37B-BC54-4BFF-A8C4-DD8AE53BD7E3}" srcOrd="0" destOrd="0" presId="urn:microsoft.com/office/officeart/2005/8/layout/hierarchy2"/>
    <dgm:cxn modelId="{932DEDF0-64FB-470F-BBF6-E134BC6DE2CC}" srcId="{92D8D6C9-7A3F-4A05-860D-EF468BA0E2B5}" destId="{EC108BCF-2E39-4D4F-B276-1DD88F8518B1}" srcOrd="0" destOrd="0" parTransId="{A8353B57-A947-461E-BF38-B4B5F0315589}" sibTransId="{66057351-95D6-4879-8C5A-AEDBC95CE0B6}"/>
    <dgm:cxn modelId="{259FB93C-09A8-411F-9271-24CB7D5AFE56}" srcId="{EC108BCF-2E39-4D4F-B276-1DD88F8518B1}" destId="{2CA4756D-521A-4533-8D94-EA55BA83D4C8}" srcOrd="1" destOrd="0" parTransId="{8FFB5C3E-3F86-45CC-B6B7-53A3D4200AB2}" sibTransId="{B45F2D55-9B83-4733-B202-F338722E98EB}"/>
    <dgm:cxn modelId="{416C7C55-4C6E-40FE-AB83-4C063739928E}" type="presOf" srcId="{8FFB5C3E-3F86-45CC-B6B7-53A3D4200AB2}" destId="{B6DBB7F3-E0C8-41AA-BCB3-E2164DCC8470}" srcOrd="1" destOrd="0" presId="urn:microsoft.com/office/officeart/2005/8/layout/hierarchy2"/>
    <dgm:cxn modelId="{D820494C-E05F-493E-A8C5-427BC334534A}" type="presOf" srcId="{DB50A46A-9568-4BED-8D2E-349C4C499870}" destId="{BAC4BA60-DF66-4948-ADA7-CF138130CC9D}" srcOrd="0" destOrd="0" presId="urn:microsoft.com/office/officeart/2005/8/layout/hierarchy2"/>
    <dgm:cxn modelId="{130873CB-5D51-4DF8-9FD2-AD75B0A417EE}" type="presOf" srcId="{A8353B57-A947-461E-BF38-B4B5F0315589}" destId="{9BAF4E3E-B377-41FB-89D6-D40B41EB247C}" srcOrd="1" destOrd="0" presId="urn:microsoft.com/office/officeart/2005/8/layout/hierarchy2"/>
    <dgm:cxn modelId="{6BC0D201-E73A-4EEE-B77E-DE55F38F29F0}" type="presOf" srcId="{A500B590-52D7-4E4A-B02C-B8CE86F4FE58}" destId="{50C5C890-77AA-4CF1-9ADE-431789206B69}" srcOrd="0" destOrd="0" presId="urn:microsoft.com/office/officeart/2005/8/layout/hierarchy2"/>
    <dgm:cxn modelId="{28684CD1-A2C4-4F8F-BE40-35A26344A7FC}" srcId="{92D8D6C9-7A3F-4A05-860D-EF468BA0E2B5}" destId="{96D94856-6591-4524-9716-B04E2F2BB8A7}" srcOrd="2" destOrd="0" parTransId="{3C18D069-DB74-47A1-80AC-9B66D860F51B}" sibTransId="{9EF0700D-F63C-49DF-A001-7E0A9CAD66EE}"/>
    <dgm:cxn modelId="{9FBC6DF1-1F9F-44D0-AB0F-AFDEB2D9A59A}" srcId="{EC108BCF-2E39-4D4F-B276-1DD88F8518B1}" destId="{2AFD3A4D-03BC-4A8F-8B7E-DE2F34A54F50}" srcOrd="0" destOrd="0" parTransId="{A500B590-52D7-4E4A-B02C-B8CE86F4FE58}" sibTransId="{9C41EB17-B4B6-42A7-B54D-DE7D942A1F24}"/>
    <dgm:cxn modelId="{C48C5EF5-764E-456E-B23E-38D1CCA73D2B}" srcId="{92D8D6C9-7A3F-4A05-860D-EF468BA0E2B5}" destId="{4D573946-CF87-45E0-A0ED-8D62495EFD51}" srcOrd="1" destOrd="0" parTransId="{09C1A793-1223-4F0F-A36F-40A84204DDCB}" sibTransId="{80A3E47C-19D4-41DD-B022-F2892C0785F1}"/>
    <dgm:cxn modelId="{D23C625A-2B5C-4D7F-9BAB-226CDA0A91EF}" type="presOf" srcId="{96D94856-6591-4524-9716-B04E2F2BB8A7}" destId="{090F365D-1F55-4819-858C-83B2E401DB3D}" srcOrd="0" destOrd="0" presId="urn:microsoft.com/office/officeart/2005/8/layout/hierarchy2"/>
    <dgm:cxn modelId="{1BC0585F-AF2E-4EE3-B7A8-649F87E4615A}" type="presOf" srcId="{EC108BCF-2E39-4D4F-B276-1DD88F8518B1}" destId="{C94F4356-4383-4F6B-AF84-10EEF853E20C}" srcOrd="0" destOrd="0" presId="urn:microsoft.com/office/officeart/2005/8/layout/hierarchy2"/>
    <dgm:cxn modelId="{033B9B0C-067C-4CDB-A600-E705071E6441}" type="presOf" srcId="{2AFD3A4D-03BC-4A8F-8B7E-DE2F34A54F50}" destId="{D6E0DDFA-5EA7-4FCA-BE00-98A6ACA1FD10}" srcOrd="0" destOrd="0" presId="urn:microsoft.com/office/officeart/2005/8/layout/hierarchy2"/>
    <dgm:cxn modelId="{D4A80DD1-C71A-4910-8A6D-09C60737568E}" type="presOf" srcId="{A9437799-930F-4E89-84E0-46D7C654B55F}" destId="{89CBEFBB-2B35-498A-AF1D-ECC496115407}" srcOrd="0" destOrd="0" presId="urn:microsoft.com/office/officeart/2005/8/layout/hierarchy2"/>
    <dgm:cxn modelId="{5ACF91FF-7983-4665-8BAF-516F28F07571}" type="presOf" srcId="{3C18D069-DB74-47A1-80AC-9B66D860F51B}" destId="{B570AEF5-9A6B-4FF3-A18B-3BE7CF8A9A0B}" srcOrd="0" destOrd="0" presId="urn:microsoft.com/office/officeart/2005/8/layout/hierarchy2"/>
    <dgm:cxn modelId="{A92339DF-6B53-4FF7-818F-0A1634AF5E42}" type="presOf" srcId="{A8353B57-A947-461E-BF38-B4B5F0315589}" destId="{7509FC51-C47C-422B-873C-A7165A05759C}" srcOrd="0" destOrd="0" presId="urn:microsoft.com/office/officeart/2005/8/layout/hierarchy2"/>
    <dgm:cxn modelId="{49CEEC81-03E4-472E-9C18-D0CD14822C94}" type="presOf" srcId="{42F5C4CA-ED0B-46E5-8289-CB78959E12A0}" destId="{06D99241-EEBB-4EEC-B691-12B6E91FF243}" srcOrd="1" destOrd="0" presId="urn:microsoft.com/office/officeart/2005/8/layout/hierarchy2"/>
    <dgm:cxn modelId="{18336C00-DFA6-4B77-994B-C39FB4D1F49D}" type="presParOf" srcId="{BAC4BA60-DF66-4948-ADA7-CF138130CC9D}" destId="{E32BAD18-C723-4425-B7A2-59F2C212B6AE}" srcOrd="0" destOrd="0" presId="urn:microsoft.com/office/officeart/2005/8/layout/hierarchy2"/>
    <dgm:cxn modelId="{4862529A-2391-4CA8-A4B0-B9FA5C16A3C7}" type="presParOf" srcId="{E32BAD18-C723-4425-B7A2-59F2C212B6AE}" destId="{451FD6E5-9A12-409B-8838-356D6FD0AA13}" srcOrd="0" destOrd="0" presId="urn:microsoft.com/office/officeart/2005/8/layout/hierarchy2"/>
    <dgm:cxn modelId="{3E9C92C7-42AF-4393-A695-A09F814B3955}" type="presParOf" srcId="{E32BAD18-C723-4425-B7A2-59F2C212B6AE}" destId="{350F6B23-7117-45C3-B388-D02E884E6368}" srcOrd="1" destOrd="0" presId="urn:microsoft.com/office/officeart/2005/8/layout/hierarchy2"/>
    <dgm:cxn modelId="{FCFBA2A9-4BFB-4C78-9B60-BBF768A9E442}" type="presParOf" srcId="{350F6B23-7117-45C3-B388-D02E884E6368}" destId="{7509FC51-C47C-422B-873C-A7165A05759C}" srcOrd="0" destOrd="0" presId="urn:microsoft.com/office/officeart/2005/8/layout/hierarchy2"/>
    <dgm:cxn modelId="{40519320-C49C-4319-B614-6926AB3A01D7}" type="presParOf" srcId="{7509FC51-C47C-422B-873C-A7165A05759C}" destId="{9BAF4E3E-B377-41FB-89D6-D40B41EB247C}" srcOrd="0" destOrd="0" presId="urn:microsoft.com/office/officeart/2005/8/layout/hierarchy2"/>
    <dgm:cxn modelId="{7368F9AF-D74B-4631-80DF-0990DE7990F1}" type="presParOf" srcId="{350F6B23-7117-45C3-B388-D02E884E6368}" destId="{5F413F57-3FF2-491F-8601-C8AA8B2D493F}" srcOrd="1" destOrd="0" presId="urn:microsoft.com/office/officeart/2005/8/layout/hierarchy2"/>
    <dgm:cxn modelId="{5680710B-647B-4960-81C9-F2E9BE237EB3}" type="presParOf" srcId="{5F413F57-3FF2-491F-8601-C8AA8B2D493F}" destId="{C94F4356-4383-4F6B-AF84-10EEF853E20C}" srcOrd="0" destOrd="0" presId="urn:microsoft.com/office/officeart/2005/8/layout/hierarchy2"/>
    <dgm:cxn modelId="{44B4A154-EF69-45C0-969E-9F32668FE932}" type="presParOf" srcId="{5F413F57-3FF2-491F-8601-C8AA8B2D493F}" destId="{378343A4-26D3-4E9D-82D8-061DB0E9320A}" srcOrd="1" destOrd="0" presId="urn:microsoft.com/office/officeart/2005/8/layout/hierarchy2"/>
    <dgm:cxn modelId="{E3E7D41A-5920-4D14-BE31-9C28FEB0B024}" type="presParOf" srcId="{378343A4-26D3-4E9D-82D8-061DB0E9320A}" destId="{50C5C890-77AA-4CF1-9ADE-431789206B69}" srcOrd="0" destOrd="0" presId="urn:microsoft.com/office/officeart/2005/8/layout/hierarchy2"/>
    <dgm:cxn modelId="{DD95F38C-1515-4EF9-A8F8-7CCBA4DF5E78}" type="presParOf" srcId="{50C5C890-77AA-4CF1-9ADE-431789206B69}" destId="{5503C13A-CC2A-4C0C-AA81-B0A0E6D4F5A5}" srcOrd="0" destOrd="0" presId="urn:microsoft.com/office/officeart/2005/8/layout/hierarchy2"/>
    <dgm:cxn modelId="{310DE4C5-D592-4F43-9B11-5FB1C6383FE6}" type="presParOf" srcId="{378343A4-26D3-4E9D-82D8-061DB0E9320A}" destId="{60FD5D71-18C4-431C-A255-55FC60388ED8}" srcOrd="1" destOrd="0" presId="urn:microsoft.com/office/officeart/2005/8/layout/hierarchy2"/>
    <dgm:cxn modelId="{9688E89D-0EF2-4852-B571-46F086BAF0AF}" type="presParOf" srcId="{60FD5D71-18C4-431C-A255-55FC60388ED8}" destId="{D6E0DDFA-5EA7-4FCA-BE00-98A6ACA1FD10}" srcOrd="0" destOrd="0" presId="urn:microsoft.com/office/officeart/2005/8/layout/hierarchy2"/>
    <dgm:cxn modelId="{C5ECC03A-2CA8-4EE1-999E-6FA1AE7FFAA5}" type="presParOf" srcId="{60FD5D71-18C4-431C-A255-55FC60388ED8}" destId="{7898A87C-C2C7-45A2-AB77-70835D4E8A66}" srcOrd="1" destOrd="0" presId="urn:microsoft.com/office/officeart/2005/8/layout/hierarchy2"/>
    <dgm:cxn modelId="{3FDCC0AC-86A9-454C-990D-4DA73764408C}" type="presParOf" srcId="{378343A4-26D3-4E9D-82D8-061DB0E9320A}" destId="{7ED8EE21-A425-4D0E-BE9D-CD8F09D49062}" srcOrd="2" destOrd="0" presId="urn:microsoft.com/office/officeart/2005/8/layout/hierarchy2"/>
    <dgm:cxn modelId="{739A3325-F0A1-4EE2-A40A-0498E8D36677}" type="presParOf" srcId="{7ED8EE21-A425-4D0E-BE9D-CD8F09D49062}" destId="{B6DBB7F3-E0C8-41AA-BCB3-E2164DCC8470}" srcOrd="0" destOrd="0" presId="urn:microsoft.com/office/officeart/2005/8/layout/hierarchy2"/>
    <dgm:cxn modelId="{EE061243-636D-46EF-9F3F-BAE684F8286E}" type="presParOf" srcId="{378343A4-26D3-4E9D-82D8-061DB0E9320A}" destId="{DF83C238-DDEE-4584-B000-B164EE1E8D5F}" srcOrd="3" destOrd="0" presId="urn:microsoft.com/office/officeart/2005/8/layout/hierarchy2"/>
    <dgm:cxn modelId="{011C8A8D-F69D-4C89-ABF7-6887D8FA5113}" type="presParOf" srcId="{DF83C238-DDEE-4584-B000-B164EE1E8D5F}" destId="{323579F5-C991-4C31-AA0B-B0B4D5CE3873}" srcOrd="0" destOrd="0" presId="urn:microsoft.com/office/officeart/2005/8/layout/hierarchy2"/>
    <dgm:cxn modelId="{DAA48F3A-0C79-4AEB-92E0-CBDCE1D5F686}" type="presParOf" srcId="{DF83C238-DDEE-4584-B000-B164EE1E8D5F}" destId="{1AD39796-A307-4F85-A02C-A133ED6EE8B9}" srcOrd="1" destOrd="0" presId="urn:microsoft.com/office/officeart/2005/8/layout/hierarchy2"/>
    <dgm:cxn modelId="{AF9EB18C-6A32-4332-8644-344482B9C4DC}" type="presParOf" srcId="{350F6B23-7117-45C3-B388-D02E884E6368}" destId="{53459E26-59DB-4EFD-9659-6B0E5AB49691}" srcOrd="2" destOrd="0" presId="urn:microsoft.com/office/officeart/2005/8/layout/hierarchy2"/>
    <dgm:cxn modelId="{A3F25F23-5338-4F0C-A98E-87B3995C97F0}" type="presParOf" srcId="{53459E26-59DB-4EFD-9659-6B0E5AB49691}" destId="{AF6CB73C-70C2-4C27-BC8C-6D01B7CC927A}" srcOrd="0" destOrd="0" presId="urn:microsoft.com/office/officeart/2005/8/layout/hierarchy2"/>
    <dgm:cxn modelId="{DE5F81E2-C623-4A81-94AC-CAB0DA664CAA}" type="presParOf" srcId="{350F6B23-7117-45C3-B388-D02E884E6368}" destId="{9E19CB49-8722-44EF-A5F5-1C0CA1065DFB}" srcOrd="3" destOrd="0" presId="urn:microsoft.com/office/officeart/2005/8/layout/hierarchy2"/>
    <dgm:cxn modelId="{8D15DA6C-719C-41CA-98DE-AC6BA364F0FF}" type="presParOf" srcId="{9E19CB49-8722-44EF-A5F5-1C0CA1065DFB}" destId="{7ED0E648-E912-4D4F-BA2E-F9A6DFF3E9E6}" srcOrd="0" destOrd="0" presId="urn:microsoft.com/office/officeart/2005/8/layout/hierarchy2"/>
    <dgm:cxn modelId="{2FF202C4-7A02-4B1B-B3FC-D78B038E410E}" type="presParOf" srcId="{9E19CB49-8722-44EF-A5F5-1C0CA1065DFB}" destId="{9F987DC9-E608-4C12-8176-C070F639A825}" srcOrd="1" destOrd="0" presId="urn:microsoft.com/office/officeart/2005/8/layout/hierarchy2"/>
    <dgm:cxn modelId="{FE9589AB-3F14-4090-A5AD-17994CA40F70}" type="presParOf" srcId="{9F987DC9-E608-4C12-8176-C070F639A825}" destId="{AF83B6D0-75D3-464A-8C36-8DE490D434F1}" srcOrd="0" destOrd="0" presId="urn:microsoft.com/office/officeart/2005/8/layout/hierarchy2"/>
    <dgm:cxn modelId="{5B159ABC-75EB-4310-8871-8457AF5793A5}" type="presParOf" srcId="{AF83B6D0-75D3-464A-8C36-8DE490D434F1}" destId="{06D99241-EEBB-4EEC-B691-12B6E91FF243}" srcOrd="0" destOrd="0" presId="urn:microsoft.com/office/officeart/2005/8/layout/hierarchy2"/>
    <dgm:cxn modelId="{5BCC1311-5D8A-4FF8-A76D-823AA7C35F91}" type="presParOf" srcId="{9F987DC9-E608-4C12-8176-C070F639A825}" destId="{4844927E-74EE-4530-A409-CA5FD34E2115}" srcOrd="1" destOrd="0" presId="urn:microsoft.com/office/officeart/2005/8/layout/hierarchy2"/>
    <dgm:cxn modelId="{67182F8B-CDA9-4304-94C7-D585A8DDFB65}" type="presParOf" srcId="{4844927E-74EE-4530-A409-CA5FD34E2115}" destId="{9288C37B-BC54-4BFF-A8C4-DD8AE53BD7E3}" srcOrd="0" destOrd="0" presId="urn:microsoft.com/office/officeart/2005/8/layout/hierarchy2"/>
    <dgm:cxn modelId="{66520338-FAE0-4A71-9474-6D5F9158B141}" type="presParOf" srcId="{4844927E-74EE-4530-A409-CA5FD34E2115}" destId="{071FD4C4-81DC-4B0E-B33F-48214D13EDC2}" srcOrd="1" destOrd="0" presId="urn:microsoft.com/office/officeart/2005/8/layout/hierarchy2"/>
    <dgm:cxn modelId="{23C77558-7EC5-4302-A377-787FD2EDD643}" type="presParOf" srcId="{9F987DC9-E608-4C12-8176-C070F639A825}" destId="{4C8D351E-05ED-4226-A16C-160E867CB214}" srcOrd="2" destOrd="0" presId="urn:microsoft.com/office/officeart/2005/8/layout/hierarchy2"/>
    <dgm:cxn modelId="{77B9419E-B106-48EC-B39F-154B1FA9E2D7}" type="presParOf" srcId="{4C8D351E-05ED-4226-A16C-160E867CB214}" destId="{E6EC39F2-045E-4708-ADD5-690977FCB8B4}" srcOrd="0" destOrd="0" presId="urn:microsoft.com/office/officeart/2005/8/layout/hierarchy2"/>
    <dgm:cxn modelId="{532FDF62-328C-459F-A407-8BBA794B62C3}" type="presParOf" srcId="{9F987DC9-E608-4C12-8176-C070F639A825}" destId="{47968447-C678-4EE9-9460-78FC1B4F4E5C}" srcOrd="3" destOrd="0" presId="urn:microsoft.com/office/officeart/2005/8/layout/hierarchy2"/>
    <dgm:cxn modelId="{07D874D1-D167-4B14-B778-4352037AC7A4}" type="presParOf" srcId="{47968447-C678-4EE9-9460-78FC1B4F4E5C}" destId="{89CBEFBB-2B35-498A-AF1D-ECC496115407}" srcOrd="0" destOrd="0" presId="urn:microsoft.com/office/officeart/2005/8/layout/hierarchy2"/>
    <dgm:cxn modelId="{19672CE3-9BBF-46D3-B7AA-635B5D7C2F85}" type="presParOf" srcId="{47968447-C678-4EE9-9460-78FC1B4F4E5C}" destId="{3D8EF757-BDB5-4004-B553-9F4ABBED33B9}" srcOrd="1" destOrd="0" presId="urn:microsoft.com/office/officeart/2005/8/layout/hierarchy2"/>
    <dgm:cxn modelId="{DF255FF5-86FA-4B08-B703-449B7F9A8B1A}" type="presParOf" srcId="{350F6B23-7117-45C3-B388-D02E884E6368}" destId="{B570AEF5-9A6B-4FF3-A18B-3BE7CF8A9A0B}" srcOrd="4" destOrd="0" presId="urn:microsoft.com/office/officeart/2005/8/layout/hierarchy2"/>
    <dgm:cxn modelId="{31E3C8D6-3820-4D8C-BF8C-EB9B0CB7DAF9}" type="presParOf" srcId="{B570AEF5-9A6B-4FF3-A18B-3BE7CF8A9A0B}" destId="{7BD01056-1761-4539-B5B3-151B61B0345E}" srcOrd="0" destOrd="0" presId="urn:microsoft.com/office/officeart/2005/8/layout/hierarchy2"/>
    <dgm:cxn modelId="{FDB231D7-DBD3-46CD-9FEA-32FBD1115C51}" type="presParOf" srcId="{350F6B23-7117-45C3-B388-D02E884E6368}" destId="{B76425FE-505C-45B4-A31B-6C653FF85108}" srcOrd="5" destOrd="0" presId="urn:microsoft.com/office/officeart/2005/8/layout/hierarchy2"/>
    <dgm:cxn modelId="{CBF09E01-478D-4541-8683-66B186E634FB}" type="presParOf" srcId="{B76425FE-505C-45B4-A31B-6C653FF85108}" destId="{090F365D-1F55-4819-858C-83B2E401DB3D}" srcOrd="0" destOrd="0" presId="urn:microsoft.com/office/officeart/2005/8/layout/hierarchy2"/>
    <dgm:cxn modelId="{DA776CE2-FB20-4666-8E71-E3B9A69B3D1E}" type="presParOf" srcId="{B76425FE-505C-45B4-A31B-6C653FF85108}" destId="{6EF7F7A9-8ACA-42D3-84C7-51950B74B696}"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FD6E5-9A12-409B-8838-356D6FD0AA13}">
      <dsp:nvSpPr>
        <dsp:cNvPr id="0" name=""/>
        <dsp:cNvSpPr/>
      </dsp:nvSpPr>
      <dsp:spPr>
        <a:xfrm>
          <a:off x="0" y="2327906"/>
          <a:ext cx="2190868" cy="7914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Food Deserts Index</a:t>
          </a:r>
        </a:p>
      </dsp:txBody>
      <dsp:txXfrm>
        <a:off x="23181" y="2351087"/>
        <a:ext cx="2144506" cy="745079"/>
      </dsp:txXfrm>
    </dsp:sp>
    <dsp:sp modelId="{7509FC51-C47C-422B-873C-A7165A05759C}">
      <dsp:nvSpPr>
        <dsp:cNvPr id="0" name=""/>
        <dsp:cNvSpPr/>
      </dsp:nvSpPr>
      <dsp:spPr>
        <a:xfrm rot="17707389">
          <a:off x="1757023" y="2026740"/>
          <a:ext cx="1507886" cy="28536"/>
        </a:xfrm>
        <a:custGeom>
          <a:avLst/>
          <a:gdLst/>
          <a:ahLst/>
          <a:cxnLst/>
          <a:rect l="0" t="0" r="0" b="0"/>
          <a:pathLst>
            <a:path>
              <a:moveTo>
                <a:pt x="0" y="14268"/>
              </a:moveTo>
              <a:lnTo>
                <a:pt x="1507886" y="1426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473269" y="2003311"/>
        <a:ext cx="75394" cy="75394"/>
      </dsp:txXfrm>
    </dsp:sp>
    <dsp:sp modelId="{C94F4356-4383-4F6B-AF84-10EEF853E20C}">
      <dsp:nvSpPr>
        <dsp:cNvPr id="0" name=""/>
        <dsp:cNvSpPr/>
      </dsp:nvSpPr>
      <dsp:spPr>
        <a:xfrm>
          <a:off x="2831065" y="962669"/>
          <a:ext cx="1582883" cy="79144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Domain 1</a:t>
          </a:r>
        </a:p>
      </dsp:txBody>
      <dsp:txXfrm>
        <a:off x="2854246" y="985850"/>
        <a:ext cx="1536521" cy="745079"/>
      </dsp:txXfrm>
    </dsp:sp>
    <dsp:sp modelId="{50C5C890-77AA-4CF1-9ADE-431789206B69}">
      <dsp:nvSpPr>
        <dsp:cNvPr id="0" name=""/>
        <dsp:cNvSpPr/>
      </dsp:nvSpPr>
      <dsp:spPr>
        <a:xfrm rot="19457599">
          <a:off x="4340659" y="1116582"/>
          <a:ext cx="779730" cy="28536"/>
        </a:xfrm>
        <a:custGeom>
          <a:avLst/>
          <a:gdLst/>
          <a:ahLst/>
          <a:cxnLst/>
          <a:rect l="0" t="0" r="0" b="0"/>
          <a:pathLst>
            <a:path>
              <a:moveTo>
                <a:pt x="0" y="14268"/>
              </a:moveTo>
              <a:lnTo>
                <a:pt x="779730" y="14268"/>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711031" y="1111357"/>
        <a:ext cx="38986" cy="38986"/>
      </dsp:txXfrm>
    </dsp:sp>
    <dsp:sp modelId="{D6E0DDFA-5EA7-4FCA-BE00-98A6ACA1FD10}">
      <dsp:nvSpPr>
        <dsp:cNvPr id="0" name=""/>
        <dsp:cNvSpPr/>
      </dsp:nvSpPr>
      <dsp:spPr>
        <a:xfrm>
          <a:off x="5047101" y="507590"/>
          <a:ext cx="2433081" cy="79144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Distance to nearest supermarket</a:t>
          </a:r>
        </a:p>
      </dsp:txBody>
      <dsp:txXfrm>
        <a:off x="5070282" y="530771"/>
        <a:ext cx="2386719" cy="745079"/>
      </dsp:txXfrm>
    </dsp:sp>
    <dsp:sp modelId="{7ED8EE21-A425-4D0E-BE9D-CD8F09D49062}">
      <dsp:nvSpPr>
        <dsp:cNvPr id="0" name=""/>
        <dsp:cNvSpPr/>
      </dsp:nvSpPr>
      <dsp:spPr>
        <a:xfrm rot="2142401">
          <a:off x="4340659" y="1571661"/>
          <a:ext cx="779730" cy="28536"/>
        </a:xfrm>
        <a:custGeom>
          <a:avLst/>
          <a:gdLst/>
          <a:ahLst/>
          <a:cxnLst/>
          <a:rect l="0" t="0" r="0" b="0"/>
          <a:pathLst>
            <a:path>
              <a:moveTo>
                <a:pt x="0" y="14268"/>
              </a:moveTo>
              <a:lnTo>
                <a:pt x="779730" y="14268"/>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711031" y="1566436"/>
        <a:ext cx="38986" cy="38986"/>
      </dsp:txXfrm>
    </dsp:sp>
    <dsp:sp modelId="{323579F5-C991-4C31-AA0B-B0B4D5CE3873}">
      <dsp:nvSpPr>
        <dsp:cNvPr id="0" name=""/>
        <dsp:cNvSpPr/>
      </dsp:nvSpPr>
      <dsp:spPr>
        <a:xfrm>
          <a:off x="5047101" y="1417748"/>
          <a:ext cx="3506925" cy="79144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Average commute distance</a:t>
          </a:r>
        </a:p>
      </dsp:txBody>
      <dsp:txXfrm>
        <a:off x="5070282" y="1440929"/>
        <a:ext cx="3460563" cy="745079"/>
      </dsp:txXfrm>
    </dsp:sp>
    <dsp:sp modelId="{53459E26-59DB-4EFD-9659-6B0E5AB49691}">
      <dsp:nvSpPr>
        <dsp:cNvPr id="0" name=""/>
        <dsp:cNvSpPr/>
      </dsp:nvSpPr>
      <dsp:spPr>
        <a:xfrm rot="21191902">
          <a:off x="2188633" y="2671745"/>
          <a:ext cx="635185" cy="28536"/>
        </a:xfrm>
        <a:custGeom>
          <a:avLst/>
          <a:gdLst/>
          <a:ahLst/>
          <a:cxnLst/>
          <a:rect l="0" t="0" r="0" b="0"/>
          <a:pathLst>
            <a:path>
              <a:moveTo>
                <a:pt x="0" y="14268"/>
              </a:moveTo>
              <a:lnTo>
                <a:pt x="635185" y="1426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490346" y="2670134"/>
        <a:ext cx="31759" cy="31759"/>
      </dsp:txXfrm>
    </dsp:sp>
    <dsp:sp modelId="{7ED0E648-E912-4D4F-BA2E-F9A6DFF3E9E6}">
      <dsp:nvSpPr>
        <dsp:cNvPr id="0" name=""/>
        <dsp:cNvSpPr/>
      </dsp:nvSpPr>
      <dsp:spPr>
        <a:xfrm>
          <a:off x="2821583" y="2252679"/>
          <a:ext cx="1582883" cy="79144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Domain 2</a:t>
          </a:r>
        </a:p>
      </dsp:txBody>
      <dsp:txXfrm>
        <a:off x="2844764" y="2275860"/>
        <a:ext cx="1536521" cy="745079"/>
      </dsp:txXfrm>
    </dsp:sp>
    <dsp:sp modelId="{AF83B6D0-75D3-464A-8C36-8DE490D434F1}">
      <dsp:nvSpPr>
        <dsp:cNvPr id="0" name=""/>
        <dsp:cNvSpPr/>
      </dsp:nvSpPr>
      <dsp:spPr>
        <a:xfrm rot="400598">
          <a:off x="4402272" y="2671745"/>
          <a:ext cx="647022" cy="28536"/>
        </a:xfrm>
        <a:custGeom>
          <a:avLst/>
          <a:gdLst/>
          <a:ahLst/>
          <a:cxnLst/>
          <a:rect l="0" t="0" r="0" b="0"/>
          <a:pathLst>
            <a:path>
              <a:moveTo>
                <a:pt x="0" y="14268"/>
              </a:moveTo>
              <a:lnTo>
                <a:pt x="647022" y="14268"/>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709608" y="2669838"/>
        <a:ext cx="32351" cy="32351"/>
      </dsp:txXfrm>
    </dsp:sp>
    <dsp:sp modelId="{9288C37B-BC54-4BFF-A8C4-DD8AE53BD7E3}">
      <dsp:nvSpPr>
        <dsp:cNvPr id="0" name=""/>
        <dsp:cNvSpPr/>
      </dsp:nvSpPr>
      <dsp:spPr>
        <a:xfrm>
          <a:off x="5047101" y="2327906"/>
          <a:ext cx="3298348" cy="79144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Public transport quality</a:t>
          </a:r>
        </a:p>
      </dsp:txBody>
      <dsp:txXfrm>
        <a:off x="5070282" y="2351087"/>
        <a:ext cx="3251986" cy="745079"/>
      </dsp:txXfrm>
    </dsp:sp>
    <dsp:sp modelId="{4C8D351E-05ED-4226-A16C-160E867CB214}">
      <dsp:nvSpPr>
        <dsp:cNvPr id="0" name=""/>
        <dsp:cNvSpPr/>
      </dsp:nvSpPr>
      <dsp:spPr>
        <a:xfrm rot="3413337">
          <a:off x="4137574" y="3126824"/>
          <a:ext cx="1176419" cy="28536"/>
        </a:xfrm>
        <a:custGeom>
          <a:avLst/>
          <a:gdLst/>
          <a:ahLst/>
          <a:cxnLst/>
          <a:rect l="0" t="0" r="0" b="0"/>
          <a:pathLst>
            <a:path>
              <a:moveTo>
                <a:pt x="0" y="14268"/>
              </a:moveTo>
              <a:lnTo>
                <a:pt x="1176419" y="14268"/>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696373" y="3111682"/>
        <a:ext cx="58820" cy="58820"/>
      </dsp:txXfrm>
    </dsp:sp>
    <dsp:sp modelId="{89CBEFBB-2B35-498A-AF1D-ECC496115407}">
      <dsp:nvSpPr>
        <dsp:cNvPr id="0" name=""/>
        <dsp:cNvSpPr/>
      </dsp:nvSpPr>
      <dsp:spPr>
        <a:xfrm>
          <a:off x="5047101" y="3238064"/>
          <a:ext cx="1582883" cy="79144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a:t>
          </a:r>
        </a:p>
      </dsp:txBody>
      <dsp:txXfrm>
        <a:off x="5070282" y="3261245"/>
        <a:ext cx="1536521" cy="745079"/>
      </dsp:txXfrm>
    </dsp:sp>
    <dsp:sp modelId="{B570AEF5-9A6B-4FF3-A18B-3BE7CF8A9A0B}">
      <dsp:nvSpPr>
        <dsp:cNvPr id="0" name=""/>
        <dsp:cNvSpPr/>
      </dsp:nvSpPr>
      <dsp:spPr>
        <a:xfrm rot="3873418">
          <a:off x="1759598" y="3392127"/>
          <a:ext cx="1512201" cy="28536"/>
        </a:xfrm>
        <a:custGeom>
          <a:avLst/>
          <a:gdLst/>
          <a:ahLst/>
          <a:cxnLst/>
          <a:rect l="0" t="0" r="0" b="0"/>
          <a:pathLst>
            <a:path>
              <a:moveTo>
                <a:pt x="0" y="14268"/>
              </a:moveTo>
              <a:lnTo>
                <a:pt x="1512201" y="1426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477894" y="3368590"/>
        <a:ext cx="75610" cy="75610"/>
      </dsp:txXfrm>
    </dsp:sp>
    <dsp:sp modelId="{090F365D-1F55-4819-858C-83B2E401DB3D}">
      <dsp:nvSpPr>
        <dsp:cNvPr id="0" name=""/>
        <dsp:cNvSpPr/>
      </dsp:nvSpPr>
      <dsp:spPr>
        <a:xfrm>
          <a:off x="2840530" y="3693443"/>
          <a:ext cx="1582883" cy="79144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E-Food Deserts</a:t>
          </a:r>
        </a:p>
      </dsp:txBody>
      <dsp:txXfrm>
        <a:off x="2863711" y="3716624"/>
        <a:ext cx="1536521" cy="74507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88D59F-84DF-0C4A-A564-05F3AC6AA4FC}" type="datetimeFigureOut">
              <a:rPr lang="en-US" smtClean="0"/>
              <a:t>1/30/2020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C607B-BC83-1C44-A501-8F981FF41469}" type="slidenum">
              <a:rPr lang="en-US" smtClean="0"/>
              <a:t>‹#›</a:t>
            </a:fld>
            <a:endParaRPr lang="en-US"/>
          </a:p>
        </p:txBody>
      </p:sp>
    </p:spTree>
    <p:extLst>
      <p:ext uri="{BB962C8B-B14F-4D97-AF65-F5344CB8AC3E}">
        <p14:creationId xmlns:p14="http://schemas.microsoft.com/office/powerpoint/2010/main" val="238948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Imagine that you live in a desert.</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Naturally you would have to go grocery shopping from time to time, but the nearest supermarket is a few miles away.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Let's also consider that the weather and the sand make walking or driving there really difficult.</a:t>
            </a:r>
          </a:p>
          <a:p>
            <a:endParaRPr lang="en-GB" baseline="0" dirty="0"/>
          </a:p>
          <a:p>
            <a:r>
              <a:rPr lang="en-GB" baseline="0" dirty="0"/>
              <a:t>Considering we have an internet connection, what would you do?</a:t>
            </a:r>
          </a:p>
          <a:p>
            <a:endParaRPr lang="en-GB" baseline="0" dirty="0"/>
          </a:p>
          <a:p>
            <a:r>
              <a:rPr lang="en-GB" baseline="0" dirty="0"/>
              <a:t>You would go on that particular retailer’s website, choose your items, pay and select a delivery time slot.</a:t>
            </a:r>
          </a:p>
          <a:p>
            <a:r>
              <a:rPr lang="en-GB" baseline="0" dirty="0"/>
              <a:t>And of course would until the delivery team arrives and you get your groceries.</a:t>
            </a:r>
          </a:p>
          <a:p>
            <a:endParaRPr lang="en-GB" baseline="0" dirty="0"/>
          </a:p>
          <a:p>
            <a:r>
              <a:rPr lang="en-GB" baseline="0" dirty="0"/>
              <a:t>Well, this is what is supposed to happen.</a:t>
            </a:r>
          </a:p>
          <a:p>
            <a:endParaRPr lang="en-GB" dirty="0"/>
          </a:p>
          <a:p>
            <a:endParaRPr lang="en-GB" dirty="0"/>
          </a:p>
        </p:txBody>
      </p:sp>
      <p:sp>
        <p:nvSpPr>
          <p:cNvPr id="4" name="Slide Number Placeholder 3"/>
          <p:cNvSpPr>
            <a:spLocks noGrp="1"/>
          </p:cNvSpPr>
          <p:nvPr>
            <p:ph type="sldNum" sz="quarter" idx="10"/>
          </p:nvPr>
        </p:nvSpPr>
        <p:spPr/>
        <p:txBody>
          <a:bodyPr/>
          <a:lstStyle/>
          <a:p>
            <a:fld id="{59BC607B-BC83-1C44-A501-8F981FF41469}" type="slidenum">
              <a:rPr lang="en-US" smtClean="0"/>
              <a:t>1</a:t>
            </a:fld>
            <a:endParaRPr lang="en-US"/>
          </a:p>
        </p:txBody>
      </p:sp>
    </p:spTree>
    <p:extLst>
      <p:ext uri="{BB962C8B-B14F-4D97-AF65-F5344CB8AC3E}">
        <p14:creationId xmlns:p14="http://schemas.microsoft.com/office/powerpoint/2010/main" val="1364674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look at </a:t>
            </a:r>
            <a:r>
              <a:rPr lang="en-US" dirty="0" err="1"/>
              <a:t>housholds</a:t>
            </a:r>
            <a:r>
              <a:rPr lang="en-US" dirty="0"/>
              <a:t> with no pensioners the scenario is really similar to the previous one.</a:t>
            </a:r>
          </a:p>
        </p:txBody>
      </p:sp>
      <p:sp>
        <p:nvSpPr>
          <p:cNvPr id="4" name="Slide Number Placeholder 3"/>
          <p:cNvSpPr>
            <a:spLocks noGrp="1"/>
          </p:cNvSpPr>
          <p:nvPr>
            <p:ph type="sldNum" sz="quarter" idx="5"/>
          </p:nvPr>
        </p:nvSpPr>
        <p:spPr/>
        <p:txBody>
          <a:bodyPr/>
          <a:lstStyle/>
          <a:p>
            <a:fld id="{59BC607B-BC83-1C44-A501-8F981FF41469}" type="slidenum">
              <a:rPr lang="en-US" smtClean="0"/>
              <a:t>10</a:t>
            </a:fld>
            <a:endParaRPr lang="en-US"/>
          </a:p>
        </p:txBody>
      </p:sp>
    </p:spTree>
    <p:extLst>
      <p:ext uri="{BB962C8B-B14F-4D97-AF65-F5344CB8AC3E}">
        <p14:creationId xmlns:p14="http://schemas.microsoft.com/office/powerpoint/2010/main" val="747058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way to model/predict flows (people, goods, money) from origins to destinations.</a:t>
            </a:r>
          </a:p>
          <a:p>
            <a:r>
              <a:rPr lang="en-US" dirty="0"/>
              <a:t>In our case flows of money from LSOAs to Retailers.</a:t>
            </a:r>
          </a:p>
          <a:p>
            <a:r>
              <a:rPr lang="en-US" dirty="0"/>
              <a:t>So if each LSOA has a fixed amount of money to spend, based on the attractiveness of the retailer and the distance between the LSOA and retail stores, how will that money be distributed across the retailers? That’s what the spatial interaction model tries to predict.</a:t>
            </a:r>
          </a:p>
          <a:p>
            <a:endParaRPr lang="en-US" dirty="0"/>
          </a:p>
          <a:p>
            <a:endParaRPr lang="en-US" dirty="0"/>
          </a:p>
        </p:txBody>
      </p:sp>
      <p:sp>
        <p:nvSpPr>
          <p:cNvPr id="4" name="Slide Number Placeholder 3"/>
          <p:cNvSpPr>
            <a:spLocks noGrp="1"/>
          </p:cNvSpPr>
          <p:nvPr>
            <p:ph type="sldNum" sz="quarter" idx="5"/>
          </p:nvPr>
        </p:nvSpPr>
        <p:spPr/>
        <p:txBody>
          <a:bodyPr/>
          <a:lstStyle/>
          <a:p>
            <a:fld id="{59BC607B-BC83-1C44-A501-8F981FF41469}" type="slidenum">
              <a:rPr lang="en-US" smtClean="0"/>
              <a:t>11</a:t>
            </a:fld>
            <a:endParaRPr lang="en-US"/>
          </a:p>
        </p:txBody>
      </p:sp>
    </p:spTree>
    <p:extLst>
      <p:ext uri="{BB962C8B-B14F-4D97-AF65-F5344CB8AC3E}">
        <p14:creationId xmlns:p14="http://schemas.microsoft.com/office/powerpoint/2010/main" val="1811048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are looking into building a Food Deserts index. If we have a set of indicators such as …, we can group them in different domains and by using statistical methods, we’ll be able to rank each LSOA according to a Food Deserts score. SO LSOAs with a good public transport quality would rank higher. BTW…</a:t>
            </a:r>
          </a:p>
          <a:p>
            <a:endParaRPr lang="en-US" dirty="0"/>
          </a:p>
          <a:p>
            <a:r>
              <a:rPr lang="en-US" dirty="0"/>
              <a:t>Using the SIM we’ll be able to extract a more sophisticated measure of “access to healthy food” and incorporate it in the index.</a:t>
            </a:r>
          </a:p>
          <a:p>
            <a:endParaRPr lang="en-US" dirty="0"/>
          </a:p>
          <a:p>
            <a:r>
              <a:rPr lang="en-US" dirty="0"/>
              <a:t>Also, one of the domains will involve a measure of e-food deserts and the idea is that by varying the delivery cost and the time slots consumers must choose we’ll see if we can create food deserts.</a:t>
            </a:r>
          </a:p>
        </p:txBody>
      </p:sp>
      <p:sp>
        <p:nvSpPr>
          <p:cNvPr id="4" name="Slide Number Placeholder 3"/>
          <p:cNvSpPr>
            <a:spLocks noGrp="1"/>
          </p:cNvSpPr>
          <p:nvPr>
            <p:ph type="sldNum" sz="quarter" idx="5"/>
          </p:nvPr>
        </p:nvSpPr>
        <p:spPr/>
        <p:txBody>
          <a:bodyPr/>
          <a:lstStyle/>
          <a:p>
            <a:fld id="{59BC607B-BC83-1C44-A501-8F981FF41469}" type="slidenum">
              <a:rPr lang="en-US" smtClean="0"/>
              <a:t>12</a:t>
            </a:fld>
            <a:endParaRPr lang="en-US"/>
          </a:p>
        </p:txBody>
      </p:sp>
    </p:spTree>
    <p:extLst>
      <p:ext uri="{BB962C8B-B14F-4D97-AF65-F5344CB8AC3E}">
        <p14:creationId xmlns:p14="http://schemas.microsoft.com/office/powerpoint/2010/main" val="3731127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Going back to our scenario, hopefully this bridge will be made of</a:t>
            </a:r>
          </a:p>
          <a:p>
            <a:r>
              <a:rPr lang="en-GB" sz="1200" b="0" i="0" kern="1200" dirty="0">
                <a:solidFill>
                  <a:schemeClr val="tx1"/>
                </a:solidFill>
                <a:effectLst/>
                <a:latin typeface="+mn-lt"/>
                <a:ea typeface="+mn-ea"/>
                <a:cs typeface="+mn-cs"/>
              </a:rPr>
              <a:t>supporting retailers in planning their home delivery services and</a:t>
            </a:r>
          </a:p>
          <a:p>
            <a:r>
              <a:rPr lang="en-GB" sz="1200" b="0" i="0" kern="1200" dirty="0">
                <a:solidFill>
                  <a:schemeClr val="tx1"/>
                </a:solidFill>
                <a:effectLst/>
                <a:latin typeface="+mn-lt"/>
                <a:ea typeface="+mn-ea"/>
                <a:cs typeface="+mn-cs"/>
              </a:rPr>
              <a:t>policy makers or local planning authorities in evaluating local retail provision.</a:t>
            </a:r>
            <a:endParaRPr lang="en-US" baseline="0" dirty="0"/>
          </a:p>
        </p:txBody>
      </p:sp>
      <p:sp>
        <p:nvSpPr>
          <p:cNvPr id="4" name="Slide Number Placeholder 3"/>
          <p:cNvSpPr>
            <a:spLocks noGrp="1"/>
          </p:cNvSpPr>
          <p:nvPr>
            <p:ph type="sldNum" sz="quarter" idx="10"/>
          </p:nvPr>
        </p:nvSpPr>
        <p:spPr/>
        <p:txBody>
          <a:bodyPr/>
          <a:lstStyle/>
          <a:p>
            <a:fld id="{59BC607B-BC83-1C44-A501-8F981FF41469}" type="slidenum">
              <a:rPr lang="en-US" smtClean="0"/>
              <a:t>13</a:t>
            </a:fld>
            <a:endParaRPr lang="en-US"/>
          </a:p>
        </p:txBody>
      </p:sp>
    </p:spTree>
    <p:extLst>
      <p:ext uri="{BB962C8B-B14F-4D97-AF65-F5344CB8AC3E}">
        <p14:creationId xmlns:p14="http://schemas.microsoft.com/office/powerpoint/2010/main" val="2217047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Well</a:t>
            </a:r>
            <a:r>
              <a:rPr lang="en-GB" baseline="0" dirty="0"/>
              <a:t> it turns out that if we you live in a place like this you will likely experience the same as before.</a:t>
            </a:r>
          </a:p>
          <a:p>
            <a:endParaRPr lang="en-GB" baseline="0" dirty="0"/>
          </a:p>
          <a:p>
            <a:r>
              <a:rPr lang="en-GB" baseline="0" dirty="0"/>
              <a:t>Generally the nearest supermarket is far far away, you might not own a car and the public transport is of poor quality.</a:t>
            </a:r>
          </a:p>
          <a:p>
            <a:endParaRPr lang="en-GB" baseline="0" dirty="0"/>
          </a:p>
          <a:p>
            <a:r>
              <a:rPr lang="en-GB" baseline="0" dirty="0"/>
              <a:t>So you’d think you’d have every right to go on the internet, order your groceries and get them easily.</a:t>
            </a:r>
          </a:p>
          <a:p>
            <a:endParaRPr lang="en-GB" baseline="0" dirty="0"/>
          </a:p>
          <a:p>
            <a:r>
              <a:rPr lang="en-GB" baseline="0" dirty="0"/>
              <a:t>But in some areas unfortunately you will get an error on the website saying:</a:t>
            </a:r>
          </a:p>
        </p:txBody>
      </p:sp>
      <p:sp>
        <p:nvSpPr>
          <p:cNvPr id="4" name="Slide Number Placeholder 3"/>
          <p:cNvSpPr>
            <a:spLocks noGrp="1"/>
          </p:cNvSpPr>
          <p:nvPr>
            <p:ph type="sldNum" sz="quarter" idx="10"/>
          </p:nvPr>
        </p:nvSpPr>
        <p:spPr/>
        <p:txBody>
          <a:bodyPr/>
          <a:lstStyle/>
          <a:p>
            <a:fld id="{59BC607B-BC83-1C44-A501-8F981FF41469}" type="slidenum">
              <a:rPr lang="en-US" smtClean="0"/>
              <a:t>2</a:t>
            </a:fld>
            <a:endParaRPr lang="en-US"/>
          </a:p>
        </p:txBody>
      </p:sp>
    </p:spTree>
    <p:extLst>
      <p:ext uri="{BB962C8B-B14F-4D97-AF65-F5344CB8AC3E}">
        <p14:creationId xmlns:p14="http://schemas.microsoft.com/office/powerpoint/2010/main" val="724162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I’ve just</a:t>
            </a:r>
            <a:r>
              <a:rPr lang="en-US" baseline="0" dirty="0"/>
              <a:t> illustrated in the first slide was the concept of food desert - which are areas where you might experience physical or economic barriers in accessing healthy food (= having the power to make a choice about what kind of products you want and their quality.)</a:t>
            </a:r>
          </a:p>
          <a:p>
            <a:endParaRPr lang="en-US" baseline="0" dirty="0"/>
          </a:p>
          <a:p>
            <a:r>
              <a:rPr lang="en-US" baseline="0" dirty="0"/>
              <a:t>On the second scenario, in addition to those physical and economic restrictions in accessing physical stores, we also experienced poor quality of food delivery systems. These areas are known as e-food deserts and they're are typically rural and remote catchments that retailers often fail to cover. </a:t>
            </a:r>
          </a:p>
          <a:p>
            <a:endParaRPr lang="en-US" baseline="0" dirty="0"/>
          </a:p>
        </p:txBody>
      </p:sp>
      <p:sp>
        <p:nvSpPr>
          <p:cNvPr id="4" name="Slide Number Placeholder 3"/>
          <p:cNvSpPr>
            <a:spLocks noGrp="1"/>
          </p:cNvSpPr>
          <p:nvPr>
            <p:ph type="sldNum" sz="quarter" idx="5"/>
          </p:nvPr>
        </p:nvSpPr>
        <p:spPr/>
        <p:txBody>
          <a:bodyPr/>
          <a:lstStyle/>
          <a:p>
            <a:fld id="{59BC607B-BC83-1C44-A501-8F981FF41469}" type="slidenum">
              <a:rPr lang="en-US" smtClean="0"/>
              <a:t>3</a:t>
            </a:fld>
            <a:endParaRPr lang="en-US"/>
          </a:p>
        </p:txBody>
      </p:sp>
    </p:spTree>
    <p:extLst>
      <p:ext uri="{BB962C8B-B14F-4D97-AF65-F5344CB8AC3E}">
        <p14:creationId xmlns:p14="http://schemas.microsoft.com/office/powerpoint/2010/main" val="2671725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(When we are studying something like this, we should consider the size of the zones or areas we are analyzing, We want them to be sufficiently small. Luckily the ONS has exactly what we need. They are called LSOAs and are small and well-defined geographic areas which were designed to have a consistent number of households.)</a:t>
            </a:r>
            <a:endParaRPr lang="en-US" dirty="0"/>
          </a:p>
          <a:p>
            <a:endParaRPr lang="en-US" dirty="0"/>
          </a:p>
          <a:p>
            <a:r>
              <a:rPr lang="en-US" dirty="0"/>
              <a:t>Web-scraping</a:t>
            </a:r>
          </a:p>
          <a:p>
            <a:r>
              <a:rPr lang="en-US" dirty="0"/>
              <a:t>For those you might not be aware of the concept, is a way of mimicking a user/person browsing a website. So this way we were able to get information from 7 retailers about whether they were delivering to a set of areas.</a:t>
            </a:r>
          </a:p>
          <a:p>
            <a:endParaRPr lang="en-US" dirty="0"/>
          </a:p>
          <a:p>
            <a:r>
              <a:rPr lang="en-US" dirty="0"/>
              <a:t>Spatial interaction modelling</a:t>
            </a:r>
          </a:p>
          <a:p>
            <a:r>
              <a:rPr lang="en-US" dirty="0"/>
              <a:t>With SPM,</a:t>
            </a:r>
            <a:r>
              <a:rPr lang="en-US" baseline="0" dirty="0"/>
              <a:t> which essentially tries to predict flows of things from a set of origins to a set of destinations (in our case of money from a set of areas to a set of retailers), we’ll be able to extract a sophisticated measure of “access” to healthy food.</a:t>
            </a:r>
            <a:endParaRPr lang="en-US" dirty="0"/>
          </a:p>
          <a:p>
            <a:endParaRPr lang="en-US" dirty="0"/>
          </a:p>
          <a:p>
            <a:r>
              <a:rPr lang="en-US" dirty="0"/>
              <a:t>Food Deserts index</a:t>
            </a:r>
          </a:p>
          <a:p>
            <a:r>
              <a:rPr lang="en-US" dirty="0"/>
              <a:t>Which we can then use on a Food Deserts</a:t>
            </a:r>
            <a:r>
              <a:rPr lang="en-US" baseline="0" dirty="0"/>
              <a:t> Index, whose goal is to sort of rank every area we are studying according to a set of indicators (car ownership, percentage of elderly people, public transport quality)</a:t>
            </a:r>
          </a:p>
        </p:txBody>
      </p:sp>
      <p:sp>
        <p:nvSpPr>
          <p:cNvPr id="4" name="Slide Number Placeholder 3"/>
          <p:cNvSpPr>
            <a:spLocks noGrp="1"/>
          </p:cNvSpPr>
          <p:nvPr>
            <p:ph type="sldNum" sz="quarter" idx="5"/>
          </p:nvPr>
        </p:nvSpPr>
        <p:spPr/>
        <p:txBody>
          <a:bodyPr/>
          <a:lstStyle/>
          <a:p>
            <a:fld id="{59BC607B-BC83-1C44-A501-8F981FF41469}" type="slidenum">
              <a:rPr lang="en-US" smtClean="0"/>
              <a:t>4</a:t>
            </a:fld>
            <a:endParaRPr lang="en-US"/>
          </a:p>
        </p:txBody>
      </p:sp>
    </p:spTree>
    <p:extLst>
      <p:ext uri="{BB962C8B-B14F-4D97-AF65-F5344CB8AC3E}">
        <p14:creationId xmlns:p14="http://schemas.microsoft.com/office/powerpoint/2010/main" val="3079906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BC607B-BC83-1C44-A501-8F981FF41469}" type="slidenum">
              <a:rPr lang="en-US" smtClean="0"/>
              <a:t>5</a:t>
            </a:fld>
            <a:endParaRPr lang="en-US"/>
          </a:p>
        </p:txBody>
      </p:sp>
    </p:spTree>
    <p:extLst>
      <p:ext uri="{BB962C8B-B14F-4D97-AF65-F5344CB8AC3E}">
        <p14:creationId xmlns:p14="http://schemas.microsoft.com/office/powerpoint/2010/main" val="2093852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Tesco </a:t>
            </a:r>
            <a:r>
              <a:rPr lang="en-US" dirty="0" err="1"/>
              <a:t>Asda</a:t>
            </a:r>
            <a:r>
              <a:rPr lang="en-US" dirty="0"/>
              <a:t> and Sainsbury’s have the highest coverage. Followed by Morrisons, Iceland and Waitrose. Then Ocado and Amazon Fresh, which only operates in London.</a:t>
            </a:r>
          </a:p>
          <a:p>
            <a:endParaRPr lang="en-US" dirty="0"/>
          </a:p>
          <a:p>
            <a:r>
              <a:rPr lang="en-US" dirty="0"/>
              <a:t>And this is somewhat consistent with the market share data we have.</a:t>
            </a:r>
          </a:p>
        </p:txBody>
      </p:sp>
      <p:sp>
        <p:nvSpPr>
          <p:cNvPr id="4" name="Slide Number Placeholder 3"/>
          <p:cNvSpPr>
            <a:spLocks noGrp="1"/>
          </p:cNvSpPr>
          <p:nvPr>
            <p:ph type="sldNum" sz="quarter" idx="5"/>
          </p:nvPr>
        </p:nvSpPr>
        <p:spPr/>
        <p:txBody>
          <a:bodyPr/>
          <a:lstStyle/>
          <a:p>
            <a:fld id="{59BC607B-BC83-1C44-A501-8F981FF41469}" type="slidenum">
              <a:rPr lang="en-US" smtClean="0"/>
              <a:t>6</a:t>
            </a:fld>
            <a:endParaRPr lang="en-US"/>
          </a:p>
        </p:txBody>
      </p:sp>
    </p:spTree>
    <p:extLst>
      <p:ext uri="{BB962C8B-B14F-4D97-AF65-F5344CB8AC3E}">
        <p14:creationId xmlns:p14="http://schemas.microsoft.com/office/powerpoint/2010/main" val="2173509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have heard about the index of multiple deprivation. It’s a way of </a:t>
            </a:r>
            <a:r>
              <a:rPr lang="en-US" dirty="0" err="1"/>
              <a:t>measurgin</a:t>
            </a:r>
            <a:r>
              <a:rPr lang="en-US" dirty="0"/>
              <a:t> deprivation across </a:t>
            </a:r>
            <a:r>
              <a:rPr lang="en-US" dirty="0" err="1"/>
              <a:t>england</a:t>
            </a:r>
            <a:r>
              <a:rPr lang="en-US" dirty="0"/>
              <a:t> and so there are areas which can be less or more deprived.</a:t>
            </a:r>
          </a:p>
          <a:p>
            <a:endParaRPr lang="en-US" dirty="0"/>
          </a:p>
          <a:p>
            <a:r>
              <a:rPr lang="en-US" dirty="0"/>
              <a:t>We sort of see an hourglass: coverage is high at both most deprived and least deprived areas having the lowest value </a:t>
            </a:r>
            <a:r>
              <a:rPr lang="en-US" dirty="0" err="1"/>
              <a:t>somwhere</a:t>
            </a:r>
            <a:r>
              <a:rPr lang="en-US" dirty="0"/>
              <a:t> in the middle. So we could argue that retailer </a:t>
            </a:r>
            <a:r>
              <a:rPr lang="en-US" baseline="0" dirty="0"/>
              <a:t>might have been trying to increase their coverage on deprived areas.</a:t>
            </a:r>
          </a:p>
          <a:p>
            <a:endParaRPr lang="en-US" baseline="0" dirty="0"/>
          </a:p>
          <a:p>
            <a:r>
              <a:rPr lang="en-US" dirty="0"/>
              <a:t>Waitrose and Iceland have the highest coverage on opposite ends of the spectrum. This in example of consumer demand / retailer business plan.</a:t>
            </a:r>
          </a:p>
        </p:txBody>
      </p:sp>
      <p:sp>
        <p:nvSpPr>
          <p:cNvPr id="4" name="Slide Number Placeholder 3"/>
          <p:cNvSpPr>
            <a:spLocks noGrp="1"/>
          </p:cNvSpPr>
          <p:nvPr>
            <p:ph type="sldNum" sz="quarter" idx="5"/>
          </p:nvPr>
        </p:nvSpPr>
        <p:spPr/>
        <p:txBody>
          <a:bodyPr/>
          <a:lstStyle/>
          <a:p>
            <a:fld id="{59BC607B-BC83-1C44-A501-8F981FF41469}" type="slidenum">
              <a:rPr lang="en-US" smtClean="0"/>
              <a:t>7</a:t>
            </a:fld>
            <a:endParaRPr lang="en-US"/>
          </a:p>
        </p:txBody>
      </p:sp>
    </p:spTree>
    <p:extLst>
      <p:ext uri="{BB962C8B-B14F-4D97-AF65-F5344CB8AC3E}">
        <p14:creationId xmlns:p14="http://schemas.microsoft.com/office/powerpoint/2010/main" val="1803735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split these areas in a way that reflects their urbanization, wee see that as we move to rural areas, coverage starts to decrease and is the lowest in remote rural areas.</a:t>
            </a:r>
          </a:p>
        </p:txBody>
      </p:sp>
      <p:sp>
        <p:nvSpPr>
          <p:cNvPr id="4" name="Slide Number Placeholder 3"/>
          <p:cNvSpPr>
            <a:spLocks noGrp="1"/>
          </p:cNvSpPr>
          <p:nvPr>
            <p:ph type="sldNum" sz="quarter" idx="5"/>
          </p:nvPr>
        </p:nvSpPr>
        <p:spPr/>
        <p:txBody>
          <a:bodyPr/>
          <a:lstStyle/>
          <a:p>
            <a:fld id="{59BC607B-BC83-1C44-A501-8F981FF41469}" type="slidenum">
              <a:rPr lang="en-US" smtClean="0"/>
              <a:t>8</a:t>
            </a:fld>
            <a:endParaRPr lang="en-US"/>
          </a:p>
        </p:txBody>
      </p:sp>
    </p:spTree>
    <p:extLst>
      <p:ext uri="{BB962C8B-B14F-4D97-AF65-F5344CB8AC3E}">
        <p14:creationId xmlns:p14="http://schemas.microsoft.com/office/powerpoint/2010/main" val="3309910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If we look at the coverage for households with no car, coverage worsens slightly and almost 8% of HH w no car have no coverage in RR areas.</a:t>
            </a:r>
          </a:p>
          <a:p>
            <a:endParaRPr lang="en-GB" baseline="0" dirty="0"/>
          </a:p>
          <a:p>
            <a:r>
              <a:rPr lang="en-GB" baseline="0" dirty="0"/>
              <a:t>(Almost all households without access to private transport benefit from online delivery coverage. </a:t>
            </a:r>
          </a:p>
          <a:p>
            <a:r>
              <a:rPr lang="en-GB" baseline="0" dirty="0"/>
              <a:t>1637 households with no car have no delivery availability – these are all located in Remote Rural areas, where they represent almost 8% of all no car households in remote rural areas.)</a:t>
            </a:r>
          </a:p>
          <a:p>
            <a:endParaRPr lang="en-US" dirty="0"/>
          </a:p>
        </p:txBody>
      </p:sp>
      <p:sp>
        <p:nvSpPr>
          <p:cNvPr id="4" name="Slide Number Placeholder 3"/>
          <p:cNvSpPr>
            <a:spLocks noGrp="1"/>
          </p:cNvSpPr>
          <p:nvPr>
            <p:ph type="sldNum" sz="quarter" idx="5"/>
          </p:nvPr>
        </p:nvSpPr>
        <p:spPr/>
        <p:txBody>
          <a:bodyPr/>
          <a:lstStyle/>
          <a:p>
            <a:fld id="{59BC607B-BC83-1C44-A501-8F981FF41469}" type="slidenum">
              <a:rPr lang="en-US" smtClean="0"/>
              <a:t>9</a:t>
            </a:fld>
            <a:endParaRPr lang="en-US"/>
          </a:p>
        </p:txBody>
      </p:sp>
    </p:spTree>
    <p:extLst>
      <p:ext uri="{BB962C8B-B14F-4D97-AF65-F5344CB8AC3E}">
        <p14:creationId xmlns:p14="http://schemas.microsoft.com/office/powerpoint/2010/main" val="2153581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32136-154D-8E49-9F0F-8D035B85AE6F}"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63331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32136-154D-8E49-9F0F-8D035B85AE6F}"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06383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32136-154D-8E49-9F0F-8D035B85AE6F}"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2122291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32136-154D-8E49-9F0F-8D035B85AE6F}"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40789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232136-154D-8E49-9F0F-8D035B85AE6F}"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545753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32136-154D-8E49-9F0F-8D035B85AE6F}"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37380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32136-154D-8E49-9F0F-8D035B85AE6F}" type="datetimeFigureOut">
              <a:rPr lang="en-US" smtClean="0"/>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86285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32136-154D-8E49-9F0F-8D035B85AE6F}" type="datetimeFigureOut">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794987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32136-154D-8E49-9F0F-8D035B85AE6F}" type="datetimeFigureOut">
              <a:rPr lang="en-US" smtClean="0"/>
              <a:t>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852135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232136-154D-8E49-9F0F-8D035B85AE6F}"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074187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232136-154D-8E49-9F0F-8D035B85AE6F}"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2128380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32136-154D-8E49-9F0F-8D035B85AE6F}" type="datetimeFigureOut">
              <a:rPr lang="en-US" smtClean="0"/>
              <a:t>1/30/2020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8056C-9350-3E4B-911C-FCF80EDBFE79}" type="slidenum">
              <a:rPr lang="en-US" smtClean="0"/>
              <a:t>‹#›</a:t>
            </a:fld>
            <a:endParaRPr lang="en-US"/>
          </a:p>
        </p:txBody>
      </p:sp>
    </p:spTree>
    <p:extLst>
      <p:ext uri="{BB962C8B-B14F-4D97-AF65-F5344CB8AC3E}">
        <p14:creationId xmlns:p14="http://schemas.microsoft.com/office/powerpoint/2010/main" val="133910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jpg"/><Relationship Id="rId7" Type="http://schemas.openxmlformats.org/officeDocument/2006/relationships/diagramQuickStyle" Target="../diagrams/quickStyle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pn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1471">
            <a:off x="3142970" y="3097610"/>
            <a:ext cx="497629" cy="49710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81988" flipH="1">
            <a:off x="3138839" y="2546001"/>
            <a:ext cx="357357" cy="56015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2187" y="2920999"/>
            <a:ext cx="5351754" cy="3581401"/>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42749" y="3662364"/>
            <a:ext cx="244118" cy="216000"/>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9005888" y="1828036"/>
            <a:ext cx="1067330" cy="1296210"/>
          </a:xfrm>
          <a:prstGeom prst="rect">
            <a:avLst/>
          </a:prstGeom>
        </p:spPr>
      </p:pic>
      <p:cxnSp>
        <p:nvCxnSpPr>
          <p:cNvPr id="4" name="Straight Arrow Connector 3">
            <a:extLst>
              <a:ext uri="{FF2B5EF4-FFF2-40B4-BE49-F238E27FC236}">
                <a16:creationId xmlns:a16="http://schemas.microsoft.com/office/drawing/2014/main" id="{EDF0FABB-1D85-7642-A2BA-38DC230386B2}"/>
              </a:ext>
            </a:extLst>
          </p:cNvPr>
          <p:cNvCxnSpPr>
            <a:endCxn id="9" idx="0"/>
          </p:cNvCxnSpPr>
          <p:nvPr/>
        </p:nvCxnSpPr>
        <p:spPr>
          <a:xfrm flipH="1">
            <a:off x="4864808" y="2920999"/>
            <a:ext cx="307267" cy="7413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0346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26" presetClass="emph" presetSubtype="0" repeatCount="4000" fill="hold" nodeType="withEffect">
                                  <p:stCondLst>
                                    <p:cond delay="0"/>
                                  </p:stCondLst>
                                  <p:childTnLst>
                                    <p:animEffect transition="out" filter="fade">
                                      <p:cBhvr>
                                        <p:cTn id="16" dur="500" tmFilter="0, 0; .2, .5; .8, .5; 1, 0"/>
                                        <p:tgtEl>
                                          <p:spTgt spid="4"/>
                                        </p:tgtEl>
                                      </p:cBhvr>
                                    </p:animEffect>
                                    <p:animScale>
                                      <p:cBhvr>
                                        <p:cTn id="17" dur="250" autoRev="1" fill="hold"/>
                                        <p:tgtEl>
                                          <p:spTgt spid="4"/>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0">
  <p:cSld>
    <p:bg>
      <p:bgPr>
        <a:blipFill dpi="0" rotWithShape="1">
          <a:blip r:embed="rId3">
            <a:lum/>
          </a:blip>
          <a:srcRect/>
          <a:stretch>
            <a:fillRect t="-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724" y="1520430"/>
            <a:ext cx="10515600" cy="4351338"/>
          </a:xfrm>
        </p:spPr>
        <p:txBody>
          <a:bodyPr/>
          <a:lstStyle/>
          <a:p>
            <a:pPr marL="0" indent="0">
              <a:buNone/>
            </a:pPr>
            <a:r>
              <a:rPr lang="en-GB" b="1" dirty="0"/>
              <a:t>Findings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724" y="776088"/>
            <a:ext cx="2742670" cy="483126"/>
          </a:xfrm>
          <a:prstGeom prst="rect">
            <a:avLst/>
          </a:prstGeom>
        </p:spPr>
      </p:pic>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dirty="0">
              <a:solidFill>
                <a:schemeClr val="tx1"/>
              </a:solidFill>
              <a:latin typeface="Arial" charset="0"/>
              <a:ea typeface="Arial" charset="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663603841"/>
              </p:ext>
            </p:extLst>
          </p:nvPr>
        </p:nvGraphicFramePr>
        <p:xfrm>
          <a:off x="1371600" y="2604315"/>
          <a:ext cx="7052311" cy="3585351"/>
        </p:xfrm>
        <a:graphic>
          <a:graphicData uri="http://schemas.openxmlformats.org/drawingml/2006/table">
            <a:tbl>
              <a:tblPr firstRow="1" firstCol="1" bandRow="1">
                <a:tableStyleId>{0E3FDE45-AF77-4B5C-9715-49D594BDF05E}</a:tableStyleId>
              </a:tblPr>
              <a:tblGrid>
                <a:gridCol w="1534258">
                  <a:extLst>
                    <a:ext uri="{9D8B030D-6E8A-4147-A177-3AD203B41FA5}">
                      <a16:colId xmlns:a16="http://schemas.microsoft.com/office/drawing/2014/main" val="4167075993"/>
                    </a:ext>
                  </a:extLst>
                </a:gridCol>
                <a:gridCol w="1199577">
                  <a:extLst>
                    <a:ext uri="{9D8B030D-6E8A-4147-A177-3AD203B41FA5}">
                      <a16:colId xmlns:a16="http://schemas.microsoft.com/office/drawing/2014/main" val="1363938911"/>
                    </a:ext>
                  </a:extLst>
                </a:gridCol>
                <a:gridCol w="1279549">
                  <a:extLst>
                    <a:ext uri="{9D8B030D-6E8A-4147-A177-3AD203B41FA5}">
                      <a16:colId xmlns:a16="http://schemas.microsoft.com/office/drawing/2014/main" val="548431695"/>
                    </a:ext>
                  </a:extLst>
                </a:gridCol>
                <a:gridCol w="1119605">
                  <a:extLst>
                    <a:ext uri="{9D8B030D-6E8A-4147-A177-3AD203B41FA5}">
                      <a16:colId xmlns:a16="http://schemas.microsoft.com/office/drawing/2014/main" val="2540450296"/>
                    </a:ext>
                  </a:extLst>
                </a:gridCol>
                <a:gridCol w="879690">
                  <a:extLst>
                    <a:ext uri="{9D8B030D-6E8A-4147-A177-3AD203B41FA5}">
                      <a16:colId xmlns:a16="http://schemas.microsoft.com/office/drawing/2014/main" val="208547565"/>
                    </a:ext>
                  </a:extLst>
                </a:gridCol>
                <a:gridCol w="1039632">
                  <a:extLst>
                    <a:ext uri="{9D8B030D-6E8A-4147-A177-3AD203B41FA5}">
                      <a16:colId xmlns:a16="http://schemas.microsoft.com/office/drawing/2014/main" val="1511713144"/>
                    </a:ext>
                  </a:extLst>
                </a:gridCol>
              </a:tblGrid>
              <a:tr h="623852">
                <a:tc>
                  <a:txBody>
                    <a:bodyPr/>
                    <a:lstStyle/>
                    <a:p>
                      <a:pPr algn="ctr" rtl="0" fontAlgn="ctr"/>
                      <a:r>
                        <a:rPr lang="en-GB" sz="1600" u="none" strike="noStrike" dirty="0">
                          <a:effectLst/>
                          <a:latin typeface="+mn-lt"/>
                        </a:rPr>
                        <a:t>Retailer</a:t>
                      </a:r>
                      <a:endParaRPr lang="en-GB" sz="1600" b="1" i="0" u="none" strike="noStrike" dirty="0">
                        <a:solidFill>
                          <a:srgbClr val="FFFFFF"/>
                        </a:solidFill>
                        <a:effectLst/>
                        <a:latin typeface="+mn-lt"/>
                      </a:endParaRPr>
                    </a:p>
                  </a:txBody>
                  <a:tcPr marL="9525" marR="9525" marT="9525" marB="0" anchor="ctr"/>
                </a:tc>
                <a:tc>
                  <a:txBody>
                    <a:bodyPr/>
                    <a:lstStyle/>
                    <a:p>
                      <a:pPr algn="ctr" rtl="0" fontAlgn="ctr"/>
                      <a:r>
                        <a:rPr lang="en-GB" sz="1600" u="none" strike="noStrike" dirty="0">
                          <a:effectLst/>
                          <a:latin typeface="+mn-lt"/>
                        </a:rPr>
                        <a:t>% of  all households</a:t>
                      </a:r>
                      <a:endParaRPr lang="en-GB" sz="1600" b="1" i="0" u="none" strike="noStrike" dirty="0">
                        <a:solidFill>
                          <a:srgbClr val="FFFFFF"/>
                        </a:solidFill>
                        <a:effectLst/>
                        <a:latin typeface="+mn-lt"/>
                      </a:endParaRPr>
                    </a:p>
                  </a:txBody>
                  <a:tcPr marL="9525" marR="9525" marT="9525" marB="0" anchor="ctr"/>
                </a:tc>
                <a:tc>
                  <a:txBody>
                    <a:bodyPr/>
                    <a:lstStyle/>
                    <a:p>
                      <a:pPr algn="ctr" rtl="0" fontAlgn="ctr"/>
                      <a:r>
                        <a:rPr lang="en-GB" sz="1600" u="none" strike="noStrike" dirty="0">
                          <a:effectLst/>
                          <a:latin typeface="+mn-lt"/>
                        </a:rPr>
                        <a:t>Conurbation</a:t>
                      </a:r>
                      <a:endParaRPr lang="en-GB" sz="1600" b="1" i="0" u="none" strike="noStrike" dirty="0">
                        <a:solidFill>
                          <a:srgbClr val="FFFFFF"/>
                        </a:solidFill>
                        <a:effectLst/>
                        <a:latin typeface="+mn-lt"/>
                      </a:endParaRPr>
                    </a:p>
                  </a:txBody>
                  <a:tcPr marL="9525" marR="9525" marT="9525" marB="0" anchor="ctr"/>
                </a:tc>
                <a:tc>
                  <a:txBody>
                    <a:bodyPr/>
                    <a:lstStyle/>
                    <a:p>
                      <a:pPr algn="ctr" rtl="0" fontAlgn="ctr"/>
                      <a:r>
                        <a:rPr lang="en-GB" sz="1600" u="none" strike="noStrike" dirty="0">
                          <a:effectLst/>
                          <a:latin typeface="+mn-lt"/>
                        </a:rPr>
                        <a:t>Urban</a:t>
                      </a:r>
                      <a:endParaRPr lang="en-GB" sz="1600" b="1" i="0" u="none" strike="noStrike" dirty="0">
                        <a:solidFill>
                          <a:srgbClr val="FFFFFF"/>
                        </a:solidFill>
                        <a:effectLst/>
                        <a:latin typeface="+mn-lt"/>
                      </a:endParaRPr>
                    </a:p>
                  </a:txBody>
                  <a:tcPr marL="9525" marR="9525" marT="9525" marB="0" anchor="ctr"/>
                </a:tc>
                <a:tc>
                  <a:txBody>
                    <a:bodyPr/>
                    <a:lstStyle/>
                    <a:p>
                      <a:pPr algn="ctr" rtl="0" fontAlgn="ctr"/>
                      <a:r>
                        <a:rPr lang="en-GB" sz="1600" u="none" strike="noStrike" dirty="0">
                          <a:effectLst/>
                          <a:latin typeface="+mn-lt"/>
                        </a:rPr>
                        <a:t>Rural</a:t>
                      </a:r>
                      <a:endParaRPr lang="en-GB" sz="1600" b="1" i="0" u="none" strike="noStrike" dirty="0">
                        <a:solidFill>
                          <a:srgbClr val="FFFFFF"/>
                        </a:solidFill>
                        <a:effectLst/>
                        <a:latin typeface="+mn-lt"/>
                      </a:endParaRPr>
                    </a:p>
                  </a:txBody>
                  <a:tcPr marL="9525" marR="9525" marT="9525" marB="0" anchor="ctr"/>
                </a:tc>
                <a:tc>
                  <a:txBody>
                    <a:bodyPr/>
                    <a:lstStyle/>
                    <a:p>
                      <a:pPr algn="ctr" rtl="0" fontAlgn="ctr"/>
                      <a:r>
                        <a:rPr lang="en-GB" sz="1600" u="none" strike="noStrike">
                          <a:effectLst/>
                          <a:latin typeface="+mn-lt"/>
                        </a:rPr>
                        <a:t>Remote Rural</a:t>
                      </a:r>
                      <a:endParaRPr lang="en-GB" sz="1600" b="1" i="0" u="none" strike="noStrike">
                        <a:solidFill>
                          <a:srgbClr val="FFFFFF"/>
                        </a:solidFill>
                        <a:effectLst/>
                        <a:latin typeface="+mn-lt"/>
                      </a:endParaRPr>
                    </a:p>
                  </a:txBody>
                  <a:tcPr marL="9525" marR="9525" marT="9525" marB="0" anchor="ctr"/>
                </a:tc>
                <a:extLst>
                  <a:ext uri="{0D108BD9-81ED-4DB2-BD59-A6C34878D82A}">
                    <a16:rowId xmlns:a16="http://schemas.microsoft.com/office/drawing/2014/main" val="26642826"/>
                  </a:ext>
                </a:extLst>
              </a:tr>
              <a:tr h="317901">
                <a:tc>
                  <a:txBody>
                    <a:bodyPr/>
                    <a:lstStyle/>
                    <a:p>
                      <a:pPr algn="ctr" rtl="0" fontAlgn="ctr"/>
                      <a:r>
                        <a:rPr lang="en-GB" sz="1600" u="none" strike="noStrike">
                          <a:effectLst/>
                          <a:latin typeface="+mn-lt"/>
                        </a:rPr>
                        <a:t>Tesco</a:t>
                      </a:r>
                      <a:endParaRPr lang="en-GB" sz="1600" b="1" i="0" u="none" strike="noStrike" dirty="0">
                        <a:solidFill>
                          <a:srgbClr val="FFFFFF"/>
                        </a:solidFill>
                        <a:effectLst/>
                        <a:latin typeface="+mn-lt"/>
                      </a:endParaRPr>
                    </a:p>
                  </a:txBody>
                  <a:tcPr marL="9525" marR="9525" marT="9525" marB="0" anchor="ctr"/>
                </a:tc>
                <a:tc>
                  <a:txBody>
                    <a:bodyPr/>
                    <a:lstStyle/>
                    <a:p>
                      <a:pPr algn="ctr">
                        <a:lnSpc>
                          <a:spcPct val="107000"/>
                        </a:lnSpc>
                        <a:spcAft>
                          <a:spcPts val="0"/>
                        </a:spcAft>
                      </a:pPr>
                      <a:r>
                        <a:rPr lang="en-GB" sz="1600" b="0" dirty="0">
                          <a:solidFill>
                            <a:srgbClr val="000000"/>
                          </a:solidFill>
                          <a:effectLst/>
                          <a:latin typeface="+mn-lt"/>
                          <a:ea typeface="Times New Roman" panose="02020603050405020304" pitchFamily="18" charset="0"/>
                          <a:cs typeface="Times New Roman" panose="02020603050405020304" pitchFamily="18" charset="0"/>
                        </a:rPr>
                        <a:t>99.95%</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0">
                          <a:solidFill>
                            <a:srgbClr val="000000"/>
                          </a:solidFill>
                          <a:effectLst/>
                          <a:latin typeface="+mn-lt"/>
                          <a:ea typeface="Times New Roman" panose="02020603050405020304" pitchFamily="18" charset="0"/>
                          <a:cs typeface="Times New Roman" panose="02020603050405020304" pitchFamily="18" charset="0"/>
                        </a:rPr>
                        <a:t>100.00%</a:t>
                      </a:r>
                      <a:endParaRPr lang="en-GB" sz="16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0" dirty="0">
                          <a:solidFill>
                            <a:srgbClr val="000000"/>
                          </a:solidFill>
                          <a:effectLst/>
                          <a:latin typeface="+mn-lt"/>
                          <a:ea typeface="Times New Roman" panose="02020603050405020304" pitchFamily="18" charset="0"/>
                          <a:cs typeface="Times New Roman" panose="02020603050405020304" pitchFamily="18" charset="0"/>
                        </a:rPr>
                        <a:t>100.00%</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0" dirty="0">
                          <a:solidFill>
                            <a:srgbClr val="000000"/>
                          </a:solidFill>
                          <a:effectLst/>
                          <a:latin typeface="+mn-lt"/>
                          <a:ea typeface="Times New Roman" panose="02020603050405020304" pitchFamily="18" charset="0"/>
                          <a:cs typeface="Times New Roman" panose="02020603050405020304" pitchFamily="18" charset="0"/>
                        </a:rPr>
                        <a:t>100.00%</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0" dirty="0">
                          <a:solidFill>
                            <a:srgbClr val="000000"/>
                          </a:solidFill>
                          <a:effectLst/>
                          <a:latin typeface="+mn-lt"/>
                          <a:ea typeface="Times New Roman" panose="02020603050405020304" pitchFamily="18" charset="0"/>
                          <a:cs typeface="Times New Roman" panose="02020603050405020304" pitchFamily="18" charset="0"/>
                        </a:rPr>
                        <a:t>92.21%</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53681248"/>
                  </a:ext>
                </a:extLst>
              </a:tr>
              <a:tr h="317901">
                <a:tc>
                  <a:txBody>
                    <a:bodyPr/>
                    <a:lstStyle/>
                    <a:p>
                      <a:pPr algn="ctr" rtl="0" fontAlgn="ctr"/>
                      <a:r>
                        <a:rPr lang="en-GB" sz="1600" u="none" strike="noStrike" dirty="0">
                          <a:effectLst/>
                          <a:latin typeface="+mn-lt"/>
                        </a:rPr>
                        <a:t>Asda</a:t>
                      </a:r>
                      <a:endParaRPr lang="en-GB" sz="1600" b="1" i="0" u="none" strike="noStrike" dirty="0">
                        <a:solidFill>
                          <a:srgbClr val="FFFFFF"/>
                        </a:solidFill>
                        <a:effectLst/>
                        <a:latin typeface="+mn-lt"/>
                      </a:endParaRPr>
                    </a:p>
                  </a:txBody>
                  <a:tcPr marL="9525" marR="9525" marT="9525" marB="0" anchor="ctr"/>
                </a:tc>
                <a:tc>
                  <a:txBody>
                    <a:bodyPr/>
                    <a:lstStyle/>
                    <a:p>
                      <a:pPr algn="ctr">
                        <a:lnSpc>
                          <a:spcPct val="107000"/>
                        </a:lnSpc>
                        <a:spcAft>
                          <a:spcPts val="0"/>
                        </a:spcAft>
                      </a:pPr>
                      <a:r>
                        <a:rPr lang="en-GB" sz="1600" b="0" dirty="0">
                          <a:solidFill>
                            <a:srgbClr val="000000"/>
                          </a:solidFill>
                          <a:effectLst/>
                          <a:latin typeface="+mn-lt"/>
                          <a:ea typeface="Times New Roman" panose="02020603050405020304" pitchFamily="18" charset="0"/>
                          <a:cs typeface="Times New Roman" panose="02020603050405020304" pitchFamily="18" charset="0"/>
                        </a:rPr>
                        <a:t>99.45%</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0">
                          <a:solidFill>
                            <a:srgbClr val="000000"/>
                          </a:solidFill>
                          <a:effectLst/>
                          <a:latin typeface="+mn-lt"/>
                          <a:ea typeface="Times New Roman" panose="02020603050405020304" pitchFamily="18" charset="0"/>
                          <a:cs typeface="Times New Roman" panose="02020603050405020304" pitchFamily="18" charset="0"/>
                        </a:rPr>
                        <a:t>99.58%</a:t>
                      </a:r>
                      <a:endParaRPr lang="en-GB" sz="16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0" dirty="0">
                          <a:solidFill>
                            <a:srgbClr val="000000"/>
                          </a:solidFill>
                          <a:effectLst/>
                          <a:latin typeface="+mn-lt"/>
                          <a:ea typeface="Times New Roman" panose="02020603050405020304" pitchFamily="18" charset="0"/>
                          <a:cs typeface="Times New Roman" panose="02020603050405020304" pitchFamily="18" charset="0"/>
                        </a:rPr>
                        <a:t>99.93%</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0" dirty="0">
                          <a:solidFill>
                            <a:srgbClr val="000000"/>
                          </a:solidFill>
                          <a:effectLst/>
                          <a:latin typeface="+mn-lt"/>
                          <a:ea typeface="Times New Roman" panose="02020603050405020304" pitchFamily="18" charset="0"/>
                          <a:cs typeface="Times New Roman" panose="02020603050405020304" pitchFamily="18" charset="0"/>
                        </a:rPr>
                        <a:t>99.26%</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0" dirty="0">
                          <a:solidFill>
                            <a:srgbClr val="000000"/>
                          </a:solidFill>
                          <a:effectLst/>
                          <a:latin typeface="+mn-lt"/>
                          <a:ea typeface="Times New Roman" panose="02020603050405020304" pitchFamily="18" charset="0"/>
                          <a:cs typeface="Times New Roman" panose="02020603050405020304" pitchFamily="18" charset="0"/>
                        </a:rPr>
                        <a:t>62.14%</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95667645"/>
                  </a:ext>
                </a:extLst>
              </a:tr>
              <a:tr h="418291">
                <a:tc>
                  <a:txBody>
                    <a:bodyPr/>
                    <a:lstStyle/>
                    <a:p>
                      <a:pPr algn="ctr" rtl="0" fontAlgn="ctr"/>
                      <a:r>
                        <a:rPr lang="en-GB" sz="1600" u="none" strike="noStrike" dirty="0">
                          <a:effectLst/>
                          <a:latin typeface="+mn-lt"/>
                        </a:rPr>
                        <a:t>Sainsbury's</a:t>
                      </a:r>
                      <a:endParaRPr lang="en-GB" sz="1600" b="1" i="0" u="none" strike="noStrike" dirty="0">
                        <a:solidFill>
                          <a:srgbClr val="FFFFFF"/>
                        </a:solidFill>
                        <a:effectLst/>
                        <a:latin typeface="+mn-lt"/>
                      </a:endParaRPr>
                    </a:p>
                  </a:txBody>
                  <a:tcPr marL="9525" marR="9525" marT="9525" marB="0" anchor="ctr"/>
                </a:tc>
                <a:tc>
                  <a:txBody>
                    <a:bodyPr/>
                    <a:lstStyle/>
                    <a:p>
                      <a:pPr algn="ctr">
                        <a:lnSpc>
                          <a:spcPct val="107000"/>
                        </a:lnSpc>
                        <a:spcAft>
                          <a:spcPts val="0"/>
                        </a:spcAft>
                      </a:pPr>
                      <a:r>
                        <a:rPr lang="en-GB" sz="1600" b="0" dirty="0">
                          <a:solidFill>
                            <a:srgbClr val="000000"/>
                          </a:solidFill>
                          <a:effectLst/>
                          <a:latin typeface="+mn-lt"/>
                          <a:ea typeface="Times New Roman" panose="02020603050405020304" pitchFamily="18" charset="0"/>
                          <a:cs typeface="Times New Roman" panose="02020603050405020304" pitchFamily="18" charset="0"/>
                        </a:rPr>
                        <a:t>98.04%</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0" dirty="0">
                          <a:solidFill>
                            <a:srgbClr val="000000"/>
                          </a:solidFill>
                          <a:effectLst/>
                          <a:latin typeface="+mn-lt"/>
                          <a:ea typeface="Times New Roman" panose="02020603050405020304" pitchFamily="18" charset="0"/>
                          <a:cs typeface="Times New Roman" panose="02020603050405020304" pitchFamily="18" charset="0"/>
                        </a:rPr>
                        <a:t>99.99%</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0" dirty="0">
                          <a:solidFill>
                            <a:srgbClr val="000000"/>
                          </a:solidFill>
                          <a:effectLst/>
                          <a:latin typeface="+mn-lt"/>
                          <a:ea typeface="Times New Roman" panose="02020603050405020304" pitchFamily="18" charset="0"/>
                          <a:cs typeface="Times New Roman" panose="02020603050405020304" pitchFamily="18" charset="0"/>
                        </a:rPr>
                        <a:t>99.70%</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0" dirty="0">
                          <a:solidFill>
                            <a:srgbClr val="000000"/>
                          </a:solidFill>
                          <a:effectLst/>
                          <a:latin typeface="+mn-lt"/>
                          <a:ea typeface="Times New Roman" panose="02020603050405020304" pitchFamily="18" charset="0"/>
                          <a:cs typeface="Times New Roman" panose="02020603050405020304" pitchFamily="18" charset="0"/>
                        </a:rPr>
                        <a:t>94.20%</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0" dirty="0">
                          <a:solidFill>
                            <a:srgbClr val="000000"/>
                          </a:solidFill>
                          <a:effectLst/>
                          <a:latin typeface="+mn-lt"/>
                          <a:ea typeface="Times New Roman" panose="02020603050405020304" pitchFamily="18" charset="0"/>
                          <a:cs typeface="Times New Roman" panose="02020603050405020304" pitchFamily="18" charset="0"/>
                        </a:rPr>
                        <a:t>23.94%</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92735221"/>
                  </a:ext>
                </a:extLst>
              </a:tr>
              <a:tr h="317901">
                <a:tc>
                  <a:txBody>
                    <a:bodyPr/>
                    <a:lstStyle/>
                    <a:p>
                      <a:pPr algn="ctr" rtl="0" fontAlgn="ctr"/>
                      <a:r>
                        <a:rPr lang="en-GB" sz="1600" u="none" strike="noStrike" dirty="0" err="1">
                          <a:effectLst/>
                          <a:latin typeface="+mn-lt"/>
                        </a:rPr>
                        <a:t>Morrisons</a:t>
                      </a:r>
                      <a:endParaRPr lang="en-GB" sz="1600" b="1" i="0" u="none" strike="noStrike" dirty="0">
                        <a:solidFill>
                          <a:srgbClr val="FFFFFF"/>
                        </a:solidFill>
                        <a:effectLst/>
                        <a:latin typeface="+mn-lt"/>
                      </a:endParaRPr>
                    </a:p>
                  </a:txBody>
                  <a:tcPr marL="9525" marR="9525" marT="9525" marB="0" anchor="ctr"/>
                </a:tc>
                <a:tc>
                  <a:txBody>
                    <a:bodyPr/>
                    <a:lstStyle/>
                    <a:p>
                      <a:pPr algn="ctr">
                        <a:lnSpc>
                          <a:spcPct val="107000"/>
                        </a:lnSpc>
                        <a:spcAft>
                          <a:spcPts val="0"/>
                        </a:spcAft>
                      </a:pPr>
                      <a:r>
                        <a:rPr lang="en-GB" sz="1600" b="0" dirty="0">
                          <a:solidFill>
                            <a:srgbClr val="000000"/>
                          </a:solidFill>
                          <a:effectLst/>
                          <a:latin typeface="+mn-lt"/>
                          <a:ea typeface="Times New Roman" panose="02020603050405020304" pitchFamily="18" charset="0"/>
                          <a:cs typeface="Times New Roman" panose="02020603050405020304" pitchFamily="18" charset="0"/>
                        </a:rPr>
                        <a:t>86.66%</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0" dirty="0">
                          <a:solidFill>
                            <a:srgbClr val="000000"/>
                          </a:solidFill>
                          <a:effectLst/>
                          <a:latin typeface="+mn-lt"/>
                          <a:ea typeface="Times New Roman" panose="02020603050405020304" pitchFamily="18" charset="0"/>
                          <a:cs typeface="Times New Roman" panose="02020603050405020304" pitchFamily="18" charset="0"/>
                        </a:rPr>
                        <a:t>97.73%</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0" dirty="0">
                          <a:solidFill>
                            <a:srgbClr val="000000"/>
                          </a:solidFill>
                          <a:effectLst/>
                          <a:latin typeface="+mn-lt"/>
                          <a:ea typeface="Times New Roman" panose="02020603050405020304" pitchFamily="18" charset="0"/>
                          <a:cs typeface="Times New Roman" panose="02020603050405020304" pitchFamily="18" charset="0"/>
                        </a:rPr>
                        <a:t>87.88%</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0" dirty="0">
                          <a:solidFill>
                            <a:srgbClr val="000000"/>
                          </a:solidFill>
                          <a:effectLst/>
                          <a:latin typeface="+mn-lt"/>
                          <a:ea typeface="Times New Roman" panose="02020603050405020304" pitchFamily="18" charset="0"/>
                          <a:cs typeface="Times New Roman" panose="02020603050405020304" pitchFamily="18" charset="0"/>
                        </a:rPr>
                        <a:t>73.41%</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0" dirty="0">
                          <a:solidFill>
                            <a:srgbClr val="000000"/>
                          </a:solidFill>
                          <a:effectLst/>
                          <a:latin typeface="+mn-lt"/>
                          <a:ea typeface="Times New Roman" panose="02020603050405020304" pitchFamily="18" charset="0"/>
                          <a:cs typeface="Times New Roman" panose="02020603050405020304" pitchFamily="18" charset="0"/>
                        </a:rPr>
                        <a:t>1.28%</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4754150"/>
                  </a:ext>
                </a:extLst>
              </a:tr>
              <a:tr h="317901">
                <a:tc>
                  <a:txBody>
                    <a:bodyPr/>
                    <a:lstStyle/>
                    <a:p>
                      <a:pPr algn="ctr" rtl="0" fontAlgn="ctr"/>
                      <a:r>
                        <a:rPr lang="en-GB" sz="1600" u="none" strike="noStrike">
                          <a:effectLst/>
                          <a:latin typeface="+mn-lt"/>
                        </a:rPr>
                        <a:t>Waitrose</a:t>
                      </a:r>
                      <a:endParaRPr lang="en-GB" sz="1600" b="1" i="0" u="none" strike="noStrike">
                        <a:solidFill>
                          <a:srgbClr val="FFFFFF"/>
                        </a:solidFill>
                        <a:effectLst/>
                        <a:latin typeface="+mn-lt"/>
                      </a:endParaRPr>
                    </a:p>
                  </a:txBody>
                  <a:tcPr marL="9525" marR="9525" marT="9525" marB="0" anchor="ctr"/>
                </a:tc>
                <a:tc>
                  <a:txBody>
                    <a:bodyPr/>
                    <a:lstStyle/>
                    <a:p>
                      <a:pPr algn="ctr">
                        <a:lnSpc>
                          <a:spcPct val="107000"/>
                        </a:lnSpc>
                        <a:spcAft>
                          <a:spcPts val="0"/>
                        </a:spcAft>
                      </a:pPr>
                      <a:r>
                        <a:rPr lang="en-GB" sz="1600" b="0" dirty="0">
                          <a:solidFill>
                            <a:srgbClr val="000000"/>
                          </a:solidFill>
                          <a:effectLst/>
                          <a:latin typeface="+mn-lt"/>
                          <a:ea typeface="Times New Roman" panose="02020603050405020304" pitchFamily="18" charset="0"/>
                          <a:cs typeface="Times New Roman" panose="02020603050405020304" pitchFamily="18" charset="0"/>
                        </a:rPr>
                        <a:t>85.50%</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0" dirty="0">
                          <a:solidFill>
                            <a:srgbClr val="000000"/>
                          </a:solidFill>
                          <a:effectLst/>
                          <a:latin typeface="+mn-lt"/>
                          <a:ea typeface="Times New Roman" panose="02020603050405020304" pitchFamily="18" charset="0"/>
                          <a:cs typeface="Times New Roman" panose="02020603050405020304" pitchFamily="18" charset="0"/>
                        </a:rPr>
                        <a:t>90.04%</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0" dirty="0">
                          <a:solidFill>
                            <a:srgbClr val="000000"/>
                          </a:solidFill>
                          <a:effectLst/>
                          <a:latin typeface="+mn-lt"/>
                          <a:ea typeface="Times New Roman" panose="02020603050405020304" pitchFamily="18" charset="0"/>
                          <a:cs typeface="Times New Roman" panose="02020603050405020304" pitchFamily="18" charset="0"/>
                        </a:rPr>
                        <a:t>88.37%</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0" dirty="0">
                          <a:solidFill>
                            <a:srgbClr val="000000"/>
                          </a:solidFill>
                          <a:effectLst/>
                          <a:latin typeface="+mn-lt"/>
                          <a:ea typeface="Times New Roman" panose="02020603050405020304" pitchFamily="18" charset="0"/>
                          <a:cs typeface="Times New Roman" panose="02020603050405020304" pitchFamily="18" charset="0"/>
                        </a:rPr>
                        <a:t>78.01%</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0" dirty="0">
                          <a:solidFill>
                            <a:srgbClr val="000000"/>
                          </a:solidFill>
                          <a:effectLst/>
                          <a:latin typeface="+mn-lt"/>
                          <a:ea typeface="Times New Roman" panose="02020603050405020304" pitchFamily="18" charset="0"/>
                          <a:cs typeface="Times New Roman" panose="02020603050405020304" pitchFamily="18" charset="0"/>
                        </a:rPr>
                        <a:t>4.29%</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9006303"/>
                  </a:ext>
                </a:extLst>
              </a:tr>
              <a:tr h="317901">
                <a:tc>
                  <a:txBody>
                    <a:bodyPr/>
                    <a:lstStyle/>
                    <a:p>
                      <a:pPr algn="ctr" rtl="0" fontAlgn="ctr"/>
                      <a:r>
                        <a:rPr lang="en-GB" sz="1600" u="none" strike="noStrike">
                          <a:effectLst/>
                          <a:latin typeface="+mn-lt"/>
                        </a:rPr>
                        <a:t>Iceland</a:t>
                      </a:r>
                      <a:endParaRPr lang="en-GB" sz="1600" b="1" i="0" u="none" strike="noStrike">
                        <a:solidFill>
                          <a:srgbClr val="FFFFFF"/>
                        </a:solidFill>
                        <a:effectLst/>
                        <a:latin typeface="+mn-lt"/>
                      </a:endParaRPr>
                    </a:p>
                  </a:txBody>
                  <a:tcPr marL="9525" marR="9525" marT="9525" marB="0" anchor="ctr"/>
                </a:tc>
                <a:tc>
                  <a:txBody>
                    <a:bodyPr/>
                    <a:lstStyle/>
                    <a:p>
                      <a:pPr algn="ctr">
                        <a:lnSpc>
                          <a:spcPct val="107000"/>
                        </a:lnSpc>
                        <a:spcAft>
                          <a:spcPts val="0"/>
                        </a:spcAft>
                      </a:pPr>
                      <a:r>
                        <a:rPr lang="en-GB" sz="1600" b="0" dirty="0">
                          <a:solidFill>
                            <a:srgbClr val="000000"/>
                          </a:solidFill>
                          <a:effectLst/>
                          <a:latin typeface="+mn-lt"/>
                          <a:ea typeface="Times New Roman" panose="02020603050405020304" pitchFamily="18" charset="0"/>
                          <a:cs typeface="Times New Roman" panose="02020603050405020304" pitchFamily="18" charset="0"/>
                        </a:rPr>
                        <a:t>82.42%</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0">
                          <a:solidFill>
                            <a:srgbClr val="000000"/>
                          </a:solidFill>
                          <a:effectLst/>
                          <a:latin typeface="+mn-lt"/>
                          <a:ea typeface="Times New Roman" panose="02020603050405020304" pitchFamily="18" charset="0"/>
                          <a:cs typeface="Times New Roman" panose="02020603050405020304" pitchFamily="18" charset="0"/>
                        </a:rPr>
                        <a:t>98.00%</a:t>
                      </a:r>
                      <a:endParaRPr lang="en-GB" sz="16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0" dirty="0">
                          <a:solidFill>
                            <a:srgbClr val="000000"/>
                          </a:solidFill>
                          <a:effectLst/>
                          <a:latin typeface="+mn-lt"/>
                          <a:ea typeface="Times New Roman" panose="02020603050405020304" pitchFamily="18" charset="0"/>
                          <a:cs typeface="Times New Roman" panose="02020603050405020304" pitchFamily="18" charset="0"/>
                        </a:rPr>
                        <a:t>91.43%</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0" dirty="0">
                          <a:solidFill>
                            <a:srgbClr val="000000"/>
                          </a:solidFill>
                          <a:effectLst/>
                          <a:latin typeface="+mn-lt"/>
                          <a:ea typeface="Times New Roman" panose="02020603050405020304" pitchFamily="18" charset="0"/>
                          <a:cs typeface="Times New Roman" panose="02020603050405020304" pitchFamily="18" charset="0"/>
                        </a:rPr>
                        <a:t>42.28%</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33215453"/>
                  </a:ext>
                </a:extLst>
              </a:tr>
              <a:tr h="317901">
                <a:tc>
                  <a:txBody>
                    <a:bodyPr/>
                    <a:lstStyle/>
                    <a:p>
                      <a:pPr algn="ctr" rtl="0" fontAlgn="ctr"/>
                      <a:r>
                        <a:rPr lang="en-GB" sz="1600" u="none" strike="noStrike" dirty="0" err="1">
                          <a:effectLst/>
                          <a:latin typeface="+mn-lt"/>
                        </a:rPr>
                        <a:t>Ocado</a:t>
                      </a:r>
                      <a:endParaRPr lang="en-GB" sz="1600" b="1" i="0" u="none" strike="noStrike" dirty="0">
                        <a:solidFill>
                          <a:srgbClr val="FFFFFF"/>
                        </a:solidFill>
                        <a:effectLst/>
                        <a:latin typeface="+mn-lt"/>
                      </a:endParaRPr>
                    </a:p>
                  </a:txBody>
                  <a:tcPr marL="9525" marR="9525" marT="9525" marB="0" anchor="ctr"/>
                </a:tc>
                <a:tc>
                  <a:txBody>
                    <a:bodyPr/>
                    <a:lstStyle/>
                    <a:p>
                      <a:pPr algn="ctr">
                        <a:lnSpc>
                          <a:spcPct val="107000"/>
                        </a:lnSpc>
                        <a:spcAft>
                          <a:spcPts val="0"/>
                        </a:spcAft>
                      </a:pPr>
                      <a:r>
                        <a:rPr lang="en-GB" sz="1600" b="0" dirty="0">
                          <a:solidFill>
                            <a:srgbClr val="000000"/>
                          </a:solidFill>
                          <a:effectLst/>
                          <a:latin typeface="+mn-lt"/>
                          <a:ea typeface="Times New Roman" panose="02020603050405020304" pitchFamily="18" charset="0"/>
                          <a:cs typeface="Times New Roman" panose="02020603050405020304" pitchFamily="18" charset="0"/>
                        </a:rPr>
                        <a:t>74.13%</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0">
                          <a:solidFill>
                            <a:srgbClr val="000000"/>
                          </a:solidFill>
                          <a:effectLst/>
                          <a:latin typeface="+mn-lt"/>
                          <a:ea typeface="Times New Roman" panose="02020603050405020304" pitchFamily="18" charset="0"/>
                          <a:cs typeface="Times New Roman" panose="02020603050405020304" pitchFamily="18" charset="0"/>
                        </a:rPr>
                        <a:t>81.65%</a:t>
                      </a:r>
                      <a:endParaRPr lang="en-GB" sz="16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0" dirty="0">
                          <a:solidFill>
                            <a:srgbClr val="000000"/>
                          </a:solidFill>
                          <a:effectLst/>
                          <a:latin typeface="+mn-lt"/>
                          <a:ea typeface="Times New Roman" panose="02020603050405020304" pitchFamily="18" charset="0"/>
                          <a:cs typeface="Times New Roman" panose="02020603050405020304" pitchFamily="18" charset="0"/>
                        </a:rPr>
                        <a:t>79.87%</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0" dirty="0">
                          <a:solidFill>
                            <a:srgbClr val="000000"/>
                          </a:solidFill>
                          <a:effectLst/>
                          <a:latin typeface="+mn-lt"/>
                          <a:ea typeface="Times New Roman" panose="02020603050405020304" pitchFamily="18" charset="0"/>
                          <a:cs typeface="Times New Roman" panose="02020603050405020304" pitchFamily="18" charset="0"/>
                        </a:rPr>
                        <a:t>54.16%</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63422796"/>
                  </a:ext>
                </a:extLst>
              </a:tr>
              <a:tr h="317901">
                <a:tc>
                  <a:txBody>
                    <a:bodyPr/>
                    <a:lstStyle/>
                    <a:p>
                      <a:pPr algn="ctr" rtl="0" fontAlgn="ctr"/>
                      <a:r>
                        <a:rPr lang="en-GB" sz="1600" u="none" strike="noStrike" dirty="0">
                          <a:effectLst/>
                          <a:latin typeface="+mn-lt"/>
                        </a:rPr>
                        <a:t>Amazon Fresh</a:t>
                      </a:r>
                      <a:endParaRPr lang="en-GB" sz="1600" b="1" i="0" u="none" strike="noStrike" dirty="0">
                        <a:solidFill>
                          <a:srgbClr val="FFFFFF"/>
                        </a:solidFill>
                        <a:effectLst/>
                        <a:latin typeface="+mn-lt"/>
                      </a:endParaRPr>
                    </a:p>
                  </a:txBody>
                  <a:tcPr marL="9525" marR="9525" marT="9525" marB="0" anchor="ctr"/>
                </a:tc>
                <a:tc>
                  <a:txBody>
                    <a:bodyPr/>
                    <a:lstStyle/>
                    <a:p>
                      <a:pPr algn="ctr">
                        <a:lnSpc>
                          <a:spcPct val="107000"/>
                        </a:lnSpc>
                        <a:spcAft>
                          <a:spcPts val="0"/>
                        </a:spcAft>
                      </a:pPr>
                      <a:r>
                        <a:rPr lang="en-GB" sz="1600" b="0" dirty="0">
                          <a:solidFill>
                            <a:srgbClr val="000000"/>
                          </a:solidFill>
                          <a:effectLst/>
                          <a:latin typeface="+mn-lt"/>
                          <a:ea typeface="Times New Roman" panose="02020603050405020304" pitchFamily="18" charset="0"/>
                          <a:cs typeface="Times New Roman" panose="02020603050405020304" pitchFamily="18" charset="0"/>
                        </a:rPr>
                        <a:t>11.36%</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0">
                          <a:solidFill>
                            <a:srgbClr val="000000"/>
                          </a:solidFill>
                          <a:effectLst/>
                          <a:latin typeface="+mn-lt"/>
                          <a:ea typeface="Times New Roman" panose="02020603050405020304" pitchFamily="18" charset="0"/>
                          <a:cs typeface="Times New Roman" panose="02020603050405020304" pitchFamily="18" charset="0"/>
                        </a:rPr>
                        <a:t>27.31%</a:t>
                      </a:r>
                      <a:endParaRPr lang="en-GB" sz="16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0" dirty="0">
                          <a:solidFill>
                            <a:srgbClr val="000000"/>
                          </a:solidFill>
                          <a:effectLst/>
                          <a:latin typeface="+mn-lt"/>
                          <a:ea typeface="Times New Roman" panose="02020603050405020304" pitchFamily="18" charset="0"/>
                          <a:cs typeface="Times New Roman" panose="02020603050405020304" pitchFamily="18" charset="0"/>
                        </a:rPr>
                        <a:t>5.46%</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0" dirty="0">
                          <a:solidFill>
                            <a:srgbClr val="000000"/>
                          </a:solidFill>
                          <a:effectLst/>
                          <a:latin typeface="+mn-lt"/>
                          <a:ea typeface="Times New Roman" panose="02020603050405020304" pitchFamily="18" charset="0"/>
                          <a:cs typeface="Times New Roman" panose="02020603050405020304" pitchFamily="18" charset="0"/>
                        </a:rPr>
                        <a:t>2.31%</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1919583"/>
                  </a:ext>
                </a:extLst>
              </a:tr>
              <a:tr h="317901">
                <a:tc>
                  <a:txBody>
                    <a:bodyPr/>
                    <a:lstStyle/>
                    <a:p>
                      <a:pPr algn="ctr" rtl="0" fontAlgn="ctr"/>
                      <a:r>
                        <a:rPr lang="en-GB" sz="1600" b="1" i="0" u="none" strike="noStrike" dirty="0">
                          <a:solidFill>
                            <a:schemeClr val="accent2">
                              <a:lumMod val="75000"/>
                            </a:schemeClr>
                          </a:solidFill>
                          <a:effectLst/>
                          <a:latin typeface="+mn-lt"/>
                        </a:rPr>
                        <a:t>No coverage</a:t>
                      </a:r>
                    </a:p>
                  </a:txBody>
                  <a:tcPr marL="9525" marR="9525" marT="9525" marB="0" anchor="ctr"/>
                </a:tc>
                <a:tc>
                  <a:txBody>
                    <a:bodyPr/>
                    <a:lstStyle/>
                    <a:p>
                      <a:pPr algn="ctr">
                        <a:lnSpc>
                          <a:spcPct val="107000"/>
                        </a:lnSpc>
                        <a:spcAft>
                          <a:spcPts val="0"/>
                        </a:spcAft>
                      </a:pPr>
                      <a:r>
                        <a:rPr lang="en-GB" sz="1600" b="0" dirty="0">
                          <a:solidFill>
                            <a:srgbClr val="000000"/>
                          </a:solidFill>
                          <a:effectLst/>
                          <a:latin typeface="+mn-lt"/>
                          <a:ea typeface="Times New Roman" panose="02020603050405020304" pitchFamily="18" charset="0"/>
                          <a:cs typeface="Times New Roman" panose="02020603050405020304" pitchFamily="18" charset="0"/>
                        </a:rPr>
                        <a:t>0.05%</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0">
                          <a:solidFill>
                            <a:srgbClr val="000000"/>
                          </a:solidFill>
                          <a:effectLst/>
                          <a:latin typeface="+mn-lt"/>
                          <a:ea typeface="Times New Roman" panose="02020603050405020304" pitchFamily="18" charset="0"/>
                          <a:cs typeface="Times New Roman" panose="02020603050405020304" pitchFamily="18" charset="0"/>
                        </a:rPr>
                        <a:t>0.23%</a:t>
                      </a:r>
                      <a:endParaRPr lang="en-GB" sz="16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0" dirty="0">
                          <a:solidFill>
                            <a:srgbClr val="000000"/>
                          </a:solidFill>
                          <a:effectLst/>
                          <a:latin typeface="+mn-lt"/>
                          <a:ea typeface="Times New Roman" panose="02020603050405020304" pitchFamily="18" charset="0"/>
                          <a:cs typeface="Times New Roman" panose="02020603050405020304" pitchFamily="18" charset="0"/>
                        </a:rPr>
                        <a:t>7.34%</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2428280"/>
                  </a:ext>
                </a:extLst>
              </a:tr>
            </a:tbl>
          </a:graphicData>
        </a:graphic>
      </p:graphicFrame>
      <p:sp>
        <p:nvSpPr>
          <p:cNvPr id="7" name="Content Placeholder 2"/>
          <p:cNvSpPr txBox="1">
            <a:spLocks/>
          </p:cNvSpPr>
          <p:nvPr/>
        </p:nvSpPr>
        <p:spPr>
          <a:xfrm>
            <a:off x="9305312" y="1693718"/>
            <a:ext cx="2284215" cy="482346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2000" b="1" dirty="0">
                <a:cs typeface="Arial" panose="020B0604020202020204" pitchFamily="34" charset="0"/>
              </a:rPr>
              <a:t>Conurbation:</a:t>
            </a:r>
          </a:p>
          <a:p>
            <a:pPr marL="0" indent="0">
              <a:buFont typeface="Arial"/>
              <a:buNone/>
            </a:pPr>
            <a:r>
              <a:rPr lang="en-GB" sz="2000" dirty="0">
                <a:cs typeface="Arial" panose="020B0604020202020204" pitchFamily="34" charset="0"/>
              </a:rPr>
              <a:t>Urban Major Conurbation, Large Urban Areas</a:t>
            </a:r>
          </a:p>
          <a:p>
            <a:pPr marL="0" indent="0">
              <a:buFont typeface="Arial"/>
              <a:buNone/>
            </a:pPr>
            <a:endParaRPr lang="en-GB" sz="2000" b="1" dirty="0">
              <a:cs typeface="Arial" panose="020B0604020202020204" pitchFamily="34" charset="0"/>
            </a:endParaRPr>
          </a:p>
          <a:p>
            <a:pPr marL="0" indent="0">
              <a:buFont typeface="Arial"/>
              <a:buNone/>
            </a:pPr>
            <a:r>
              <a:rPr lang="en-GB" sz="2000" b="1" dirty="0">
                <a:cs typeface="Arial" panose="020B0604020202020204" pitchFamily="34" charset="0"/>
              </a:rPr>
              <a:t>Urban:</a:t>
            </a:r>
          </a:p>
          <a:p>
            <a:pPr marL="0" indent="0">
              <a:buFont typeface="Arial"/>
              <a:buNone/>
            </a:pPr>
            <a:r>
              <a:rPr lang="en-GB" sz="2000" dirty="0">
                <a:cs typeface="Arial" panose="020B0604020202020204" pitchFamily="34" charset="0"/>
              </a:rPr>
              <a:t>All other urban</a:t>
            </a:r>
          </a:p>
          <a:p>
            <a:pPr marL="0" indent="0">
              <a:buFont typeface="Arial"/>
              <a:buNone/>
            </a:pPr>
            <a:endParaRPr lang="en-GB" sz="2000" dirty="0">
              <a:cs typeface="Arial" panose="020B0604020202020204" pitchFamily="34" charset="0"/>
            </a:endParaRPr>
          </a:p>
          <a:p>
            <a:pPr marL="0" indent="0">
              <a:buFont typeface="Arial"/>
              <a:buNone/>
            </a:pPr>
            <a:r>
              <a:rPr lang="en-GB" sz="2000" b="1" dirty="0">
                <a:cs typeface="Arial" panose="020B0604020202020204" pitchFamily="34" charset="0"/>
              </a:rPr>
              <a:t>Remote Rural:</a:t>
            </a:r>
          </a:p>
          <a:p>
            <a:pPr marL="0" indent="0">
              <a:buFont typeface="Arial"/>
              <a:buNone/>
            </a:pPr>
            <a:r>
              <a:rPr lang="en-GB" sz="2000" dirty="0">
                <a:cs typeface="Arial" panose="020B0604020202020204" pitchFamily="34" charset="0"/>
              </a:rPr>
              <a:t>Remote and very remote rural areas</a:t>
            </a:r>
          </a:p>
          <a:p>
            <a:pPr marL="0" indent="0">
              <a:buFont typeface="Arial"/>
              <a:buNone/>
            </a:pPr>
            <a:endParaRPr lang="en-GB" sz="2000" dirty="0">
              <a:cs typeface="Arial" panose="020B0604020202020204" pitchFamily="34" charset="0"/>
            </a:endParaRPr>
          </a:p>
          <a:p>
            <a:pPr marL="0" indent="0">
              <a:buFont typeface="Arial"/>
              <a:buNone/>
            </a:pPr>
            <a:r>
              <a:rPr lang="en-GB" sz="2000" b="1" dirty="0">
                <a:cs typeface="Arial" panose="020B0604020202020204" pitchFamily="34" charset="0"/>
              </a:rPr>
              <a:t>Rural</a:t>
            </a:r>
            <a:r>
              <a:rPr lang="en-GB" sz="2000" dirty="0">
                <a:cs typeface="Arial" panose="020B0604020202020204" pitchFamily="34" charset="0"/>
              </a:rPr>
              <a:t>:</a:t>
            </a:r>
          </a:p>
          <a:p>
            <a:pPr marL="0" indent="0">
              <a:buFont typeface="Arial"/>
              <a:buNone/>
            </a:pPr>
            <a:r>
              <a:rPr lang="en-GB" sz="2000" dirty="0">
                <a:cs typeface="Arial" panose="020B0604020202020204" pitchFamily="34" charset="0"/>
              </a:rPr>
              <a:t>All other rural</a:t>
            </a:r>
          </a:p>
        </p:txBody>
      </p:sp>
      <p:sp>
        <p:nvSpPr>
          <p:cNvPr id="8" name="Content Placeholder 2"/>
          <p:cNvSpPr txBox="1">
            <a:spLocks/>
          </p:cNvSpPr>
          <p:nvPr/>
        </p:nvSpPr>
        <p:spPr>
          <a:xfrm>
            <a:off x="1554993" y="2232392"/>
            <a:ext cx="6695071" cy="56421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b="1" dirty="0">
                <a:solidFill>
                  <a:schemeClr val="accent2">
                    <a:lumMod val="75000"/>
                  </a:schemeClr>
                </a:solidFill>
              </a:rPr>
              <a:t>Coverage of households with a lone pensioner</a:t>
            </a:r>
          </a:p>
        </p:txBody>
      </p:sp>
      <p:sp>
        <p:nvSpPr>
          <p:cNvPr id="9" name="Content Placeholder 2"/>
          <p:cNvSpPr txBox="1">
            <a:spLocks/>
          </p:cNvSpPr>
          <p:nvPr/>
        </p:nvSpPr>
        <p:spPr>
          <a:xfrm>
            <a:off x="1371600" y="6375206"/>
            <a:ext cx="8149590" cy="63052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800" dirty="0"/>
              <a:t>Lone pensioner = aged over 65 and self-report living alone.</a:t>
            </a:r>
          </a:p>
        </p:txBody>
      </p:sp>
    </p:spTree>
    <p:extLst>
      <p:ext uri="{BB962C8B-B14F-4D97-AF65-F5344CB8AC3E}">
        <p14:creationId xmlns:p14="http://schemas.microsoft.com/office/powerpoint/2010/main" val="25175441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724" y="1730714"/>
            <a:ext cx="10515600" cy="4351338"/>
          </a:xfrm>
        </p:spPr>
        <p:txBody>
          <a:bodyPr/>
          <a:lstStyle/>
          <a:p>
            <a:pPr marL="0" indent="0">
              <a:buNone/>
            </a:pPr>
            <a:r>
              <a:rPr lang="en-GB" b="1" dirty="0"/>
              <a:t>Spatial interaction modelling</a:t>
            </a:r>
          </a:p>
          <a:p>
            <a:pPr marL="0" indent="0">
              <a:buNone/>
            </a:pPr>
            <a:endParaRPr lang="en-GB" b="1"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724" y="779653"/>
            <a:ext cx="2742670" cy="483126"/>
          </a:xfrm>
          <a:prstGeom prst="rect">
            <a:avLst/>
          </a:prstGeom>
        </p:spPr>
      </p:pic>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dirty="0">
              <a:solidFill>
                <a:schemeClr val="tx1"/>
              </a:solidFill>
              <a:latin typeface="Arial" charset="0"/>
              <a:ea typeface="Arial" charset="0"/>
              <a:cs typeface="Arial" charset="0"/>
            </a:endParaRPr>
          </a:p>
        </p:txBody>
      </p:sp>
      <p:pic>
        <p:nvPicPr>
          <p:cNvPr id="2" name="Picture 1"/>
          <p:cNvPicPr>
            <a:picLocks noChangeAspect="1"/>
          </p:cNvPicPr>
          <p:nvPr/>
        </p:nvPicPr>
        <p:blipFill rotWithShape="1">
          <a:blip r:embed="rId5"/>
          <a:srcRect t="16898" b="15053"/>
          <a:stretch/>
        </p:blipFill>
        <p:spPr>
          <a:xfrm>
            <a:off x="2197779" y="3591194"/>
            <a:ext cx="7410450" cy="1037065"/>
          </a:xfrm>
          <a:prstGeom prst="rect">
            <a:avLst/>
          </a:prstGeom>
        </p:spPr>
      </p:pic>
      <p:sp>
        <p:nvSpPr>
          <p:cNvPr id="10" name="Oval 9">
            <a:extLst>
              <a:ext uri="{FF2B5EF4-FFF2-40B4-BE49-F238E27FC236}">
                <a16:creationId xmlns:a16="http://schemas.microsoft.com/office/drawing/2014/main" id="{E30FA142-2AAF-0049-AD14-0D6CE176A749}"/>
              </a:ext>
            </a:extLst>
          </p:cNvPr>
          <p:cNvSpPr/>
          <p:nvPr/>
        </p:nvSpPr>
        <p:spPr>
          <a:xfrm>
            <a:off x="4645024" y="3619769"/>
            <a:ext cx="800100" cy="895265"/>
          </a:xfrm>
          <a:prstGeom prst="ellipse">
            <a:avLst/>
          </a:prstGeom>
          <a:noFill/>
          <a:ln w="28575">
            <a:solidFill>
              <a:srgbClr val="FD40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124EC4C-D256-774D-B107-0B9926EDD362}"/>
              </a:ext>
            </a:extLst>
          </p:cNvPr>
          <p:cNvSpPr/>
          <p:nvPr/>
        </p:nvSpPr>
        <p:spPr>
          <a:xfrm>
            <a:off x="5476875" y="3600719"/>
            <a:ext cx="996274" cy="1018015"/>
          </a:xfrm>
          <a:prstGeom prst="ellipse">
            <a:avLst/>
          </a:prstGeom>
          <a:noFill/>
          <a:ln w="28575">
            <a:solidFill>
              <a:srgbClr val="FD40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9E35871-8184-CC4A-A7BB-70C99B7517CB}"/>
              </a:ext>
            </a:extLst>
          </p:cNvPr>
          <p:cNvSpPr/>
          <p:nvPr/>
        </p:nvSpPr>
        <p:spPr>
          <a:xfrm>
            <a:off x="8483604" y="3429000"/>
            <a:ext cx="996274" cy="1018015"/>
          </a:xfrm>
          <a:prstGeom prst="ellipse">
            <a:avLst/>
          </a:prstGeom>
          <a:noFill/>
          <a:ln w="28575">
            <a:solidFill>
              <a:srgbClr val="FD40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a:extLst>
              <a:ext uri="{FF2B5EF4-FFF2-40B4-BE49-F238E27FC236}">
                <a16:creationId xmlns:a16="http://schemas.microsoft.com/office/drawing/2014/main" id="{0BCB25BC-48AB-4E4E-AF32-7DE921E5676E}"/>
              </a:ext>
            </a:extLst>
          </p:cNvPr>
          <p:cNvGraphicFramePr>
            <a:graphicFrameLocks noGrp="1"/>
          </p:cNvGraphicFramePr>
          <p:nvPr>
            <p:extLst>
              <p:ext uri="{D42A27DB-BD31-4B8C-83A1-F6EECF244321}">
                <p14:modId xmlns:p14="http://schemas.microsoft.com/office/powerpoint/2010/main" val="3224463614"/>
              </p:ext>
            </p:extLst>
          </p:nvPr>
        </p:nvGraphicFramePr>
        <p:xfrm>
          <a:off x="2032000" y="5202387"/>
          <a:ext cx="8128000" cy="111252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968680185"/>
                    </a:ext>
                  </a:extLst>
                </a:gridCol>
                <a:gridCol w="1625600">
                  <a:extLst>
                    <a:ext uri="{9D8B030D-6E8A-4147-A177-3AD203B41FA5}">
                      <a16:colId xmlns:a16="http://schemas.microsoft.com/office/drawing/2014/main" val="4111755436"/>
                    </a:ext>
                  </a:extLst>
                </a:gridCol>
                <a:gridCol w="1625600">
                  <a:extLst>
                    <a:ext uri="{9D8B030D-6E8A-4147-A177-3AD203B41FA5}">
                      <a16:colId xmlns:a16="http://schemas.microsoft.com/office/drawing/2014/main" val="478301869"/>
                    </a:ext>
                  </a:extLst>
                </a:gridCol>
                <a:gridCol w="1625600">
                  <a:extLst>
                    <a:ext uri="{9D8B030D-6E8A-4147-A177-3AD203B41FA5}">
                      <a16:colId xmlns:a16="http://schemas.microsoft.com/office/drawing/2014/main" val="3651869909"/>
                    </a:ext>
                  </a:extLst>
                </a:gridCol>
                <a:gridCol w="1625600">
                  <a:extLst>
                    <a:ext uri="{9D8B030D-6E8A-4147-A177-3AD203B41FA5}">
                      <a16:colId xmlns:a16="http://schemas.microsoft.com/office/drawing/2014/main" val="219291955"/>
                    </a:ext>
                  </a:extLst>
                </a:gridCol>
              </a:tblGrid>
              <a:tr h="370840">
                <a:tc>
                  <a:txBody>
                    <a:bodyPr/>
                    <a:lstStyle/>
                    <a:p>
                      <a:endParaRPr lang="en-US" dirty="0"/>
                    </a:p>
                  </a:txBody>
                  <a:tcPr/>
                </a:tc>
                <a:tc>
                  <a:txBody>
                    <a:bodyPr/>
                    <a:lstStyle/>
                    <a:p>
                      <a:r>
                        <a:rPr lang="en-US" dirty="0"/>
                        <a:t>O</a:t>
                      </a:r>
                    </a:p>
                  </a:txBody>
                  <a:tcPr/>
                </a:tc>
                <a:tc>
                  <a:txBody>
                    <a:bodyPr/>
                    <a:lstStyle/>
                    <a:p>
                      <a:r>
                        <a:rPr lang="en-US" dirty="0"/>
                        <a:t>Retailer1</a:t>
                      </a:r>
                    </a:p>
                  </a:txBody>
                  <a:tcPr/>
                </a:tc>
                <a:tc>
                  <a:txBody>
                    <a:bodyPr/>
                    <a:lstStyle/>
                    <a:p>
                      <a:r>
                        <a:rPr lang="en-US" dirty="0"/>
                        <a:t>Reatiler2</a:t>
                      </a:r>
                    </a:p>
                  </a:txBody>
                  <a:tcPr/>
                </a:tc>
                <a:tc>
                  <a:txBody>
                    <a:bodyPr/>
                    <a:lstStyle/>
                    <a:p>
                      <a:r>
                        <a:rPr lang="en-US" dirty="0"/>
                        <a:t>Retailer3</a:t>
                      </a:r>
                    </a:p>
                  </a:txBody>
                  <a:tcPr/>
                </a:tc>
                <a:extLst>
                  <a:ext uri="{0D108BD9-81ED-4DB2-BD59-A6C34878D82A}">
                    <a16:rowId xmlns:a16="http://schemas.microsoft.com/office/drawing/2014/main" val="1702793208"/>
                  </a:ext>
                </a:extLst>
              </a:tr>
              <a:tr h="370840">
                <a:tc>
                  <a:txBody>
                    <a:bodyPr/>
                    <a:lstStyle/>
                    <a:p>
                      <a:r>
                        <a:rPr lang="en-US" dirty="0"/>
                        <a:t>LSOA1</a:t>
                      </a:r>
                    </a:p>
                  </a:txBody>
                  <a:tcPr/>
                </a:tc>
                <a:tc>
                  <a:txBody>
                    <a:bodyPr/>
                    <a:lstStyle/>
                    <a:p>
                      <a:r>
                        <a:rPr lang="en-US" dirty="0"/>
                        <a:t>5</a:t>
                      </a:r>
                    </a:p>
                  </a:txBody>
                  <a:tcPr/>
                </a:tc>
                <a:tc>
                  <a:txBody>
                    <a:bodyPr/>
                    <a:lstStyle/>
                    <a:p>
                      <a:r>
                        <a:rPr lang="en-US" dirty="0"/>
                        <a:t>3</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055082740"/>
                  </a:ext>
                </a:extLst>
              </a:tr>
              <a:tr h="370840">
                <a:tc>
                  <a:txBody>
                    <a:bodyPr/>
                    <a:lstStyle/>
                    <a:p>
                      <a:r>
                        <a:rPr lang="en-US" dirty="0"/>
                        <a:t>LSOA2</a:t>
                      </a:r>
                    </a:p>
                  </a:txBody>
                  <a:tcPr/>
                </a:tc>
                <a:tc>
                  <a:txBody>
                    <a:bodyPr/>
                    <a:lstStyle/>
                    <a:p>
                      <a:r>
                        <a:rPr lang="en-US" dirty="0"/>
                        <a:t>4</a:t>
                      </a:r>
                    </a:p>
                  </a:txBody>
                  <a:tcPr/>
                </a:tc>
                <a:tc>
                  <a:txBody>
                    <a:bodyPr/>
                    <a:lstStyle/>
                    <a:p>
                      <a:r>
                        <a:rPr lang="en-US" dirty="0"/>
                        <a:t>1</a:t>
                      </a:r>
                    </a:p>
                  </a:txBody>
                  <a:tcPr/>
                </a:tc>
                <a:tc>
                  <a:txBody>
                    <a:bodyPr/>
                    <a:lstStyle/>
                    <a:p>
                      <a:r>
                        <a:rPr lang="en-US" dirty="0"/>
                        <a:t>2</a:t>
                      </a:r>
                    </a:p>
                  </a:txBody>
                  <a:tcPr/>
                </a:tc>
                <a:tc>
                  <a:txBody>
                    <a:bodyPr/>
                    <a:lstStyle/>
                    <a:p>
                      <a:r>
                        <a:rPr lang="en-US" dirty="0"/>
                        <a:t>1</a:t>
                      </a:r>
                    </a:p>
                  </a:txBody>
                  <a:tcPr/>
                </a:tc>
                <a:extLst>
                  <a:ext uri="{0D108BD9-81ED-4DB2-BD59-A6C34878D82A}">
                    <a16:rowId xmlns:a16="http://schemas.microsoft.com/office/drawing/2014/main" val="2737164772"/>
                  </a:ext>
                </a:extLst>
              </a:tr>
            </a:tbl>
          </a:graphicData>
        </a:graphic>
      </p:graphicFrame>
    </p:spTree>
    <p:extLst>
      <p:ext uri="{BB962C8B-B14F-4D97-AF65-F5344CB8AC3E}">
        <p14:creationId xmlns:p14="http://schemas.microsoft.com/office/powerpoint/2010/main" val="379646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90668"/>
            <a:ext cx="10515600" cy="4351338"/>
          </a:xfrm>
        </p:spPr>
        <p:txBody>
          <a:bodyPr/>
          <a:lstStyle/>
          <a:p>
            <a:pPr marL="0" indent="0">
              <a:buNone/>
            </a:pPr>
            <a:r>
              <a:rPr lang="en-GB" b="1" dirty="0"/>
              <a:t>Food Deserts Index</a:t>
            </a:r>
          </a:p>
          <a:p>
            <a:pPr marL="0" indent="0">
              <a:buNone/>
            </a:pPr>
            <a:endParaRPr lang="en-GB" b="1" dirty="0"/>
          </a:p>
          <a:p>
            <a:pPr marL="0" indent="0">
              <a:buNone/>
            </a:pPr>
            <a:endParaRPr lang="en-GB" b="1" dirty="0"/>
          </a:p>
          <a:p>
            <a:pPr marL="0" indent="0">
              <a:buNone/>
            </a:pPr>
            <a:endParaRPr lang="en-GB" b="1"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724" y="779653"/>
            <a:ext cx="2742670" cy="483126"/>
          </a:xfrm>
          <a:prstGeom prst="rect">
            <a:avLst/>
          </a:prstGeom>
        </p:spPr>
      </p:pic>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dirty="0">
              <a:solidFill>
                <a:schemeClr val="tx1"/>
              </a:solidFill>
              <a:latin typeface="Arial" charset="0"/>
              <a:ea typeface="Arial" charset="0"/>
              <a:cs typeface="Arial" charset="0"/>
            </a:endParaRPr>
          </a:p>
        </p:txBody>
      </p:sp>
      <p:graphicFrame>
        <p:nvGraphicFramePr>
          <p:cNvPr id="2" name="Diagram 1"/>
          <p:cNvGraphicFramePr/>
          <p:nvPr>
            <p:extLst>
              <p:ext uri="{D42A27DB-BD31-4B8C-83A1-F6EECF244321}">
                <p14:modId xmlns:p14="http://schemas.microsoft.com/office/powerpoint/2010/main" val="3075004314"/>
              </p:ext>
            </p:extLst>
          </p:nvPr>
        </p:nvGraphicFramePr>
        <p:xfrm>
          <a:off x="2148840" y="1762954"/>
          <a:ext cx="8561070" cy="49921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p:cNvSpPr txBox="1"/>
          <p:nvPr/>
        </p:nvSpPr>
        <p:spPr>
          <a:xfrm>
            <a:off x="7147932" y="1719880"/>
            <a:ext cx="1236364" cy="400110"/>
          </a:xfrm>
          <a:prstGeom prst="rect">
            <a:avLst/>
          </a:prstGeom>
          <a:noFill/>
        </p:spPr>
        <p:txBody>
          <a:bodyPr wrap="none" rtlCol="0">
            <a:spAutoFit/>
          </a:bodyPr>
          <a:lstStyle/>
          <a:p>
            <a:r>
              <a:rPr lang="en-GB" sz="2000" b="1" dirty="0"/>
              <a:t>Indicators</a:t>
            </a:r>
          </a:p>
        </p:txBody>
      </p:sp>
      <p:sp>
        <p:nvSpPr>
          <p:cNvPr id="7" name="Right Arrow 6"/>
          <p:cNvSpPr/>
          <p:nvPr/>
        </p:nvSpPr>
        <p:spPr>
          <a:xfrm rot="12278652">
            <a:off x="6685937" y="6024245"/>
            <a:ext cx="923988" cy="696500"/>
          </a:xfrm>
          <a:prstGeom prst="rightArrow">
            <a:avLst/>
          </a:prstGeom>
          <a:solidFill>
            <a:srgbClr val="FD403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Right Arrow 9"/>
          <p:cNvSpPr/>
          <p:nvPr/>
        </p:nvSpPr>
        <p:spPr>
          <a:xfrm rot="12278652">
            <a:off x="10854417" y="3673475"/>
            <a:ext cx="923988" cy="696500"/>
          </a:xfrm>
          <a:prstGeom prst="rightArrow">
            <a:avLst/>
          </a:prstGeom>
          <a:solidFill>
            <a:srgbClr val="FD403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9536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21886"/>
          <a:stretch/>
        </p:blipFill>
        <p:spPr>
          <a:xfrm>
            <a:off x="7519986" y="2959098"/>
            <a:ext cx="2538414" cy="217464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41471">
            <a:off x="6345647" y="2750790"/>
            <a:ext cx="143059" cy="142908"/>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5189" y="4075530"/>
            <a:ext cx="5016711" cy="2116425"/>
          </a:xfrm>
          <a:prstGeom prst="rect">
            <a:avLst/>
          </a:prstGeom>
        </p:spPr>
      </p:pic>
      <p:grpSp>
        <p:nvGrpSpPr>
          <p:cNvPr id="8" name="Group 7"/>
          <p:cNvGrpSpPr/>
          <p:nvPr/>
        </p:nvGrpSpPr>
        <p:grpSpPr>
          <a:xfrm flipH="1">
            <a:off x="5834612" y="3275430"/>
            <a:ext cx="1317865" cy="2020470"/>
            <a:chOff x="10817510" y="1879534"/>
            <a:chExt cx="700670" cy="1193866"/>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1055" y="2406979"/>
              <a:ext cx="667125" cy="666421"/>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817510" y="1879534"/>
              <a:ext cx="357357" cy="560159"/>
            </a:xfrm>
            <a:prstGeom prst="rect">
              <a:avLst/>
            </a:prstGeom>
          </p:spPr>
        </p:pic>
      </p:grpSp>
      <p:sp>
        <p:nvSpPr>
          <p:cNvPr id="10" name="Rectangle 9">
            <a:extLst>
              <a:ext uri="{FF2B5EF4-FFF2-40B4-BE49-F238E27FC236}">
                <a16:creationId xmlns:a16="http://schemas.microsoft.com/office/drawing/2014/main" id="{7AAC713E-7E83-4441-8BC4-C0F7166EF579}"/>
              </a:ext>
            </a:extLst>
          </p:cNvPr>
          <p:cNvSpPr/>
          <p:nvPr/>
        </p:nvSpPr>
        <p:spPr>
          <a:xfrm>
            <a:off x="4603590" y="6230760"/>
            <a:ext cx="3779907" cy="523220"/>
          </a:xfrm>
          <a:prstGeom prst="rect">
            <a:avLst/>
          </a:prstGeom>
        </p:spPr>
        <p:txBody>
          <a:bodyPr wrap="square">
            <a:spAutoFit/>
          </a:bodyPr>
          <a:lstStyle/>
          <a:p>
            <a:r>
              <a:rPr lang="en-GB" sz="2800" b="1" dirty="0"/>
              <a:t>Thank you for listening.</a:t>
            </a:r>
          </a:p>
        </p:txBody>
      </p:sp>
    </p:spTree>
    <p:extLst>
      <p:ext uri="{BB962C8B-B14F-4D97-AF65-F5344CB8AC3E}">
        <p14:creationId xmlns:p14="http://schemas.microsoft.com/office/powerpoint/2010/main" val="68955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2425331" y="4813261"/>
            <a:ext cx="577288" cy="961112"/>
            <a:chOff x="10817510" y="1879534"/>
            <a:chExt cx="700670" cy="1193866"/>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1055" y="2406979"/>
              <a:ext cx="667125" cy="66642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817510" y="1879534"/>
              <a:ext cx="357357" cy="560159"/>
            </a:xfrm>
            <a:prstGeom prst="rect">
              <a:avLst/>
            </a:prstGeom>
          </p:spPr>
        </p:pic>
      </p:grpSp>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r="21886"/>
          <a:stretch/>
        </p:blipFill>
        <p:spPr>
          <a:xfrm>
            <a:off x="7519986" y="2959098"/>
            <a:ext cx="2538414" cy="217464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1471">
            <a:off x="6345647" y="2750790"/>
            <a:ext cx="143059" cy="142908"/>
          </a:xfrm>
          <a:prstGeom prst="rect">
            <a:avLst/>
          </a:prstGeom>
        </p:spPr>
      </p:pic>
      <p:sp>
        <p:nvSpPr>
          <p:cNvPr id="10" name="Rectangular Callout 9"/>
          <p:cNvSpPr/>
          <p:nvPr/>
        </p:nvSpPr>
        <p:spPr>
          <a:xfrm>
            <a:off x="1847850" y="3416300"/>
            <a:ext cx="2063750" cy="1231900"/>
          </a:xfrm>
          <a:prstGeom prst="wedgeRectCallout">
            <a:avLst/>
          </a:prstGeom>
          <a:solidFill>
            <a:schemeClr val="lt1">
              <a:alpha val="71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latin typeface="Bahnschrift SemiBold SemiConden" panose="020B0502040204020203" pitchFamily="34" charset="0"/>
              </a:rPr>
              <a:t>Sorry!</a:t>
            </a:r>
          </a:p>
          <a:p>
            <a:pPr algn="ctr"/>
            <a:r>
              <a:rPr lang="en-GB" sz="2000" dirty="0">
                <a:latin typeface="Bahnschrift SemiBold SemiConden" panose="020B0502040204020203" pitchFamily="34" charset="0"/>
              </a:rPr>
              <a:t>We don’t deliver in that area…</a:t>
            </a: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2545" y="1998664"/>
            <a:ext cx="244118" cy="216000"/>
          </a:xfrm>
          <a:prstGeom prst="rect">
            <a:avLst/>
          </a:prstGeom>
        </p:spPr>
      </p:pic>
      <p:cxnSp>
        <p:nvCxnSpPr>
          <p:cNvPr id="12" name="Straight Arrow Connector 11">
            <a:extLst>
              <a:ext uri="{FF2B5EF4-FFF2-40B4-BE49-F238E27FC236}">
                <a16:creationId xmlns:a16="http://schemas.microsoft.com/office/drawing/2014/main" id="{A725F010-545D-CB46-AC66-59F98DEB09D1}"/>
              </a:ext>
            </a:extLst>
          </p:cNvPr>
          <p:cNvCxnSpPr/>
          <p:nvPr/>
        </p:nvCxnSpPr>
        <p:spPr>
          <a:xfrm flipH="1">
            <a:off x="2810583" y="1185147"/>
            <a:ext cx="307267" cy="7413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9670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childTnLst>
                                </p:cTn>
                              </p:par>
                              <p:par>
                                <p:cTn id="10" presetID="26" presetClass="emph" presetSubtype="0" repeatCount="4000" fill="hold" nodeType="withEffect">
                                  <p:stCondLst>
                                    <p:cond delay="0"/>
                                  </p:stCondLst>
                                  <p:childTnLst>
                                    <p:animEffect transition="out" filter="fade">
                                      <p:cBhvr>
                                        <p:cTn id="11" dur="500" tmFilter="0, 0; .2, .5; .8, .5; 1, 0"/>
                                        <p:tgtEl>
                                          <p:spTgt spid="12"/>
                                        </p:tgtEl>
                                      </p:cBhvr>
                                    </p:animEffect>
                                    <p:animScale>
                                      <p:cBhvr>
                                        <p:cTn id="12" dur="250" autoRev="1" fill="hold"/>
                                        <p:tgtEl>
                                          <p:spTgt spid="12"/>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a:stretch>
        </a:blip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297" y="768501"/>
            <a:ext cx="2742670" cy="483126"/>
          </a:xfrm>
          <a:prstGeom prst="rect">
            <a:avLst/>
          </a:prstGeom>
        </p:spPr>
      </p:pic>
      <p:sp>
        <p:nvSpPr>
          <p:cNvPr id="5" name="Text Placeholder 1"/>
          <p:cNvSpPr txBox="1">
            <a:spLocks/>
          </p:cNvSpPr>
          <p:nvPr/>
        </p:nvSpPr>
        <p:spPr>
          <a:xfrm>
            <a:off x="380320" y="2424310"/>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b="1" dirty="0">
                <a:solidFill>
                  <a:schemeClr val="tx1"/>
                </a:solidFill>
                <a:latin typeface="Arial" charset="0"/>
                <a:ea typeface="Arial" charset="0"/>
                <a:cs typeface="Arial" charset="0"/>
              </a:rPr>
              <a:t>Assessing the presence of</a:t>
            </a:r>
          </a:p>
          <a:p>
            <a:r>
              <a:rPr lang="en-GB" sz="3600" b="1" i="1" dirty="0">
                <a:solidFill>
                  <a:schemeClr val="tx1"/>
                </a:solidFill>
                <a:latin typeface="Arial" charset="0"/>
                <a:ea typeface="Arial" charset="0"/>
                <a:cs typeface="Arial" charset="0"/>
              </a:rPr>
              <a:t>  food deserts</a:t>
            </a:r>
            <a:r>
              <a:rPr lang="en-GB" sz="3600" b="1" dirty="0">
                <a:solidFill>
                  <a:schemeClr val="tx1"/>
                </a:solidFill>
                <a:latin typeface="Arial" charset="0"/>
                <a:ea typeface="Arial" charset="0"/>
                <a:cs typeface="Arial" charset="0"/>
              </a:rPr>
              <a:t> in the UK</a:t>
            </a:r>
          </a:p>
          <a:p>
            <a:endParaRPr lang="en-GB" sz="2800" b="1" dirty="0">
              <a:solidFill>
                <a:schemeClr val="tx1"/>
              </a:solidFill>
              <a:latin typeface="Arial" charset="0"/>
              <a:ea typeface="Arial" charset="0"/>
              <a:cs typeface="Arial" charset="0"/>
            </a:endParaRPr>
          </a:p>
          <a:p>
            <a:endParaRPr lang="en-GB" sz="2800" b="1" dirty="0">
              <a:solidFill>
                <a:schemeClr val="tx1"/>
              </a:solidFill>
              <a:latin typeface="Arial" charset="0"/>
              <a:ea typeface="Arial" charset="0"/>
              <a:cs typeface="Arial" charset="0"/>
            </a:endParaRPr>
          </a:p>
          <a:p>
            <a:r>
              <a:rPr lang="en-GB" sz="2800" b="1" dirty="0">
                <a:solidFill>
                  <a:schemeClr val="tx1"/>
                </a:solidFill>
                <a:latin typeface="Arial" charset="0"/>
                <a:ea typeface="Arial" charset="0"/>
                <a:cs typeface="Arial" charset="0"/>
              </a:rPr>
              <a:t>Francisco Videira</a:t>
            </a:r>
          </a:p>
          <a:p>
            <a:r>
              <a:rPr lang="en-GB" sz="2800" b="1" dirty="0">
                <a:solidFill>
                  <a:schemeClr val="tx1"/>
                </a:solidFill>
                <a:latin typeface="Arial" charset="0"/>
                <a:ea typeface="Arial" charset="0"/>
                <a:cs typeface="Arial" charset="0"/>
              </a:rPr>
              <a:t>Supervisor: </a:t>
            </a:r>
            <a:r>
              <a:rPr lang="en-GB" sz="2800" b="1" dirty="0" err="1">
                <a:solidFill>
                  <a:schemeClr val="tx1"/>
                </a:solidFill>
                <a:latin typeface="Arial" charset="0"/>
                <a:ea typeface="Arial" charset="0"/>
                <a:cs typeface="Arial" charset="0"/>
              </a:rPr>
              <a:t>Dr.</a:t>
            </a:r>
            <a:r>
              <a:rPr lang="en-GB" sz="2800" b="1" dirty="0">
                <a:solidFill>
                  <a:schemeClr val="tx1"/>
                </a:solidFill>
                <a:latin typeface="Arial" charset="0"/>
                <a:ea typeface="Arial" charset="0"/>
                <a:cs typeface="Arial" charset="0"/>
              </a:rPr>
              <a:t> Andy Newing</a:t>
            </a:r>
          </a:p>
          <a:p>
            <a:r>
              <a:rPr lang="en-GB" sz="2000" b="1" dirty="0">
                <a:solidFill>
                  <a:schemeClr val="tx1"/>
                </a:solidFill>
                <a:latin typeface="Arial" charset="0"/>
                <a:ea typeface="Arial" charset="0"/>
                <a:cs typeface="Arial" charset="0"/>
              </a:rPr>
              <a:t>Honourable mentions:</a:t>
            </a:r>
          </a:p>
          <a:p>
            <a:r>
              <a:rPr lang="en-GB" sz="2000" b="1" dirty="0">
                <a:solidFill>
                  <a:schemeClr val="tx1"/>
                </a:solidFill>
                <a:latin typeface="Arial" charset="0"/>
                <a:ea typeface="Arial" charset="0"/>
                <a:cs typeface="Arial" charset="0"/>
              </a:rPr>
              <a:t>Jack Lewis, Ryan Urquhart</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8024" y="2305780"/>
            <a:ext cx="6514163" cy="3766605"/>
          </a:xfrm>
          <a:prstGeom prst="rect">
            <a:avLst/>
          </a:prstGeom>
        </p:spPr>
      </p:pic>
      <p:sp>
        <p:nvSpPr>
          <p:cNvPr id="6" name="TextBox 5"/>
          <p:cNvSpPr txBox="1"/>
          <p:nvPr/>
        </p:nvSpPr>
        <p:spPr>
          <a:xfrm>
            <a:off x="214151" y="3210582"/>
            <a:ext cx="905980" cy="646331"/>
          </a:xfrm>
          <a:prstGeom prst="rect">
            <a:avLst/>
          </a:prstGeom>
          <a:noFill/>
        </p:spPr>
        <p:txBody>
          <a:bodyPr wrap="square" rtlCol="0">
            <a:spAutoFit/>
          </a:bodyPr>
          <a:lstStyle/>
          <a:p>
            <a:r>
              <a:rPr lang="en-GB" sz="3600" b="1" i="1" dirty="0">
                <a:latin typeface="Arial" panose="020B0604020202020204" pitchFamily="34" charset="0"/>
                <a:cs typeface="Arial" panose="020B0604020202020204" pitchFamily="34" charset="0"/>
              </a:rPr>
              <a:t>e-</a:t>
            </a:r>
          </a:p>
        </p:txBody>
      </p:sp>
    </p:spTree>
    <p:extLst>
      <p:ext uri="{BB962C8B-B14F-4D97-AF65-F5344CB8AC3E}">
        <p14:creationId xmlns:p14="http://schemas.microsoft.com/office/powerpoint/2010/main" val="232504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54167E-6 1.85185E-6 L 0.26718 0.04861 " pathEditMode="relative" rAng="0" ptsTypes="AA">
                                      <p:cBhvr>
                                        <p:cTn id="6" dur="2000" fill="hold"/>
                                        <p:tgtEl>
                                          <p:spTgt spid="3"/>
                                        </p:tgtEl>
                                        <p:attrNameLst>
                                          <p:attrName>ppt_x</p:attrName>
                                          <p:attrName>ppt_y</p:attrName>
                                        </p:attrNameLst>
                                      </p:cBhvr>
                                      <p:rCtr x="13359" y="2431"/>
                                    </p:animMotion>
                                  </p:childTnLst>
                                </p:cTn>
                              </p:par>
                              <p:par>
                                <p:cTn id="7" presetID="6" presetClass="emph" presetSubtype="0" fill="hold" nodeType="withEffect">
                                  <p:stCondLst>
                                    <p:cond delay="0"/>
                                  </p:stCondLst>
                                  <p:childTnLst>
                                    <p:animScale>
                                      <p:cBhvr>
                                        <p:cTn id="8" dur="2000" fill="hold"/>
                                        <p:tgtEl>
                                          <p:spTgt spid="3"/>
                                        </p:tgtEl>
                                      </p:cBhvr>
                                      <p:by x="80000" y="80000"/>
                                    </p:animScale>
                                  </p:childTnLst>
                                </p:cTn>
                              </p:par>
                              <p:par>
                                <p:cTn id="9" presetID="10"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724" y="779653"/>
            <a:ext cx="2742670" cy="483126"/>
          </a:xfrm>
          <a:prstGeom prst="rect">
            <a:avLst/>
          </a:prstGeom>
        </p:spPr>
      </p:pic>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dirty="0">
              <a:solidFill>
                <a:schemeClr val="tx1"/>
              </a:solidFill>
              <a:latin typeface="Arial" charset="0"/>
              <a:ea typeface="Arial" charset="0"/>
              <a:cs typeface="Arial" charset="0"/>
            </a:endParaRPr>
          </a:p>
        </p:txBody>
      </p:sp>
      <p:sp>
        <p:nvSpPr>
          <p:cNvPr id="3" name="Left Arrow 2">
            <a:extLst>
              <a:ext uri="{FF2B5EF4-FFF2-40B4-BE49-F238E27FC236}">
                <a16:creationId xmlns:a16="http://schemas.microsoft.com/office/drawing/2014/main" id="{B88B22BE-851E-284F-A96A-0BB5749B696C}"/>
              </a:ext>
            </a:extLst>
          </p:cNvPr>
          <p:cNvSpPr/>
          <p:nvPr/>
        </p:nvSpPr>
        <p:spPr>
          <a:xfrm>
            <a:off x="5667375" y="5708196"/>
            <a:ext cx="857250" cy="40005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 name="Content Placeholder 15" descr="A picture containing indoor, dome, green, floor&#10;&#10;Description automatically generated">
            <a:extLst>
              <a:ext uri="{FF2B5EF4-FFF2-40B4-BE49-F238E27FC236}">
                <a16:creationId xmlns:a16="http://schemas.microsoft.com/office/drawing/2014/main" id="{A65F2A82-63F3-B847-8550-707F7FC81227}"/>
              </a:ext>
            </a:extLst>
          </p:cNvPr>
          <p:cNvPicPr>
            <a:picLocks noGrp="1" noChangeAspect="1"/>
          </p:cNvPicPr>
          <p:nvPr>
            <p:ph idx="1"/>
          </p:nvPr>
        </p:nvPicPr>
        <p:blipFill>
          <a:blip r:embed="rId5"/>
          <a:stretch>
            <a:fillRect/>
          </a:stretch>
        </p:blipFill>
        <p:spPr>
          <a:xfrm>
            <a:off x="3383806" y="1825625"/>
            <a:ext cx="4357589" cy="4351338"/>
          </a:xfrm>
        </p:spPr>
      </p:pic>
      <p:sp>
        <p:nvSpPr>
          <p:cNvPr id="12" name="Rectangle 11">
            <a:extLst>
              <a:ext uri="{FF2B5EF4-FFF2-40B4-BE49-F238E27FC236}">
                <a16:creationId xmlns:a16="http://schemas.microsoft.com/office/drawing/2014/main" id="{1FBC0CE2-C789-7749-BC8C-2CB29CB061C8}"/>
              </a:ext>
            </a:extLst>
          </p:cNvPr>
          <p:cNvSpPr/>
          <p:nvPr/>
        </p:nvSpPr>
        <p:spPr>
          <a:xfrm>
            <a:off x="7081837" y="3518842"/>
            <a:ext cx="2190750" cy="9536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Spatial interaction model</a:t>
            </a:r>
          </a:p>
        </p:txBody>
      </p:sp>
      <p:sp>
        <p:nvSpPr>
          <p:cNvPr id="13" name="Rectangle 12">
            <a:extLst>
              <a:ext uri="{FF2B5EF4-FFF2-40B4-BE49-F238E27FC236}">
                <a16:creationId xmlns:a16="http://schemas.microsoft.com/office/drawing/2014/main" id="{5479598A-1AE9-5D4F-A5F4-1D9895117E1E}"/>
              </a:ext>
            </a:extLst>
          </p:cNvPr>
          <p:cNvSpPr/>
          <p:nvPr/>
        </p:nvSpPr>
        <p:spPr>
          <a:xfrm>
            <a:off x="7081837" y="2152429"/>
            <a:ext cx="2190750" cy="950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Web-scraping</a:t>
            </a:r>
          </a:p>
        </p:txBody>
      </p:sp>
      <p:sp>
        <p:nvSpPr>
          <p:cNvPr id="14" name="Rectangle 13">
            <a:extLst>
              <a:ext uri="{FF2B5EF4-FFF2-40B4-BE49-F238E27FC236}">
                <a16:creationId xmlns:a16="http://schemas.microsoft.com/office/drawing/2014/main" id="{31EB9BE9-8A01-B94A-95C0-B82D6609F5A3}"/>
              </a:ext>
            </a:extLst>
          </p:cNvPr>
          <p:cNvSpPr/>
          <p:nvPr/>
        </p:nvSpPr>
        <p:spPr>
          <a:xfrm>
            <a:off x="7081837" y="4887913"/>
            <a:ext cx="2190750" cy="9536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Food Deserts Index</a:t>
            </a:r>
          </a:p>
        </p:txBody>
      </p:sp>
      <p:sp>
        <p:nvSpPr>
          <p:cNvPr id="17" name="TextBox 16">
            <a:extLst>
              <a:ext uri="{FF2B5EF4-FFF2-40B4-BE49-F238E27FC236}">
                <a16:creationId xmlns:a16="http://schemas.microsoft.com/office/drawing/2014/main" id="{E37A46BB-3B26-EA4B-B744-84478EF08B68}"/>
              </a:ext>
            </a:extLst>
          </p:cNvPr>
          <p:cNvSpPr txBox="1"/>
          <p:nvPr/>
        </p:nvSpPr>
        <p:spPr>
          <a:xfrm>
            <a:off x="3326656" y="6286500"/>
            <a:ext cx="2938368" cy="400110"/>
          </a:xfrm>
          <a:prstGeom prst="rect">
            <a:avLst/>
          </a:prstGeom>
          <a:noFill/>
        </p:spPr>
        <p:txBody>
          <a:bodyPr wrap="none" rtlCol="0">
            <a:spAutoFit/>
          </a:bodyPr>
          <a:lstStyle/>
          <a:p>
            <a:r>
              <a:rPr lang="en-US" sz="2000" dirty="0"/>
              <a:t>Lower Super Output Areas</a:t>
            </a:r>
          </a:p>
        </p:txBody>
      </p:sp>
    </p:spTree>
    <p:extLst>
      <p:ext uri="{BB962C8B-B14F-4D97-AF65-F5344CB8AC3E}">
        <p14:creationId xmlns:p14="http://schemas.microsoft.com/office/powerpoint/2010/main" val="249074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724" y="1556882"/>
            <a:ext cx="5044456" cy="4581027"/>
          </a:xfrm>
        </p:spPr>
        <p:txBody>
          <a:bodyPr>
            <a:normAutofit/>
          </a:bodyPr>
          <a:lstStyle/>
          <a:p>
            <a:pPr marL="0" indent="0">
              <a:buNone/>
            </a:pPr>
            <a:r>
              <a:rPr lang="en-GB" b="1" dirty="0"/>
              <a:t>What have we found out?</a:t>
            </a:r>
          </a:p>
          <a:p>
            <a:pPr marL="0" indent="0">
              <a:buNone/>
            </a:pPr>
            <a:endParaRPr lang="en-GB" b="1" dirty="0"/>
          </a:p>
          <a:p>
            <a:r>
              <a:rPr lang="en-GB" dirty="0"/>
              <a:t>Only 31 LSOAs (9,947 households) have no delivery coverage – 0.039% of all households. </a:t>
            </a:r>
          </a:p>
          <a:p>
            <a:pPr marL="0" indent="0">
              <a:buNone/>
            </a:pPr>
            <a:endParaRPr lang="en-GB" dirty="0"/>
          </a:p>
          <a:p>
            <a:r>
              <a:rPr lang="en-GB" dirty="0"/>
              <a:t>197 LSOAs (66,853 households, 0.3%) have no choice of online delivery provider. </a:t>
            </a:r>
          </a:p>
          <a:p>
            <a:pPr marL="0" indent="0">
              <a:buNone/>
            </a:pPr>
            <a:endParaRPr lang="en-GB" b="1"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734" y="779653"/>
            <a:ext cx="2742670" cy="483126"/>
          </a:xfrm>
          <a:prstGeom prst="rect">
            <a:avLst/>
          </a:prstGeom>
        </p:spPr>
      </p:pic>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dirty="0">
              <a:solidFill>
                <a:schemeClr val="tx1"/>
              </a:solidFill>
              <a:latin typeface="Arial" charset="0"/>
              <a:ea typeface="Arial" charset="0"/>
              <a:cs typeface="Arial" charset="0"/>
            </a:endParaRPr>
          </a:p>
        </p:txBody>
      </p:sp>
      <p:sp>
        <p:nvSpPr>
          <p:cNvPr id="7" name="Content Placeholder 2"/>
          <p:cNvSpPr txBox="1">
            <a:spLocks/>
          </p:cNvSpPr>
          <p:nvPr/>
        </p:nvSpPr>
        <p:spPr>
          <a:xfrm>
            <a:off x="838200" y="2754255"/>
            <a:ext cx="3384376" cy="11521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dirty="0"/>
          </a:p>
        </p:txBody>
      </p:sp>
      <p:pic>
        <p:nvPicPr>
          <p:cNvPr id="8" name="Picture 7"/>
          <p:cNvPicPr>
            <a:picLocks noChangeAspect="1"/>
          </p:cNvPicPr>
          <p:nvPr/>
        </p:nvPicPr>
        <p:blipFill rotWithShape="1">
          <a:blip r:embed="rId5"/>
          <a:srcRect l="73861" t="26397" r="4877" b="8347"/>
          <a:stretch/>
        </p:blipFill>
        <p:spPr>
          <a:xfrm>
            <a:off x="6055404" y="1936568"/>
            <a:ext cx="4461260" cy="4659538"/>
          </a:xfrm>
          <a:prstGeom prst="rect">
            <a:avLst/>
          </a:prstGeom>
        </p:spPr>
      </p:pic>
    </p:spTree>
    <p:extLst>
      <p:ext uri="{BB962C8B-B14F-4D97-AF65-F5344CB8AC3E}">
        <p14:creationId xmlns:p14="http://schemas.microsoft.com/office/powerpoint/2010/main" val="1335522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724" y="1520430"/>
            <a:ext cx="10515600" cy="4351338"/>
          </a:xfrm>
        </p:spPr>
        <p:txBody>
          <a:bodyPr/>
          <a:lstStyle/>
          <a:p>
            <a:pPr marL="0" indent="0">
              <a:buNone/>
            </a:pPr>
            <a:r>
              <a:rPr lang="en-GB" b="1" dirty="0"/>
              <a:t>What have we found out?</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724" y="776088"/>
            <a:ext cx="2742670" cy="483126"/>
          </a:xfrm>
          <a:prstGeom prst="rect">
            <a:avLst/>
          </a:prstGeom>
        </p:spPr>
      </p:pic>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dirty="0">
              <a:solidFill>
                <a:schemeClr val="tx1"/>
              </a:solidFill>
              <a:latin typeface="Arial" charset="0"/>
              <a:ea typeface="Arial" charset="0"/>
              <a:cs typeface="Arial"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376504705"/>
              </p:ext>
            </p:extLst>
          </p:nvPr>
        </p:nvGraphicFramePr>
        <p:xfrm>
          <a:off x="445424" y="2603017"/>
          <a:ext cx="6812627" cy="2606731"/>
        </p:xfrm>
        <a:graphic>
          <a:graphicData uri="http://schemas.openxmlformats.org/drawingml/2006/table">
            <a:tbl>
              <a:tblPr firstRow="1" bandRow="1">
                <a:tableStyleId>{0E3FDE45-AF77-4B5C-9715-49D594BDF05E}</a:tableStyleId>
              </a:tblPr>
              <a:tblGrid>
                <a:gridCol w="1463352">
                  <a:extLst>
                    <a:ext uri="{9D8B030D-6E8A-4147-A177-3AD203B41FA5}">
                      <a16:colId xmlns:a16="http://schemas.microsoft.com/office/drawing/2014/main" val="4054823747"/>
                    </a:ext>
                  </a:extLst>
                </a:gridCol>
                <a:gridCol w="1113183">
                  <a:extLst>
                    <a:ext uri="{9D8B030D-6E8A-4147-A177-3AD203B41FA5}">
                      <a16:colId xmlns:a16="http://schemas.microsoft.com/office/drawing/2014/main" val="1513118521"/>
                    </a:ext>
                  </a:extLst>
                </a:gridCol>
                <a:gridCol w="1171771">
                  <a:extLst>
                    <a:ext uri="{9D8B030D-6E8A-4147-A177-3AD203B41FA5}">
                      <a16:colId xmlns:a16="http://schemas.microsoft.com/office/drawing/2014/main" val="4252586121"/>
                    </a:ext>
                  </a:extLst>
                </a:gridCol>
                <a:gridCol w="1606418">
                  <a:extLst>
                    <a:ext uri="{9D8B030D-6E8A-4147-A177-3AD203B41FA5}">
                      <a16:colId xmlns:a16="http://schemas.microsoft.com/office/drawing/2014/main" val="2085184704"/>
                    </a:ext>
                  </a:extLst>
                </a:gridCol>
                <a:gridCol w="1457903">
                  <a:extLst>
                    <a:ext uri="{9D8B030D-6E8A-4147-A177-3AD203B41FA5}">
                      <a16:colId xmlns:a16="http://schemas.microsoft.com/office/drawing/2014/main" val="2697261555"/>
                    </a:ext>
                  </a:extLst>
                </a:gridCol>
              </a:tblGrid>
              <a:tr h="203755">
                <a:tc>
                  <a:txBody>
                    <a:bodyPr/>
                    <a:lstStyle/>
                    <a:p>
                      <a:pPr algn="ctr" rtl="0" fontAlgn="ctr"/>
                      <a:r>
                        <a:rPr lang="en-GB" sz="1600" u="none" strike="noStrike" dirty="0">
                          <a:effectLst/>
                        </a:rPr>
                        <a:t>Retailer</a:t>
                      </a:r>
                      <a:endParaRPr lang="en-GB" sz="16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LSOA count</a:t>
                      </a:r>
                      <a:endParaRPr lang="en-GB"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a:effectLst/>
                        </a:rPr>
                        <a:t>% of LSOAs</a:t>
                      </a:r>
                      <a:endParaRPr lang="en-GB" sz="16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a:effectLst/>
                        </a:rPr>
                        <a:t>Household count</a:t>
                      </a:r>
                      <a:endParaRPr lang="en-GB" sz="16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a:effectLst/>
                        </a:rPr>
                        <a:t>% of</a:t>
                      </a:r>
                      <a:r>
                        <a:rPr lang="en-GB" sz="1600" u="none" strike="noStrike" baseline="0" dirty="0">
                          <a:effectLst/>
                        </a:rPr>
                        <a:t> households</a:t>
                      </a:r>
                      <a:endParaRPr lang="en-GB" sz="16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5065852"/>
                  </a:ext>
                </a:extLst>
              </a:tr>
              <a:tr h="203755">
                <a:tc>
                  <a:txBody>
                    <a:bodyPr/>
                    <a:lstStyle/>
                    <a:p>
                      <a:pPr algn="ctr" rtl="0" fontAlgn="ctr"/>
                      <a:r>
                        <a:rPr lang="en-GB" sz="1600" u="none" strike="noStrike" dirty="0">
                          <a:effectLst/>
                        </a:rPr>
                        <a:t>Tesco</a:t>
                      </a:r>
                      <a:endParaRPr lang="en-GB"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41,702</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kern="1200" dirty="0">
                          <a:effectLst/>
                        </a:rPr>
                        <a:t>99.92%</a:t>
                      </a:r>
                      <a:endParaRPr lang="en-GB"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25,729,960</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99.96%</a:t>
                      </a:r>
                      <a:endParaRPr lang="en-GB"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9050427"/>
                  </a:ext>
                </a:extLst>
              </a:tr>
              <a:tr h="203755">
                <a:tc>
                  <a:txBody>
                    <a:bodyPr/>
                    <a:lstStyle/>
                    <a:p>
                      <a:pPr algn="ctr" rtl="0" fontAlgn="ctr"/>
                      <a:r>
                        <a:rPr lang="en-GB" sz="1600" u="none" strike="noStrike" dirty="0">
                          <a:effectLst/>
                        </a:rPr>
                        <a:t>Asda</a:t>
                      </a:r>
                      <a:endParaRPr lang="en-GB"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a:effectLst/>
                        </a:rPr>
                        <a:t>41,420</a:t>
                      </a:r>
                      <a:endParaRPr lang="en-GB"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99.25%</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25,602,765</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99.46%</a:t>
                      </a:r>
                      <a:endParaRPr lang="en-GB"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98282227"/>
                  </a:ext>
                </a:extLst>
              </a:tr>
              <a:tr h="203755">
                <a:tc>
                  <a:txBody>
                    <a:bodyPr/>
                    <a:lstStyle/>
                    <a:p>
                      <a:pPr algn="ctr" rtl="0" fontAlgn="ctr"/>
                      <a:r>
                        <a:rPr lang="en-GB" sz="1600" u="none" strike="noStrike" dirty="0">
                          <a:effectLst/>
                        </a:rPr>
                        <a:t>Sainsbury’s</a:t>
                      </a:r>
                      <a:endParaRPr lang="en-GB"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a:effectLst/>
                        </a:rPr>
                        <a:t>40,805</a:t>
                      </a:r>
                      <a:endParaRPr lang="en-GB"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97.77%</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25,336,799</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98.43%</a:t>
                      </a:r>
                      <a:endParaRPr lang="en-GB"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24557997"/>
                  </a:ext>
                </a:extLst>
              </a:tr>
              <a:tr h="203755">
                <a:tc>
                  <a:txBody>
                    <a:bodyPr/>
                    <a:lstStyle/>
                    <a:p>
                      <a:pPr algn="ctr" rtl="0" fontAlgn="ctr"/>
                      <a:r>
                        <a:rPr lang="en-GB" sz="1600" u="none" strike="noStrike">
                          <a:effectLst/>
                        </a:rPr>
                        <a:t>Morrisons</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a:effectLst/>
                        </a:rPr>
                        <a:t>36,010</a:t>
                      </a:r>
                      <a:endParaRPr lang="en-GB"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a:effectLst/>
                        </a:rPr>
                        <a:t>86.28%</a:t>
                      </a:r>
                      <a:endParaRPr lang="en-GB"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22,714,459</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88.24%</a:t>
                      </a:r>
                      <a:endParaRPr lang="en-GB"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3671703"/>
                  </a:ext>
                </a:extLst>
              </a:tr>
              <a:tr h="203755">
                <a:tc>
                  <a:txBody>
                    <a:bodyPr/>
                    <a:lstStyle/>
                    <a:p>
                      <a:pPr algn="ctr" rtl="0" fontAlgn="ctr"/>
                      <a:r>
                        <a:rPr lang="en-GB" sz="1600" u="none" strike="noStrike">
                          <a:effectLst/>
                        </a:rPr>
                        <a:t>Waitrose</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a:effectLst/>
                        </a:rPr>
                        <a:t>35,302</a:t>
                      </a:r>
                      <a:endParaRPr lang="en-GB"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a:effectLst/>
                        </a:rPr>
                        <a:t>84.59%</a:t>
                      </a:r>
                      <a:endParaRPr lang="en-GB"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22,257,587</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86.47%</a:t>
                      </a:r>
                      <a:endParaRPr lang="en-GB"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46343119"/>
                  </a:ext>
                </a:extLst>
              </a:tr>
              <a:tr h="203755">
                <a:tc>
                  <a:txBody>
                    <a:bodyPr/>
                    <a:lstStyle/>
                    <a:p>
                      <a:pPr algn="ctr" rtl="0" fontAlgn="ctr"/>
                      <a:r>
                        <a:rPr lang="en-GB" sz="1600" u="none" strike="noStrike">
                          <a:effectLst/>
                        </a:rPr>
                        <a:t>Iceland</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34,857</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a:effectLst/>
                        </a:rPr>
                        <a:t>83.52%</a:t>
                      </a:r>
                      <a:endParaRPr lang="en-GB"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a:effectLst/>
                        </a:rPr>
                        <a:t>21,690,464</a:t>
                      </a:r>
                      <a:endParaRPr lang="en-GB"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a:effectLst/>
                        </a:rPr>
                        <a:t>84.27%</a:t>
                      </a:r>
                      <a:endParaRPr lang="en-GB"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00126797"/>
                  </a:ext>
                </a:extLst>
              </a:tr>
              <a:tr h="203755">
                <a:tc>
                  <a:txBody>
                    <a:bodyPr/>
                    <a:lstStyle/>
                    <a:p>
                      <a:pPr algn="ctr" rtl="0" fontAlgn="ctr"/>
                      <a:r>
                        <a:rPr lang="en-GB" sz="1600" u="none" strike="noStrike" dirty="0">
                          <a:effectLst/>
                        </a:rPr>
                        <a:t>Ocado</a:t>
                      </a:r>
                      <a:endParaRPr lang="en-GB"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29,557</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70.82%</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a:effectLst/>
                        </a:rPr>
                        <a:t>19,763,226</a:t>
                      </a:r>
                      <a:endParaRPr lang="en-GB"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76.78%</a:t>
                      </a:r>
                      <a:endParaRPr lang="en-GB"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60973493"/>
                  </a:ext>
                </a:extLst>
              </a:tr>
              <a:tr h="203755">
                <a:tc>
                  <a:txBody>
                    <a:bodyPr/>
                    <a:lstStyle/>
                    <a:p>
                      <a:pPr algn="ctr" rtl="0" fontAlgn="ctr"/>
                      <a:r>
                        <a:rPr lang="en-GB" sz="1600" u="none" strike="noStrike" dirty="0">
                          <a:effectLst/>
                        </a:rPr>
                        <a:t>Amazon Fresh</a:t>
                      </a:r>
                      <a:endParaRPr lang="en-GB"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5,471</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13.11%</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3,677,320</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a:effectLst/>
                        </a:rPr>
                        <a:t>14.29%</a:t>
                      </a:r>
                      <a:endParaRPr lang="en-GB"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26874331"/>
                  </a:ext>
                </a:extLst>
              </a:tr>
              <a:tr h="326446">
                <a:tc>
                  <a:txBody>
                    <a:bodyPr/>
                    <a:lstStyle/>
                    <a:p>
                      <a:pPr algn="ctr" rtl="0" fontAlgn="ctr"/>
                      <a:r>
                        <a:rPr lang="en-GB" sz="1600" u="none" strike="noStrike" dirty="0">
                          <a:effectLst/>
                        </a:rPr>
                        <a:t>TOTAL</a:t>
                      </a:r>
                      <a:endParaRPr lang="en-GB"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41,735</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t"/>
                      <a:r>
                        <a:rPr lang="en-GB" sz="1600" u="none" strike="noStrike">
                          <a:effectLst/>
                        </a:rPr>
                        <a:t> </a:t>
                      </a:r>
                      <a:endParaRPr lang="en-GB" sz="1600" b="0" i="0" u="none" strike="noStrike">
                        <a:solidFill>
                          <a:srgbClr val="000000"/>
                        </a:solidFill>
                        <a:effectLst/>
                        <a:latin typeface="Arial" panose="020B0604020202020204" pitchFamily="34" charset="0"/>
                      </a:endParaRPr>
                    </a:p>
                  </a:txBody>
                  <a:tcPr marL="9525" marR="9525" marT="9525" marB="0"/>
                </a:tc>
                <a:tc>
                  <a:txBody>
                    <a:bodyPr/>
                    <a:lstStyle/>
                    <a:p>
                      <a:pPr algn="ctr" rtl="0" fontAlgn="ctr"/>
                      <a:r>
                        <a:rPr lang="en-GB" sz="1600" u="none" strike="noStrike">
                          <a:effectLst/>
                        </a:rPr>
                        <a:t>25,740,745</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t"/>
                      <a:r>
                        <a:rPr lang="en-GB" sz="1600" u="none" strike="noStrike" dirty="0">
                          <a:effectLst/>
                        </a:rPr>
                        <a:t> </a:t>
                      </a:r>
                      <a:endParaRPr lang="en-GB" sz="1600" b="0"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3150056871"/>
                  </a:ext>
                </a:extLst>
              </a:tr>
            </a:tbl>
          </a:graphicData>
        </a:graphic>
      </p:graphicFrame>
      <p:pic>
        <p:nvPicPr>
          <p:cNvPr id="15" name="Picture 14"/>
          <p:cNvPicPr>
            <a:picLocks noChangeAspect="1"/>
          </p:cNvPicPr>
          <p:nvPr/>
        </p:nvPicPr>
        <p:blipFill rotWithShape="1">
          <a:blip r:embed="rId5"/>
          <a:srcRect l="60159" t="19455" r="12200" b="13901"/>
          <a:stretch/>
        </p:blipFill>
        <p:spPr>
          <a:xfrm>
            <a:off x="6433723" y="2129309"/>
            <a:ext cx="4879481" cy="4003675"/>
          </a:xfrm>
          <a:prstGeom prst="rect">
            <a:avLst/>
          </a:prstGeom>
        </p:spPr>
      </p:pic>
      <p:sp>
        <p:nvSpPr>
          <p:cNvPr id="2" name="Rectangle 1"/>
          <p:cNvSpPr/>
          <p:nvPr/>
        </p:nvSpPr>
        <p:spPr>
          <a:xfrm>
            <a:off x="339724" y="2226293"/>
            <a:ext cx="2775440" cy="369332"/>
          </a:xfrm>
          <a:prstGeom prst="rect">
            <a:avLst/>
          </a:prstGeom>
        </p:spPr>
        <p:txBody>
          <a:bodyPr wrap="none">
            <a:spAutoFit/>
          </a:bodyPr>
          <a:lstStyle/>
          <a:p>
            <a:r>
              <a:rPr lang="en-GB" altLang="en-US" b="1" dirty="0">
                <a:solidFill>
                  <a:schemeClr val="accent2">
                    <a:lumMod val="75000"/>
                  </a:schemeClr>
                </a:solidFill>
              </a:rPr>
              <a:t>Delivery coverage by brand</a:t>
            </a:r>
            <a:endParaRPr lang="en-GB" b="1" dirty="0">
              <a:solidFill>
                <a:schemeClr val="accent2">
                  <a:lumMod val="75000"/>
                </a:schemeClr>
              </a:solidFill>
              <a:latin typeface="Arial Black" panose="020B0A04020102020204" pitchFamily="34" charset="0"/>
            </a:endParaRPr>
          </a:p>
        </p:txBody>
      </p:sp>
    </p:spTree>
    <p:extLst>
      <p:ext uri="{BB962C8B-B14F-4D97-AF65-F5344CB8AC3E}">
        <p14:creationId xmlns:p14="http://schemas.microsoft.com/office/powerpoint/2010/main" val="286313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724" y="1520430"/>
            <a:ext cx="10515600" cy="4351338"/>
          </a:xfrm>
        </p:spPr>
        <p:txBody>
          <a:bodyPr/>
          <a:lstStyle/>
          <a:p>
            <a:pPr marL="0" indent="0">
              <a:buNone/>
            </a:pPr>
            <a:r>
              <a:rPr lang="en-GB" b="1" dirty="0"/>
              <a:t>What have we found out?</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724" y="776088"/>
            <a:ext cx="2742670" cy="483126"/>
          </a:xfrm>
          <a:prstGeom prst="rect">
            <a:avLst/>
          </a:prstGeom>
        </p:spPr>
      </p:pic>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dirty="0">
              <a:solidFill>
                <a:schemeClr val="tx1"/>
              </a:solidFill>
              <a:latin typeface="Arial" charset="0"/>
              <a:ea typeface="Arial" charset="0"/>
              <a:cs typeface="Arial"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909551259"/>
              </p:ext>
            </p:extLst>
          </p:nvPr>
        </p:nvGraphicFramePr>
        <p:xfrm>
          <a:off x="2299285" y="2315668"/>
          <a:ext cx="7593431" cy="4068527"/>
        </p:xfrm>
        <a:graphic>
          <a:graphicData uri="http://schemas.openxmlformats.org/drawingml/2006/table">
            <a:tbl>
              <a:tblPr firstRow="1" firstCol="1" bandRow="1">
                <a:tableStyleId>{0E3FDE45-AF77-4B5C-9715-49D594BDF05E}</a:tableStyleId>
              </a:tblPr>
              <a:tblGrid>
                <a:gridCol w="745782">
                  <a:extLst>
                    <a:ext uri="{9D8B030D-6E8A-4147-A177-3AD203B41FA5}">
                      <a16:colId xmlns:a16="http://schemas.microsoft.com/office/drawing/2014/main" val="3038819040"/>
                    </a:ext>
                  </a:extLst>
                </a:gridCol>
                <a:gridCol w="788241">
                  <a:extLst>
                    <a:ext uri="{9D8B030D-6E8A-4147-A177-3AD203B41FA5}">
                      <a16:colId xmlns:a16="http://schemas.microsoft.com/office/drawing/2014/main" val="2126914198"/>
                    </a:ext>
                  </a:extLst>
                </a:gridCol>
                <a:gridCol w="767014">
                  <a:extLst>
                    <a:ext uri="{9D8B030D-6E8A-4147-A177-3AD203B41FA5}">
                      <a16:colId xmlns:a16="http://schemas.microsoft.com/office/drawing/2014/main" val="4035166928"/>
                    </a:ext>
                  </a:extLst>
                </a:gridCol>
                <a:gridCol w="1123450">
                  <a:extLst>
                    <a:ext uri="{9D8B030D-6E8A-4147-A177-3AD203B41FA5}">
                      <a16:colId xmlns:a16="http://schemas.microsoft.com/office/drawing/2014/main" val="1614922316"/>
                    </a:ext>
                  </a:extLst>
                </a:gridCol>
                <a:gridCol w="1042236">
                  <a:extLst>
                    <a:ext uri="{9D8B030D-6E8A-4147-A177-3AD203B41FA5}">
                      <a16:colId xmlns:a16="http://schemas.microsoft.com/office/drawing/2014/main" val="2460619432"/>
                    </a:ext>
                  </a:extLst>
                </a:gridCol>
                <a:gridCol w="829534">
                  <a:extLst>
                    <a:ext uri="{9D8B030D-6E8A-4147-A177-3AD203B41FA5}">
                      <a16:colId xmlns:a16="http://schemas.microsoft.com/office/drawing/2014/main" val="1041538955"/>
                    </a:ext>
                  </a:extLst>
                </a:gridCol>
                <a:gridCol w="733820">
                  <a:extLst>
                    <a:ext uri="{9D8B030D-6E8A-4147-A177-3AD203B41FA5}">
                      <a16:colId xmlns:a16="http://schemas.microsoft.com/office/drawing/2014/main" val="3071649907"/>
                    </a:ext>
                  </a:extLst>
                </a:gridCol>
                <a:gridCol w="744455">
                  <a:extLst>
                    <a:ext uri="{9D8B030D-6E8A-4147-A177-3AD203B41FA5}">
                      <a16:colId xmlns:a16="http://schemas.microsoft.com/office/drawing/2014/main" val="3928721100"/>
                    </a:ext>
                  </a:extLst>
                </a:gridCol>
                <a:gridCol w="818899">
                  <a:extLst>
                    <a:ext uri="{9D8B030D-6E8A-4147-A177-3AD203B41FA5}">
                      <a16:colId xmlns:a16="http://schemas.microsoft.com/office/drawing/2014/main" val="1105533341"/>
                    </a:ext>
                  </a:extLst>
                </a:gridCol>
              </a:tblGrid>
              <a:tr h="493677">
                <a:tc>
                  <a:txBody>
                    <a:bodyPr/>
                    <a:lstStyle/>
                    <a:p>
                      <a:pPr algn="ctr" rtl="0" fontAlgn="ctr"/>
                      <a:r>
                        <a:rPr lang="en-GB" sz="1600" u="none" strike="noStrike" dirty="0">
                          <a:effectLst/>
                        </a:rPr>
                        <a:t> </a:t>
                      </a:r>
                      <a:r>
                        <a:rPr lang="en-GB" sz="1600" b="1" u="none" strike="noStrike" dirty="0">
                          <a:effectLst/>
                        </a:rPr>
                        <a:t>IMD</a:t>
                      </a:r>
                      <a:endParaRPr lang="en-GB" sz="16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a:effectLst/>
                        </a:rPr>
                        <a:t>Tesco</a:t>
                      </a:r>
                      <a:endParaRPr lang="en-GB" sz="16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a:effectLst/>
                        </a:rPr>
                        <a:t>Asda</a:t>
                      </a:r>
                      <a:endParaRPr lang="en-GB" sz="16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a:effectLst/>
                        </a:rPr>
                        <a:t>Sainsbury’s</a:t>
                      </a:r>
                      <a:endParaRPr lang="en-GB" sz="16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err="1">
                          <a:effectLst/>
                        </a:rPr>
                        <a:t>Morrisons</a:t>
                      </a:r>
                      <a:endParaRPr lang="en-GB" sz="16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a:effectLst/>
                        </a:rPr>
                        <a:t>Waitrose</a:t>
                      </a:r>
                      <a:endParaRPr lang="en-GB" sz="16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a:effectLst/>
                        </a:rPr>
                        <a:t>Iceland</a:t>
                      </a:r>
                      <a:endParaRPr lang="en-GB" sz="16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a:effectLst/>
                        </a:rPr>
                        <a:t>Ocado</a:t>
                      </a:r>
                      <a:endParaRPr lang="en-GB" sz="16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Amazon</a:t>
                      </a:r>
                      <a:endParaRPr lang="en-GB" sz="1600" b="1" i="0" u="none" strike="noStrike">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76194077"/>
                  </a:ext>
                </a:extLst>
              </a:tr>
              <a:tr h="357485">
                <a:tc>
                  <a:txBody>
                    <a:bodyPr/>
                    <a:lstStyle/>
                    <a:p>
                      <a:pPr algn="ctr" rtl="0" fontAlgn="ctr"/>
                      <a:r>
                        <a:rPr lang="en-GB" sz="1600" u="none" strike="noStrike" dirty="0">
                          <a:effectLst/>
                        </a:rPr>
                        <a:t>1</a:t>
                      </a:r>
                      <a:endParaRPr lang="en-GB" sz="16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100.00%</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99.86%</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99.50%</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94.76%</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79.31%</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a:effectLst/>
                        </a:rPr>
                        <a:t>98.31%</a:t>
                      </a:r>
                      <a:endParaRPr lang="en-GB"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75.60%</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8.15%</a:t>
                      </a:r>
                      <a:endParaRPr lang="en-GB"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52750364"/>
                  </a:ext>
                </a:extLst>
              </a:tr>
              <a:tr h="357485">
                <a:tc>
                  <a:txBody>
                    <a:bodyPr/>
                    <a:lstStyle/>
                    <a:p>
                      <a:pPr algn="ctr" rtl="0" fontAlgn="ctr"/>
                      <a:r>
                        <a:rPr lang="en-GB" sz="1600" u="none" strike="noStrike">
                          <a:effectLst/>
                        </a:rPr>
                        <a:t>2</a:t>
                      </a:r>
                      <a:endParaRPr lang="en-GB"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100.00%</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99.41%</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99.60%</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92.85%</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85.10%</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a:effectLst/>
                        </a:rPr>
                        <a:t>96.33%</a:t>
                      </a:r>
                      <a:endParaRPr lang="en-GB"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77.84%</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20.48%</a:t>
                      </a:r>
                      <a:endParaRPr lang="en-GB"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64469808"/>
                  </a:ext>
                </a:extLst>
              </a:tr>
              <a:tr h="357485">
                <a:tc>
                  <a:txBody>
                    <a:bodyPr/>
                    <a:lstStyle/>
                    <a:p>
                      <a:pPr algn="ctr" rtl="0" fontAlgn="ctr"/>
                      <a:r>
                        <a:rPr lang="en-GB" sz="1600" u="none" strike="noStrike">
                          <a:effectLst/>
                        </a:rPr>
                        <a:t>3</a:t>
                      </a:r>
                      <a:endParaRPr lang="en-GB"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99.99%</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99.09%</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98.98%</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90.21%</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a:effectLst/>
                        </a:rPr>
                        <a:t>84.36%</a:t>
                      </a:r>
                      <a:endParaRPr lang="en-GB"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a:effectLst/>
                        </a:rPr>
                        <a:t>92.92%</a:t>
                      </a:r>
                      <a:endParaRPr lang="en-GB"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76.53%</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18.85%</a:t>
                      </a:r>
                      <a:endParaRPr lang="en-GB"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77311266"/>
                  </a:ext>
                </a:extLst>
              </a:tr>
              <a:tr h="357485">
                <a:tc>
                  <a:txBody>
                    <a:bodyPr/>
                    <a:lstStyle/>
                    <a:p>
                      <a:pPr algn="ctr" rtl="0" fontAlgn="ctr"/>
                      <a:r>
                        <a:rPr lang="en-GB" sz="1600" u="none" strike="noStrike">
                          <a:effectLst/>
                        </a:rPr>
                        <a:t>4</a:t>
                      </a:r>
                      <a:endParaRPr lang="en-GB"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99.96%</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99.35%</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98.08%</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85.90%</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85.80%</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a:effectLst/>
                        </a:rPr>
                        <a:t>85.90%</a:t>
                      </a:r>
                      <a:endParaRPr lang="en-GB"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72.54%</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15.87%</a:t>
                      </a:r>
                      <a:endParaRPr lang="en-GB"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65904406"/>
                  </a:ext>
                </a:extLst>
              </a:tr>
              <a:tr h="357485">
                <a:tc>
                  <a:txBody>
                    <a:bodyPr/>
                    <a:lstStyle/>
                    <a:p>
                      <a:pPr algn="ctr" rtl="0" fontAlgn="ctr"/>
                      <a:r>
                        <a:rPr lang="en-GB" sz="1600" u="none" strike="noStrike">
                          <a:effectLst/>
                        </a:rPr>
                        <a:t>5</a:t>
                      </a:r>
                      <a:endParaRPr lang="en-GB"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99.85%</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a:effectLst/>
                        </a:rPr>
                        <a:t>99.13%</a:t>
                      </a:r>
                      <a:endParaRPr lang="en-GB"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97.29%</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84.89%</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86.00%</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a:effectLst/>
                        </a:rPr>
                        <a:t>80.07%</a:t>
                      </a:r>
                      <a:endParaRPr lang="en-GB"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71.68%</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14.03%</a:t>
                      </a:r>
                      <a:endParaRPr lang="en-GB"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28539492"/>
                  </a:ext>
                </a:extLst>
              </a:tr>
              <a:tr h="357485">
                <a:tc>
                  <a:txBody>
                    <a:bodyPr/>
                    <a:lstStyle/>
                    <a:p>
                      <a:pPr algn="ctr" rtl="0" fontAlgn="ctr"/>
                      <a:r>
                        <a:rPr lang="en-GB" sz="1600" u="none" strike="noStrike">
                          <a:effectLst/>
                        </a:rPr>
                        <a:t>6</a:t>
                      </a:r>
                      <a:endParaRPr lang="en-GB"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99.83%</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98.99%</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96.68%</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84.87%</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85.67%</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a:effectLst/>
                        </a:rPr>
                        <a:t>75.45%</a:t>
                      </a:r>
                      <a:endParaRPr lang="en-GB"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75.15%</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12.70%</a:t>
                      </a:r>
                      <a:endParaRPr lang="en-GB"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85319375"/>
                  </a:ext>
                </a:extLst>
              </a:tr>
              <a:tr h="357485">
                <a:tc>
                  <a:txBody>
                    <a:bodyPr/>
                    <a:lstStyle/>
                    <a:p>
                      <a:pPr algn="ctr" rtl="0" fontAlgn="ctr"/>
                      <a:r>
                        <a:rPr lang="en-GB" sz="1600" u="none" strike="noStrike">
                          <a:effectLst/>
                        </a:rPr>
                        <a:t>7</a:t>
                      </a:r>
                      <a:endParaRPr lang="en-GB"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99.99%</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99.39%</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97.09%</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85.31%</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85.98%</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a:effectLst/>
                        </a:rPr>
                        <a:t>76.05%</a:t>
                      </a:r>
                      <a:endParaRPr lang="en-GB"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76.21%</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12.11%</a:t>
                      </a:r>
                      <a:endParaRPr lang="en-GB"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59901438"/>
                  </a:ext>
                </a:extLst>
              </a:tr>
              <a:tr h="357485">
                <a:tc>
                  <a:txBody>
                    <a:bodyPr/>
                    <a:lstStyle/>
                    <a:p>
                      <a:pPr algn="ctr" rtl="0" fontAlgn="ctr"/>
                      <a:r>
                        <a:rPr lang="en-GB" sz="1600" u="none" strike="noStrike">
                          <a:effectLst/>
                        </a:rPr>
                        <a:t>8</a:t>
                      </a:r>
                      <a:endParaRPr lang="en-GB"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99.97%</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99.60%</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98.17%</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86.94%</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87.84%</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a:effectLst/>
                        </a:rPr>
                        <a:t>77.65%</a:t>
                      </a:r>
                      <a:endParaRPr lang="en-GB"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78.13%</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11.74%</a:t>
                      </a:r>
                      <a:endParaRPr lang="en-GB"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51562290"/>
                  </a:ext>
                </a:extLst>
              </a:tr>
              <a:tr h="357485">
                <a:tc>
                  <a:txBody>
                    <a:bodyPr/>
                    <a:lstStyle/>
                    <a:p>
                      <a:pPr algn="ctr" rtl="0" fontAlgn="ctr"/>
                      <a:r>
                        <a:rPr lang="en-GB" sz="1600" u="none" strike="noStrike">
                          <a:effectLst/>
                        </a:rPr>
                        <a:t>9</a:t>
                      </a:r>
                      <a:endParaRPr lang="en-GB"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100.00%</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99.96%</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99.36%</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87.81%</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89.81%</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a:effectLst/>
                        </a:rPr>
                        <a:t>80.07%</a:t>
                      </a:r>
                      <a:endParaRPr lang="en-GB"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80.37%</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12.50%</a:t>
                      </a:r>
                      <a:endParaRPr lang="en-GB"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82944218"/>
                  </a:ext>
                </a:extLst>
              </a:tr>
              <a:tr h="357485">
                <a:tc>
                  <a:txBody>
                    <a:bodyPr/>
                    <a:lstStyle/>
                    <a:p>
                      <a:pPr algn="ctr" rtl="0" fontAlgn="ctr"/>
                      <a:r>
                        <a:rPr lang="en-GB" sz="1600" u="none" strike="noStrike">
                          <a:effectLst/>
                        </a:rPr>
                        <a:t>10</a:t>
                      </a:r>
                      <a:endParaRPr lang="en-GB"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a:effectLst/>
                        </a:rPr>
                        <a:t>100.00%</a:t>
                      </a:r>
                      <a:endParaRPr lang="en-GB"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99.94%</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99.68%</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88.80%</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95.82%</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a:effectLst/>
                        </a:rPr>
                        <a:t>78.77%</a:t>
                      </a:r>
                      <a:endParaRPr lang="en-GB"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a:effectLst/>
                        </a:rPr>
                        <a:t>84.63%</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600" u="none" strike="noStrike" dirty="0">
                          <a:effectLst/>
                        </a:rPr>
                        <a:t>16.36%</a:t>
                      </a:r>
                      <a:endParaRPr lang="en-GB"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61272651"/>
                  </a:ext>
                </a:extLst>
              </a:tr>
            </a:tbl>
          </a:graphicData>
        </a:graphic>
      </p:graphicFrame>
      <p:cxnSp>
        <p:nvCxnSpPr>
          <p:cNvPr id="11" name="Straight Arrow Connector 10"/>
          <p:cNvCxnSpPr/>
          <p:nvPr/>
        </p:nvCxnSpPr>
        <p:spPr>
          <a:xfrm>
            <a:off x="1210381" y="3152124"/>
            <a:ext cx="0" cy="2756097"/>
          </a:xfrm>
          <a:prstGeom prst="straightConnector1">
            <a:avLst/>
          </a:prstGeom>
          <a:ln w="127000">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450400" y="2611596"/>
            <a:ext cx="1519962" cy="590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GB" sz="1600" b="1" dirty="0"/>
              <a:t>Most deprived decile</a:t>
            </a:r>
          </a:p>
        </p:txBody>
      </p:sp>
      <p:sp>
        <p:nvSpPr>
          <p:cNvPr id="13" name="Content Placeholder 2"/>
          <p:cNvSpPr txBox="1">
            <a:spLocks/>
          </p:cNvSpPr>
          <p:nvPr/>
        </p:nvSpPr>
        <p:spPr>
          <a:xfrm>
            <a:off x="450401" y="6005726"/>
            <a:ext cx="1519962" cy="5905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1600" b="1" dirty="0"/>
              <a:t>Least deprived decile</a:t>
            </a:r>
          </a:p>
        </p:txBody>
      </p:sp>
      <p:sp>
        <p:nvSpPr>
          <p:cNvPr id="16" name="TextBox 15"/>
          <p:cNvSpPr txBox="1"/>
          <p:nvPr/>
        </p:nvSpPr>
        <p:spPr>
          <a:xfrm>
            <a:off x="2203989" y="1976073"/>
            <a:ext cx="9143506" cy="369332"/>
          </a:xfrm>
          <a:prstGeom prst="rect">
            <a:avLst/>
          </a:prstGeom>
          <a:noFill/>
        </p:spPr>
        <p:txBody>
          <a:bodyPr wrap="square" rtlCol="0">
            <a:spAutoFit/>
          </a:bodyPr>
          <a:lstStyle/>
          <a:p>
            <a:r>
              <a:rPr lang="en-GB" altLang="en-US" b="1" dirty="0">
                <a:solidFill>
                  <a:schemeClr val="accent2">
                    <a:lumMod val="75000"/>
                  </a:schemeClr>
                </a:solidFill>
              </a:rPr>
              <a:t>Household coverage by brand and IMD decile</a:t>
            </a:r>
            <a:endParaRPr lang="en-GB" b="1" dirty="0">
              <a:solidFill>
                <a:schemeClr val="accent2">
                  <a:lumMod val="75000"/>
                </a:schemeClr>
              </a:solidFill>
              <a:latin typeface="Arial Black" panose="020B0A04020102020204" pitchFamily="34" charset="0"/>
            </a:endParaRPr>
          </a:p>
        </p:txBody>
      </p:sp>
      <p:sp>
        <p:nvSpPr>
          <p:cNvPr id="6" name="Triangle 5">
            <a:extLst>
              <a:ext uri="{FF2B5EF4-FFF2-40B4-BE49-F238E27FC236}">
                <a16:creationId xmlns:a16="http://schemas.microsoft.com/office/drawing/2014/main" id="{1DF94405-5BE2-284F-A989-3217704F4B28}"/>
              </a:ext>
            </a:extLst>
          </p:cNvPr>
          <p:cNvSpPr/>
          <p:nvPr/>
        </p:nvSpPr>
        <p:spPr>
          <a:xfrm>
            <a:off x="10206060" y="4530172"/>
            <a:ext cx="1790700" cy="156097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iangle 13">
            <a:extLst>
              <a:ext uri="{FF2B5EF4-FFF2-40B4-BE49-F238E27FC236}">
                <a16:creationId xmlns:a16="http://schemas.microsoft.com/office/drawing/2014/main" id="{6F042E49-380F-BB40-8CF5-1931638D9BC2}"/>
              </a:ext>
            </a:extLst>
          </p:cNvPr>
          <p:cNvSpPr/>
          <p:nvPr/>
        </p:nvSpPr>
        <p:spPr>
          <a:xfrm rot="10800000">
            <a:off x="10206060" y="3410053"/>
            <a:ext cx="1790700" cy="156097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4781124-042A-214A-AB5F-76088C2B665B}"/>
              </a:ext>
            </a:extLst>
          </p:cNvPr>
          <p:cNvSpPr/>
          <p:nvPr/>
        </p:nvSpPr>
        <p:spPr>
          <a:xfrm>
            <a:off x="6802723" y="5824005"/>
            <a:ext cx="768058" cy="798456"/>
          </a:xfrm>
          <a:prstGeom prst="ellipse">
            <a:avLst/>
          </a:prstGeom>
          <a:noFill/>
          <a:ln w="28575">
            <a:solidFill>
              <a:srgbClr val="FD403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8" name="Oval 17">
            <a:extLst>
              <a:ext uri="{FF2B5EF4-FFF2-40B4-BE49-F238E27FC236}">
                <a16:creationId xmlns:a16="http://schemas.microsoft.com/office/drawing/2014/main" id="{8A0C6F35-AE1B-4741-AD6E-46021B6F6B48}"/>
              </a:ext>
            </a:extLst>
          </p:cNvPr>
          <p:cNvSpPr/>
          <p:nvPr/>
        </p:nvSpPr>
        <p:spPr>
          <a:xfrm>
            <a:off x="7562850" y="2573496"/>
            <a:ext cx="768058" cy="798456"/>
          </a:xfrm>
          <a:prstGeom prst="ellipse">
            <a:avLst/>
          </a:prstGeom>
          <a:noFill/>
          <a:ln w="28575">
            <a:solidFill>
              <a:srgbClr val="FD403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2134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724" y="1520430"/>
            <a:ext cx="10515600" cy="4351338"/>
          </a:xfrm>
        </p:spPr>
        <p:txBody>
          <a:bodyPr/>
          <a:lstStyle/>
          <a:p>
            <a:pPr marL="0" indent="0">
              <a:buNone/>
            </a:pPr>
            <a:r>
              <a:rPr lang="en-GB" b="1" dirty="0"/>
              <a:t>What have we found out?</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724" y="776088"/>
            <a:ext cx="2742670" cy="483126"/>
          </a:xfrm>
          <a:prstGeom prst="rect">
            <a:avLst/>
          </a:prstGeom>
        </p:spPr>
      </p:pic>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dirty="0">
              <a:solidFill>
                <a:schemeClr val="tx1"/>
              </a:solidFill>
              <a:latin typeface="Arial" charset="0"/>
              <a:ea typeface="Arial" charset="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833642805"/>
              </p:ext>
            </p:extLst>
          </p:nvPr>
        </p:nvGraphicFramePr>
        <p:xfrm>
          <a:off x="1647507" y="2604315"/>
          <a:ext cx="6776404" cy="3267450"/>
        </p:xfrm>
        <a:graphic>
          <a:graphicData uri="http://schemas.openxmlformats.org/drawingml/2006/table">
            <a:tbl>
              <a:tblPr firstRow="1" firstCol="1" bandRow="1">
                <a:tableStyleId>{0E3FDE45-AF77-4B5C-9715-49D594BDF05E}</a:tableStyleId>
              </a:tblPr>
              <a:tblGrid>
                <a:gridCol w="1474233">
                  <a:extLst>
                    <a:ext uri="{9D8B030D-6E8A-4147-A177-3AD203B41FA5}">
                      <a16:colId xmlns:a16="http://schemas.microsoft.com/office/drawing/2014/main" val="4167075993"/>
                    </a:ext>
                  </a:extLst>
                </a:gridCol>
                <a:gridCol w="1152646">
                  <a:extLst>
                    <a:ext uri="{9D8B030D-6E8A-4147-A177-3AD203B41FA5}">
                      <a16:colId xmlns:a16="http://schemas.microsoft.com/office/drawing/2014/main" val="1363938911"/>
                    </a:ext>
                  </a:extLst>
                </a:gridCol>
                <a:gridCol w="1229489">
                  <a:extLst>
                    <a:ext uri="{9D8B030D-6E8A-4147-A177-3AD203B41FA5}">
                      <a16:colId xmlns:a16="http://schemas.microsoft.com/office/drawing/2014/main" val="548431695"/>
                    </a:ext>
                  </a:extLst>
                </a:gridCol>
                <a:gridCol w="1075803">
                  <a:extLst>
                    <a:ext uri="{9D8B030D-6E8A-4147-A177-3AD203B41FA5}">
                      <a16:colId xmlns:a16="http://schemas.microsoft.com/office/drawing/2014/main" val="2540450296"/>
                    </a:ext>
                  </a:extLst>
                </a:gridCol>
                <a:gridCol w="845274">
                  <a:extLst>
                    <a:ext uri="{9D8B030D-6E8A-4147-A177-3AD203B41FA5}">
                      <a16:colId xmlns:a16="http://schemas.microsoft.com/office/drawing/2014/main" val="208547565"/>
                    </a:ext>
                  </a:extLst>
                </a:gridCol>
                <a:gridCol w="998959">
                  <a:extLst>
                    <a:ext uri="{9D8B030D-6E8A-4147-A177-3AD203B41FA5}">
                      <a16:colId xmlns:a16="http://schemas.microsoft.com/office/drawing/2014/main" val="1511713144"/>
                    </a:ext>
                  </a:extLst>
                </a:gridCol>
              </a:tblGrid>
              <a:tr h="623852">
                <a:tc>
                  <a:txBody>
                    <a:bodyPr/>
                    <a:lstStyle/>
                    <a:p>
                      <a:pPr algn="ctr" rtl="0" fontAlgn="ctr"/>
                      <a:r>
                        <a:rPr lang="en-GB" sz="1800" u="none" strike="noStrike" dirty="0">
                          <a:effectLst/>
                        </a:rPr>
                        <a:t>Retailer</a:t>
                      </a:r>
                      <a:endParaRPr lang="en-GB" sz="1800" b="1" i="0" u="none" strike="noStrike" dirty="0">
                        <a:solidFill>
                          <a:srgbClr val="FFFFFF"/>
                        </a:solidFill>
                        <a:effectLst/>
                        <a:latin typeface="+mn-lt"/>
                      </a:endParaRPr>
                    </a:p>
                  </a:txBody>
                  <a:tcPr marL="9525" marR="9525" marT="9525" marB="0" anchor="ctr"/>
                </a:tc>
                <a:tc>
                  <a:txBody>
                    <a:bodyPr/>
                    <a:lstStyle/>
                    <a:p>
                      <a:pPr algn="ctr" rtl="0" fontAlgn="ctr"/>
                      <a:r>
                        <a:rPr lang="en-GB" sz="1800" u="none" strike="noStrike" dirty="0">
                          <a:effectLst/>
                        </a:rPr>
                        <a:t>% of  all households</a:t>
                      </a:r>
                      <a:endParaRPr lang="en-GB" sz="1800" b="1" i="0" u="none" strike="noStrike" dirty="0">
                        <a:solidFill>
                          <a:srgbClr val="FFFFFF"/>
                        </a:solidFill>
                        <a:effectLst/>
                        <a:latin typeface="+mn-lt"/>
                      </a:endParaRPr>
                    </a:p>
                  </a:txBody>
                  <a:tcPr marL="9525" marR="9525" marT="9525" marB="0" anchor="ctr"/>
                </a:tc>
                <a:tc>
                  <a:txBody>
                    <a:bodyPr/>
                    <a:lstStyle/>
                    <a:p>
                      <a:pPr algn="ctr" rtl="0" fontAlgn="ctr"/>
                      <a:r>
                        <a:rPr lang="en-GB" sz="1800" u="none" strike="noStrike" dirty="0">
                          <a:effectLst/>
                        </a:rPr>
                        <a:t>Conurbation</a:t>
                      </a:r>
                      <a:endParaRPr lang="en-GB" sz="1800" b="1" i="0" u="none" strike="noStrike" dirty="0">
                        <a:solidFill>
                          <a:srgbClr val="FFFFFF"/>
                        </a:solidFill>
                        <a:effectLst/>
                        <a:latin typeface="+mn-lt"/>
                      </a:endParaRPr>
                    </a:p>
                  </a:txBody>
                  <a:tcPr marL="9525" marR="9525" marT="9525" marB="0" anchor="ctr"/>
                </a:tc>
                <a:tc>
                  <a:txBody>
                    <a:bodyPr/>
                    <a:lstStyle/>
                    <a:p>
                      <a:pPr algn="ctr" rtl="0" fontAlgn="ctr"/>
                      <a:r>
                        <a:rPr lang="en-GB" sz="1800" u="none" strike="noStrike" dirty="0">
                          <a:effectLst/>
                        </a:rPr>
                        <a:t>Urban</a:t>
                      </a:r>
                      <a:endParaRPr lang="en-GB" sz="1800" b="1" i="0" u="none" strike="noStrike" dirty="0">
                        <a:solidFill>
                          <a:srgbClr val="FFFFFF"/>
                        </a:solidFill>
                        <a:effectLst/>
                        <a:latin typeface="+mn-lt"/>
                      </a:endParaRPr>
                    </a:p>
                  </a:txBody>
                  <a:tcPr marL="9525" marR="9525" marT="9525" marB="0" anchor="ctr"/>
                </a:tc>
                <a:tc>
                  <a:txBody>
                    <a:bodyPr/>
                    <a:lstStyle/>
                    <a:p>
                      <a:pPr algn="ctr" rtl="0" fontAlgn="ctr"/>
                      <a:r>
                        <a:rPr lang="en-GB" sz="1800" u="none" strike="noStrike" dirty="0">
                          <a:effectLst/>
                        </a:rPr>
                        <a:t>Rural</a:t>
                      </a:r>
                      <a:endParaRPr lang="en-GB" sz="1800" b="1" i="0" u="none" strike="noStrike" dirty="0">
                        <a:solidFill>
                          <a:srgbClr val="FFFFFF"/>
                        </a:solidFill>
                        <a:effectLst/>
                        <a:latin typeface="+mn-lt"/>
                      </a:endParaRPr>
                    </a:p>
                  </a:txBody>
                  <a:tcPr marL="9525" marR="9525" marT="9525" marB="0" anchor="ctr"/>
                </a:tc>
                <a:tc>
                  <a:txBody>
                    <a:bodyPr/>
                    <a:lstStyle/>
                    <a:p>
                      <a:pPr algn="ctr" rtl="0" fontAlgn="ctr"/>
                      <a:r>
                        <a:rPr lang="en-GB" sz="1800" u="none" strike="noStrike">
                          <a:effectLst/>
                        </a:rPr>
                        <a:t>Remote Rural</a:t>
                      </a:r>
                      <a:endParaRPr lang="en-GB" sz="1800" b="1" i="0" u="none" strike="noStrike">
                        <a:solidFill>
                          <a:srgbClr val="FFFFFF"/>
                        </a:solidFill>
                        <a:effectLst/>
                        <a:latin typeface="+mn-lt"/>
                      </a:endParaRPr>
                    </a:p>
                  </a:txBody>
                  <a:tcPr marL="9525" marR="9525" marT="9525" marB="0" anchor="ctr"/>
                </a:tc>
                <a:extLst>
                  <a:ext uri="{0D108BD9-81ED-4DB2-BD59-A6C34878D82A}">
                    <a16:rowId xmlns:a16="http://schemas.microsoft.com/office/drawing/2014/main" val="26642826"/>
                  </a:ext>
                </a:extLst>
              </a:tr>
              <a:tr h="317901">
                <a:tc>
                  <a:txBody>
                    <a:bodyPr/>
                    <a:lstStyle/>
                    <a:p>
                      <a:pPr algn="ctr" rtl="0" fontAlgn="ctr"/>
                      <a:r>
                        <a:rPr lang="en-GB" sz="1800" u="none" strike="noStrike">
                          <a:effectLst/>
                        </a:rPr>
                        <a:t>Tesco</a:t>
                      </a:r>
                      <a:endParaRPr lang="en-GB" sz="1800" b="1" i="0" u="none" strike="noStrike" dirty="0">
                        <a:solidFill>
                          <a:srgbClr val="FFFFFF"/>
                        </a:solidFill>
                        <a:effectLst/>
                        <a:latin typeface="+mn-lt"/>
                      </a:endParaRPr>
                    </a:p>
                  </a:txBody>
                  <a:tcPr marL="9525" marR="9525" marT="9525" marB="0" anchor="ctr"/>
                </a:tc>
                <a:tc>
                  <a:txBody>
                    <a:bodyPr/>
                    <a:lstStyle/>
                    <a:p>
                      <a:pPr algn="ctr" fontAlgn="ctr"/>
                      <a:r>
                        <a:rPr lang="en-GB" sz="1800" u="none" strike="noStrike" dirty="0">
                          <a:effectLst/>
                        </a:rPr>
                        <a:t>99.96%</a:t>
                      </a:r>
                      <a:endParaRPr lang="en-GB" sz="1800" b="0" i="0" u="none" strike="noStrike" dirty="0">
                        <a:solidFill>
                          <a:srgbClr val="000000"/>
                        </a:solidFill>
                        <a:effectLst/>
                        <a:latin typeface="+mn-lt"/>
                      </a:endParaRPr>
                    </a:p>
                  </a:txBody>
                  <a:tcPr marL="9525" marR="9525" marT="9525" marB="0" anchor="ctr"/>
                </a:tc>
                <a:tc>
                  <a:txBody>
                    <a:bodyPr/>
                    <a:lstStyle/>
                    <a:p>
                      <a:pPr algn="ctr" fontAlgn="ctr"/>
                      <a:r>
                        <a:rPr lang="en-GB" sz="1800" u="none" strike="noStrike" dirty="0">
                          <a:effectLst/>
                        </a:rPr>
                        <a:t>100%</a:t>
                      </a:r>
                      <a:endParaRPr lang="en-GB" sz="1800" b="0" i="0" u="none" strike="noStrike" dirty="0">
                        <a:solidFill>
                          <a:srgbClr val="000000"/>
                        </a:solidFill>
                        <a:effectLst/>
                        <a:latin typeface="+mn-lt"/>
                      </a:endParaRPr>
                    </a:p>
                  </a:txBody>
                  <a:tcPr marL="9525" marR="9525" marT="9525" marB="0" anchor="ctr"/>
                </a:tc>
                <a:tc>
                  <a:txBody>
                    <a:bodyPr/>
                    <a:lstStyle/>
                    <a:p>
                      <a:pPr algn="ctr" fontAlgn="ctr"/>
                      <a:r>
                        <a:rPr lang="en-GB" sz="1800" u="none" strike="noStrike" dirty="0">
                          <a:effectLst/>
                        </a:rPr>
                        <a:t>100%</a:t>
                      </a:r>
                      <a:endParaRPr lang="en-GB" sz="1800" b="0" i="0" u="none" strike="noStrike" dirty="0">
                        <a:solidFill>
                          <a:srgbClr val="000000"/>
                        </a:solidFill>
                        <a:effectLst/>
                        <a:latin typeface="+mn-lt"/>
                      </a:endParaRPr>
                    </a:p>
                  </a:txBody>
                  <a:tcPr marL="9525" marR="9525" marT="9525" marB="0" anchor="ctr"/>
                </a:tc>
                <a:tc>
                  <a:txBody>
                    <a:bodyPr/>
                    <a:lstStyle/>
                    <a:p>
                      <a:pPr algn="ctr" fontAlgn="ctr"/>
                      <a:r>
                        <a:rPr lang="en-GB" sz="1800" u="none" strike="noStrike" dirty="0">
                          <a:effectLst/>
                        </a:rPr>
                        <a:t>100%</a:t>
                      </a:r>
                      <a:endParaRPr lang="en-GB" sz="1800" b="0" i="0" u="none" strike="noStrike" dirty="0">
                        <a:solidFill>
                          <a:srgbClr val="000000"/>
                        </a:solidFill>
                        <a:effectLst/>
                        <a:latin typeface="+mn-lt"/>
                      </a:endParaRPr>
                    </a:p>
                  </a:txBody>
                  <a:tcPr marL="9525" marR="9525" marT="9525" marB="0" anchor="ctr"/>
                </a:tc>
                <a:tc>
                  <a:txBody>
                    <a:bodyPr/>
                    <a:lstStyle/>
                    <a:p>
                      <a:pPr algn="ctr" fontAlgn="ctr"/>
                      <a:r>
                        <a:rPr lang="en-GB" sz="1800" u="none" strike="noStrike" dirty="0">
                          <a:effectLst/>
                        </a:rPr>
                        <a:t>92.26%</a:t>
                      </a:r>
                      <a:endParaRPr lang="en-GB"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53681248"/>
                  </a:ext>
                </a:extLst>
              </a:tr>
              <a:tr h="317901">
                <a:tc>
                  <a:txBody>
                    <a:bodyPr/>
                    <a:lstStyle/>
                    <a:p>
                      <a:pPr algn="ctr" rtl="0" fontAlgn="ctr"/>
                      <a:r>
                        <a:rPr lang="en-GB" sz="1800" u="none" strike="noStrike" dirty="0">
                          <a:effectLst/>
                        </a:rPr>
                        <a:t>Asda</a:t>
                      </a:r>
                      <a:endParaRPr lang="en-GB" sz="1800" b="1" i="0" u="none" strike="noStrike" dirty="0">
                        <a:solidFill>
                          <a:srgbClr val="FFFFFF"/>
                        </a:solidFill>
                        <a:effectLst/>
                        <a:latin typeface="+mn-lt"/>
                      </a:endParaRPr>
                    </a:p>
                  </a:txBody>
                  <a:tcPr marL="9525" marR="9525" marT="9525" marB="0" anchor="ctr"/>
                </a:tc>
                <a:tc>
                  <a:txBody>
                    <a:bodyPr/>
                    <a:lstStyle/>
                    <a:p>
                      <a:pPr algn="ctr" fontAlgn="ctr"/>
                      <a:r>
                        <a:rPr lang="en-GB" sz="1800" u="none" strike="noStrike" dirty="0">
                          <a:effectLst/>
                        </a:rPr>
                        <a:t>99.46%</a:t>
                      </a:r>
                      <a:endParaRPr lang="en-GB" sz="1800" b="0" i="0" u="none" strike="noStrike" dirty="0">
                        <a:solidFill>
                          <a:srgbClr val="000000"/>
                        </a:solidFill>
                        <a:effectLst/>
                        <a:latin typeface="+mn-lt"/>
                      </a:endParaRPr>
                    </a:p>
                  </a:txBody>
                  <a:tcPr marL="9525" marR="9525" marT="9525" marB="0" anchor="ctr"/>
                </a:tc>
                <a:tc>
                  <a:txBody>
                    <a:bodyPr/>
                    <a:lstStyle/>
                    <a:p>
                      <a:pPr algn="ctr" fontAlgn="ctr"/>
                      <a:r>
                        <a:rPr lang="en-GB" sz="1800" u="none" strike="noStrike" dirty="0">
                          <a:effectLst/>
                        </a:rPr>
                        <a:t>99.40%</a:t>
                      </a:r>
                      <a:endParaRPr lang="en-GB" sz="1800" b="0" i="0" u="none" strike="noStrike" dirty="0">
                        <a:solidFill>
                          <a:srgbClr val="000000"/>
                        </a:solidFill>
                        <a:effectLst/>
                        <a:latin typeface="+mn-lt"/>
                      </a:endParaRPr>
                    </a:p>
                  </a:txBody>
                  <a:tcPr marL="9525" marR="9525" marT="9525" marB="0" anchor="ctr"/>
                </a:tc>
                <a:tc>
                  <a:txBody>
                    <a:bodyPr/>
                    <a:lstStyle/>
                    <a:p>
                      <a:pPr algn="ctr" fontAlgn="ctr"/>
                      <a:r>
                        <a:rPr lang="en-GB" sz="1800" u="none" strike="noStrike" dirty="0">
                          <a:effectLst/>
                        </a:rPr>
                        <a:t>99.95%</a:t>
                      </a:r>
                      <a:endParaRPr lang="en-GB" sz="1800" b="0" i="0" u="none" strike="noStrike" dirty="0">
                        <a:solidFill>
                          <a:srgbClr val="000000"/>
                        </a:solidFill>
                        <a:effectLst/>
                        <a:latin typeface="+mn-lt"/>
                      </a:endParaRPr>
                    </a:p>
                  </a:txBody>
                  <a:tcPr marL="9525" marR="9525" marT="9525" marB="0" anchor="ctr"/>
                </a:tc>
                <a:tc>
                  <a:txBody>
                    <a:bodyPr/>
                    <a:lstStyle/>
                    <a:p>
                      <a:pPr algn="ctr" fontAlgn="ctr"/>
                      <a:r>
                        <a:rPr lang="en-GB" sz="1800" u="none" strike="noStrike" dirty="0">
                          <a:effectLst/>
                        </a:rPr>
                        <a:t>99.38%</a:t>
                      </a:r>
                      <a:endParaRPr lang="en-GB" sz="1800" b="0" i="0" u="none" strike="noStrike" dirty="0">
                        <a:solidFill>
                          <a:srgbClr val="000000"/>
                        </a:solidFill>
                        <a:effectLst/>
                        <a:latin typeface="+mn-lt"/>
                      </a:endParaRPr>
                    </a:p>
                  </a:txBody>
                  <a:tcPr marL="9525" marR="9525" marT="9525" marB="0" anchor="ctr"/>
                </a:tc>
                <a:tc>
                  <a:txBody>
                    <a:bodyPr/>
                    <a:lstStyle/>
                    <a:p>
                      <a:pPr algn="ctr" fontAlgn="ctr"/>
                      <a:r>
                        <a:rPr lang="en-GB" sz="1800" u="none" strike="noStrike" dirty="0">
                          <a:effectLst/>
                        </a:rPr>
                        <a:t>63.57%</a:t>
                      </a:r>
                      <a:endParaRPr lang="en-GB"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895667645"/>
                  </a:ext>
                </a:extLst>
              </a:tr>
              <a:tr h="418291">
                <a:tc>
                  <a:txBody>
                    <a:bodyPr/>
                    <a:lstStyle/>
                    <a:p>
                      <a:pPr algn="ctr" rtl="0" fontAlgn="ctr"/>
                      <a:r>
                        <a:rPr lang="en-GB" sz="1800" u="none" strike="noStrike" dirty="0">
                          <a:effectLst/>
                        </a:rPr>
                        <a:t>Sainsbury's</a:t>
                      </a:r>
                      <a:endParaRPr lang="en-GB" sz="1800" b="1" i="0" u="none" strike="noStrike" dirty="0">
                        <a:solidFill>
                          <a:srgbClr val="FFFFFF"/>
                        </a:solidFill>
                        <a:effectLst/>
                        <a:latin typeface="+mn-lt"/>
                      </a:endParaRPr>
                    </a:p>
                  </a:txBody>
                  <a:tcPr marL="9525" marR="9525" marT="9525" marB="0" anchor="ctr"/>
                </a:tc>
                <a:tc>
                  <a:txBody>
                    <a:bodyPr/>
                    <a:lstStyle/>
                    <a:p>
                      <a:pPr algn="ctr" fontAlgn="ctr"/>
                      <a:r>
                        <a:rPr lang="en-GB" sz="1800" u="none" strike="noStrike" dirty="0">
                          <a:effectLst/>
                        </a:rPr>
                        <a:t>98.43%</a:t>
                      </a:r>
                      <a:endParaRPr lang="en-GB" sz="1800" b="0" i="0" u="none" strike="noStrike" dirty="0">
                        <a:solidFill>
                          <a:srgbClr val="000000"/>
                        </a:solidFill>
                        <a:effectLst/>
                        <a:latin typeface="+mn-lt"/>
                      </a:endParaRPr>
                    </a:p>
                  </a:txBody>
                  <a:tcPr marL="9525" marR="9525" marT="9525" marB="0" anchor="ctr"/>
                </a:tc>
                <a:tc>
                  <a:txBody>
                    <a:bodyPr/>
                    <a:lstStyle/>
                    <a:p>
                      <a:pPr algn="ctr" fontAlgn="ctr"/>
                      <a:r>
                        <a:rPr lang="en-GB" sz="1800" u="none" strike="noStrike" dirty="0">
                          <a:effectLst/>
                        </a:rPr>
                        <a:t>99.99%</a:t>
                      </a:r>
                      <a:endParaRPr lang="en-GB" sz="1800" b="0" i="0" u="none" strike="noStrike" dirty="0">
                        <a:solidFill>
                          <a:srgbClr val="000000"/>
                        </a:solidFill>
                        <a:effectLst/>
                        <a:latin typeface="+mn-lt"/>
                      </a:endParaRPr>
                    </a:p>
                  </a:txBody>
                  <a:tcPr marL="9525" marR="9525" marT="9525" marB="0" anchor="ctr"/>
                </a:tc>
                <a:tc>
                  <a:txBody>
                    <a:bodyPr/>
                    <a:lstStyle/>
                    <a:p>
                      <a:pPr algn="ctr" fontAlgn="ctr"/>
                      <a:r>
                        <a:rPr lang="en-GB" sz="1800" u="none" strike="noStrike" dirty="0">
                          <a:effectLst/>
                        </a:rPr>
                        <a:t>99.49%</a:t>
                      </a:r>
                      <a:endParaRPr lang="en-GB" sz="1800" b="0" i="0" u="none" strike="noStrike" dirty="0">
                        <a:solidFill>
                          <a:srgbClr val="000000"/>
                        </a:solidFill>
                        <a:effectLst/>
                        <a:latin typeface="+mn-lt"/>
                      </a:endParaRPr>
                    </a:p>
                  </a:txBody>
                  <a:tcPr marL="9525" marR="9525" marT="9525" marB="0" anchor="ctr"/>
                </a:tc>
                <a:tc>
                  <a:txBody>
                    <a:bodyPr/>
                    <a:lstStyle/>
                    <a:p>
                      <a:pPr algn="ctr" fontAlgn="ctr"/>
                      <a:r>
                        <a:rPr lang="en-GB" sz="1800" u="none" strike="noStrike" dirty="0">
                          <a:effectLst/>
                        </a:rPr>
                        <a:t>95.02%</a:t>
                      </a:r>
                      <a:endParaRPr lang="en-GB" sz="1800" b="0" i="0" u="none" strike="noStrike" dirty="0">
                        <a:solidFill>
                          <a:srgbClr val="000000"/>
                        </a:solidFill>
                        <a:effectLst/>
                        <a:latin typeface="+mn-lt"/>
                      </a:endParaRPr>
                    </a:p>
                  </a:txBody>
                  <a:tcPr marL="9525" marR="9525" marT="9525" marB="0" anchor="ctr"/>
                </a:tc>
                <a:tc>
                  <a:txBody>
                    <a:bodyPr/>
                    <a:lstStyle/>
                    <a:p>
                      <a:pPr algn="ctr" fontAlgn="ctr"/>
                      <a:r>
                        <a:rPr lang="en-GB" sz="1800" u="none" strike="noStrike" dirty="0">
                          <a:effectLst/>
                        </a:rPr>
                        <a:t>25.92%</a:t>
                      </a:r>
                      <a:endParaRPr lang="en-GB"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92735221"/>
                  </a:ext>
                </a:extLst>
              </a:tr>
              <a:tr h="317901">
                <a:tc>
                  <a:txBody>
                    <a:bodyPr/>
                    <a:lstStyle/>
                    <a:p>
                      <a:pPr algn="ctr" rtl="0" fontAlgn="ctr"/>
                      <a:r>
                        <a:rPr lang="en-GB" sz="1800" u="none" strike="noStrike" dirty="0" err="1">
                          <a:effectLst/>
                        </a:rPr>
                        <a:t>Morrisons</a:t>
                      </a:r>
                      <a:endParaRPr lang="en-GB" sz="1800" b="1" i="0" u="none" strike="noStrike" dirty="0">
                        <a:solidFill>
                          <a:srgbClr val="FFFFFF"/>
                        </a:solidFill>
                        <a:effectLst/>
                        <a:latin typeface="+mn-lt"/>
                      </a:endParaRPr>
                    </a:p>
                  </a:txBody>
                  <a:tcPr marL="9525" marR="9525" marT="9525" marB="0" anchor="ctr"/>
                </a:tc>
                <a:tc>
                  <a:txBody>
                    <a:bodyPr/>
                    <a:lstStyle/>
                    <a:p>
                      <a:pPr algn="ctr" fontAlgn="ctr"/>
                      <a:r>
                        <a:rPr lang="en-GB" sz="1800" u="none" strike="noStrike" dirty="0">
                          <a:effectLst/>
                        </a:rPr>
                        <a:t>88.24%</a:t>
                      </a:r>
                      <a:endParaRPr lang="en-GB" sz="1800" b="0" i="0" u="none" strike="noStrike" dirty="0">
                        <a:solidFill>
                          <a:srgbClr val="000000"/>
                        </a:solidFill>
                        <a:effectLst/>
                        <a:latin typeface="+mn-lt"/>
                      </a:endParaRPr>
                    </a:p>
                  </a:txBody>
                  <a:tcPr marL="9525" marR="9525" marT="9525" marB="0" anchor="ctr"/>
                </a:tc>
                <a:tc>
                  <a:txBody>
                    <a:bodyPr/>
                    <a:lstStyle/>
                    <a:p>
                      <a:pPr algn="ctr" fontAlgn="ctr"/>
                      <a:r>
                        <a:rPr lang="en-GB" sz="1800" u="none" strike="noStrike" dirty="0">
                          <a:effectLst/>
                        </a:rPr>
                        <a:t>97.80%</a:t>
                      </a:r>
                      <a:endParaRPr lang="en-GB" sz="1800" b="0" i="0" u="none" strike="noStrike" dirty="0">
                        <a:solidFill>
                          <a:srgbClr val="000000"/>
                        </a:solidFill>
                        <a:effectLst/>
                        <a:latin typeface="+mn-lt"/>
                      </a:endParaRPr>
                    </a:p>
                  </a:txBody>
                  <a:tcPr marL="9525" marR="9525" marT="9525" marB="0" anchor="ctr"/>
                </a:tc>
                <a:tc>
                  <a:txBody>
                    <a:bodyPr/>
                    <a:lstStyle/>
                    <a:p>
                      <a:pPr algn="ctr" fontAlgn="ctr"/>
                      <a:r>
                        <a:rPr lang="en-GB" sz="1800" u="none" strike="noStrike" dirty="0">
                          <a:effectLst/>
                        </a:rPr>
                        <a:t>87.78%</a:t>
                      </a:r>
                      <a:endParaRPr lang="en-GB" sz="1800" b="0" i="0" u="none" strike="noStrike" dirty="0">
                        <a:solidFill>
                          <a:srgbClr val="000000"/>
                        </a:solidFill>
                        <a:effectLst/>
                        <a:latin typeface="+mn-lt"/>
                      </a:endParaRPr>
                    </a:p>
                  </a:txBody>
                  <a:tcPr marL="9525" marR="9525" marT="9525" marB="0" anchor="ctr"/>
                </a:tc>
                <a:tc>
                  <a:txBody>
                    <a:bodyPr/>
                    <a:lstStyle/>
                    <a:p>
                      <a:pPr algn="ctr" fontAlgn="ctr"/>
                      <a:r>
                        <a:rPr lang="en-GB" sz="1800" u="none" strike="noStrike" dirty="0">
                          <a:effectLst/>
                        </a:rPr>
                        <a:t>74.81%</a:t>
                      </a:r>
                      <a:endParaRPr lang="en-GB" sz="1800" b="0" i="0" u="none" strike="noStrike" dirty="0">
                        <a:solidFill>
                          <a:srgbClr val="000000"/>
                        </a:solidFill>
                        <a:effectLst/>
                        <a:latin typeface="+mn-lt"/>
                      </a:endParaRPr>
                    </a:p>
                  </a:txBody>
                  <a:tcPr marL="9525" marR="9525" marT="9525" marB="0" anchor="ctr"/>
                </a:tc>
                <a:tc>
                  <a:txBody>
                    <a:bodyPr/>
                    <a:lstStyle/>
                    <a:p>
                      <a:pPr algn="ctr" fontAlgn="ctr"/>
                      <a:r>
                        <a:rPr lang="en-GB" sz="1800" u="none" strike="noStrike" dirty="0">
                          <a:effectLst/>
                        </a:rPr>
                        <a:t>1.58%</a:t>
                      </a:r>
                      <a:endParaRPr lang="en-GB"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4754150"/>
                  </a:ext>
                </a:extLst>
              </a:tr>
              <a:tr h="317901">
                <a:tc>
                  <a:txBody>
                    <a:bodyPr/>
                    <a:lstStyle/>
                    <a:p>
                      <a:pPr algn="ctr" rtl="0" fontAlgn="ctr"/>
                      <a:r>
                        <a:rPr lang="en-GB" sz="1800" u="none" strike="noStrike">
                          <a:effectLst/>
                        </a:rPr>
                        <a:t>Waitrose</a:t>
                      </a:r>
                      <a:endParaRPr lang="en-GB" sz="1800" b="1" i="0" u="none" strike="noStrike">
                        <a:solidFill>
                          <a:srgbClr val="FFFFFF"/>
                        </a:solidFill>
                        <a:effectLst/>
                        <a:latin typeface="+mn-lt"/>
                      </a:endParaRPr>
                    </a:p>
                  </a:txBody>
                  <a:tcPr marL="9525" marR="9525" marT="9525" marB="0" anchor="ctr"/>
                </a:tc>
                <a:tc>
                  <a:txBody>
                    <a:bodyPr/>
                    <a:lstStyle/>
                    <a:p>
                      <a:pPr algn="ctr" fontAlgn="ctr"/>
                      <a:r>
                        <a:rPr lang="en-GB" sz="1800" u="none" strike="noStrike" dirty="0">
                          <a:effectLst/>
                        </a:rPr>
                        <a:t>86.47%</a:t>
                      </a:r>
                      <a:endParaRPr lang="en-GB" sz="1800" b="0" i="0" u="none" strike="noStrike" dirty="0">
                        <a:solidFill>
                          <a:srgbClr val="000000"/>
                        </a:solidFill>
                        <a:effectLst/>
                        <a:latin typeface="+mn-lt"/>
                      </a:endParaRPr>
                    </a:p>
                  </a:txBody>
                  <a:tcPr marL="9525" marR="9525" marT="9525" marB="0" anchor="ctr"/>
                </a:tc>
                <a:tc>
                  <a:txBody>
                    <a:bodyPr/>
                    <a:lstStyle/>
                    <a:p>
                      <a:pPr algn="ctr" fontAlgn="ctr"/>
                      <a:r>
                        <a:rPr lang="en-GB" sz="1800" u="none" strike="noStrike" dirty="0">
                          <a:effectLst/>
                        </a:rPr>
                        <a:t>90.69%</a:t>
                      </a:r>
                      <a:endParaRPr lang="en-GB" sz="1800" b="0" i="0" u="none" strike="noStrike" dirty="0">
                        <a:solidFill>
                          <a:srgbClr val="000000"/>
                        </a:solidFill>
                        <a:effectLst/>
                        <a:latin typeface="+mn-lt"/>
                      </a:endParaRPr>
                    </a:p>
                  </a:txBody>
                  <a:tcPr marL="9525" marR="9525" marT="9525" marB="0" anchor="ctr"/>
                </a:tc>
                <a:tc>
                  <a:txBody>
                    <a:bodyPr/>
                    <a:lstStyle/>
                    <a:p>
                      <a:pPr algn="ctr" fontAlgn="ctr"/>
                      <a:r>
                        <a:rPr lang="en-GB" sz="1800" u="none" strike="noStrike" dirty="0">
                          <a:effectLst/>
                        </a:rPr>
                        <a:t>87.39%</a:t>
                      </a:r>
                      <a:endParaRPr lang="en-GB" sz="1800" b="0" i="0" u="none" strike="noStrike" dirty="0">
                        <a:solidFill>
                          <a:srgbClr val="000000"/>
                        </a:solidFill>
                        <a:effectLst/>
                        <a:latin typeface="+mn-lt"/>
                      </a:endParaRPr>
                    </a:p>
                  </a:txBody>
                  <a:tcPr marL="9525" marR="9525" marT="9525" marB="0" anchor="ctr"/>
                </a:tc>
                <a:tc>
                  <a:txBody>
                    <a:bodyPr/>
                    <a:lstStyle/>
                    <a:p>
                      <a:pPr algn="ctr" fontAlgn="ctr"/>
                      <a:r>
                        <a:rPr lang="en-GB" sz="1800" u="none" strike="noStrike" dirty="0">
                          <a:effectLst/>
                        </a:rPr>
                        <a:t>78.89%</a:t>
                      </a:r>
                      <a:endParaRPr lang="en-GB" sz="1800" b="0" i="0" u="none" strike="noStrike" dirty="0">
                        <a:solidFill>
                          <a:srgbClr val="000000"/>
                        </a:solidFill>
                        <a:effectLst/>
                        <a:latin typeface="+mn-lt"/>
                      </a:endParaRPr>
                    </a:p>
                  </a:txBody>
                  <a:tcPr marL="9525" marR="9525" marT="9525" marB="0" anchor="ctr"/>
                </a:tc>
                <a:tc>
                  <a:txBody>
                    <a:bodyPr/>
                    <a:lstStyle/>
                    <a:p>
                      <a:pPr algn="ctr" fontAlgn="ctr"/>
                      <a:r>
                        <a:rPr lang="en-GB" sz="1800" u="none" strike="noStrike" dirty="0">
                          <a:effectLst/>
                        </a:rPr>
                        <a:t>4.43%</a:t>
                      </a:r>
                      <a:endParaRPr lang="en-GB"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139006303"/>
                  </a:ext>
                </a:extLst>
              </a:tr>
              <a:tr h="317901">
                <a:tc>
                  <a:txBody>
                    <a:bodyPr/>
                    <a:lstStyle/>
                    <a:p>
                      <a:pPr algn="ctr" rtl="0" fontAlgn="ctr"/>
                      <a:r>
                        <a:rPr lang="en-GB" sz="1800" u="none" strike="noStrike">
                          <a:effectLst/>
                        </a:rPr>
                        <a:t>Iceland</a:t>
                      </a:r>
                      <a:endParaRPr lang="en-GB" sz="1800" b="1" i="0" u="none" strike="noStrike">
                        <a:solidFill>
                          <a:srgbClr val="FFFFFF"/>
                        </a:solidFill>
                        <a:effectLst/>
                        <a:latin typeface="+mn-lt"/>
                      </a:endParaRPr>
                    </a:p>
                  </a:txBody>
                  <a:tcPr marL="9525" marR="9525" marT="9525" marB="0" anchor="ctr"/>
                </a:tc>
                <a:tc>
                  <a:txBody>
                    <a:bodyPr/>
                    <a:lstStyle/>
                    <a:p>
                      <a:pPr algn="ctr" fontAlgn="ctr"/>
                      <a:r>
                        <a:rPr lang="en-GB" sz="1800" u="none" strike="noStrike" dirty="0">
                          <a:effectLst/>
                        </a:rPr>
                        <a:t>84.27%</a:t>
                      </a:r>
                      <a:endParaRPr lang="en-GB" sz="1800" b="0" i="0" u="none" strike="noStrike" dirty="0">
                        <a:solidFill>
                          <a:srgbClr val="000000"/>
                        </a:solidFill>
                        <a:effectLst/>
                        <a:latin typeface="+mn-lt"/>
                      </a:endParaRPr>
                    </a:p>
                  </a:txBody>
                  <a:tcPr marL="9525" marR="9525" marT="9525" marB="0" anchor="ctr"/>
                </a:tc>
                <a:tc>
                  <a:txBody>
                    <a:bodyPr/>
                    <a:lstStyle/>
                    <a:p>
                      <a:pPr algn="ctr" fontAlgn="ctr"/>
                      <a:r>
                        <a:rPr lang="en-GB" sz="1800" u="none" strike="noStrike" dirty="0">
                          <a:effectLst/>
                        </a:rPr>
                        <a:t>98.05%</a:t>
                      </a:r>
                      <a:endParaRPr lang="en-GB" sz="1800" b="0" i="0" u="none" strike="noStrike" dirty="0">
                        <a:solidFill>
                          <a:srgbClr val="000000"/>
                        </a:solidFill>
                        <a:effectLst/>
                        <a:latin typeface="+mn-lt"/>
                      </a:endParaRPr>
                    </a:p>
                  </a:txBody>
                  <a:tcPr marL="9525" marR="9525" marT="9525" marB="0" anchor="ctr"/>
                </a:tc>
                <a:tc>
                  <a:txBody>
                    <a:bodyPr/>
                    <a:lstStyle/>
                    <a:p>
                      <a:pPr algn="ctr" fontAlgn="ctr"/>
                      <a:r>
                        <a:rPr lang="en-GB" sz="1800" u="none" strike="noStrike" dirty="0">
                          <a:effectLst/>
                        </a:rPr>
                        <a:t>91.40%</a:t>
                      </a:r>
                      <a:endParaRPr lang="en-GB" sz="1800" b="0" i="0" u="none" strike="noStrike" dirty="0">
                        <a:solidFill>
                          <a:srgbClr val="000000"/>
                        </a:solidFill>
                        <a:effectLst/>
                        <a:latin typeface="+mn-lt"/>
                      </a:endParaRPr>
                    </a:p>
                  </a:txBody>
                  <a:tcPr marL="9525" marR="9525" marT="9525" marB="0" anchor="ctr"/>
                </a:tc>
                <a:tc>
                  <a:txBody>
                    <a:bodyPr/>
                    <a:lstStyle/>
                    <a:p>
                      <a:pPr algn="ctr" fontAlgn="ctr"/>
                      <a:r>
                        <a:rPr lang="en-GB" sz="1800" u="none" strike="noStrike" dirty="0">
                          <a:effectLst/>
                        </a:rPr>
                        <a:t>43.53%</a:t>
                      </a:r>
                      <a:endParaRPr lang="en-GB" sz="1800" b="0" i="0" u="none" strike="noStrike" dirty="0">
                        <a:solidFill>
                          <a:srgbClr val="000000"/>
                        </a:solidFill>
                        <a:effectLst/>
                        <a:latin typeface="+mn-lt"/>
                      </a:endParaRPr>
                    </a:p>
                  </a:txBody>
                  <a:tcPr marL="9525" marR="9525" marT="9525" marB="0" anchor="ctr"/>
                </a:tc>
                <a:tc>
                  <a:txBody>
                    <a:bodyPr/>
                    <a:lstStyle/>
                    <a:p>
                      <a:pPr algn="l" fontAlgn="ctr"/>
                      <a:endParaRPr lang="en-GB"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733215453"/>
                  </a:ext>
                </a:extLst>
              </a:tr>
              <a:tr h="317901">
                <a:tc>
                  <a:txBody>
                    <a:bodyPr/>
                    <a:lstStyle/>
                    <a:p>
                      <a:pPr algn="ctr" rtl="0" fontAlgn="ctr"/>
                      <a:r>
                        <a:rPr lang="en-GB" sz="1800" u="none" strike="noStrike" dirty="0" err="1">
                          <a:effectLst/>
                        </a:rPr>
                        <a:t>Ocado</a:t>
                      </a:r>
                      <a:endParaRPr lang="en-GB" sz="1800" b="1" i="0" u="none" strike="noStrike" dirty="0">
                        <a:solidFill>
                          <a:srgbClr val="FFFFFF"/>
                        </a:solidFill>
                        <a:effectLst/>
                        <a:latin typeface="+mn-lt"/>
                      </a:endParaRPr>
                    </a:p>
                  </a:txBody>
                  <a:tcPr marL="9525" marR="9525" marT="9525" marB="0" anchor="ctr"/>
                </a:tc>
                <a:tc>
                  <a:txBody>
                    <a:bodyPr/>
                    <a:lstStyle/>
                    <a:p>
                      <a:pPr algn="ctr" fontAlgn="ctr"/>
                      <a:r>
                        <a:rPr lang="en-GB" sz="1800" u="none" strike="noStrike" dirty="0">
                          <a:effectLst/>
                        </a:rPr>
                        <a:t>76.78%</a:t>
                      </a:r>
                      <a:endParaRPr lang="en-GB" sz="1800" b="0" i="0" u="none" strike="noStrike" dirty="0">
                        <a:solidFill>
                          <a:srgbClr val="000000"/>
                        </a:solidFill>
                        <a:effectLst/>
                        <a:latin typeface="+mn-lt"/>
                      </a:endParaRPr>
                    </a:p>
                  </a:txBody>
                  <a:tcPr marL="9525" marR="9525" marT="9525" marB="0" anchor="ctr"/>
                </a:tc>
                <a:tc>
                  <a:txBody>
                    <a:bodyPr/>
                    <a:lstStyle/>
                    <a:p>
                      <a:pPr algn="ctr" fontAlgn="ctr"/>
                      <a:r>
                        <a:rPr lang="en-GB" sz="1800" u="none" strike="noStrike" dirty="0">
                          <a:effectLst/>
                        </a:rPr>
                        <a:t>83.98%</a:t>
                      </a:r>
                      <a:endParaRPr lang="en-GB" sz="1800" b="0" i="0" u="none" strike="noStrike" dirty="0">
                        <a:solidFill>
                          <a:srgbClr val="000000"/>
                        </a:solidFill>
                        <a:effectLst/>
                        <a:latin typeface="+mn-lt"/>
                      </a:endParaRPr>
                    </a:p>
                  </a:txBody>
                  <a:tcPr marL="9525" marR="9525" marT="9525" marB="0" anchor="ctr"/>
                </a:tc>
                <a:tc>
                  <a:txBody>
                    <a:bodyPr/>
                    <a:lstStyle/>
                    <a:p>
                      <a:pPr algn="ctr" fontAlgn="ctr"/>
                      <a:r>
                        <a:rPr lang="en-GB" sz="1800" u="none" strike="noStrike" dirty="0">
                          <a:effectLst/>
                        </a:rPr>
                        <a:t>80.19%</a:t>
                      </a:r>
                      <a:endParaRPr lang="en-GB" sz="1800" b="0" i="0" u="none" strike="noStrike" dirty="0">
                        <a:solidFill>
                          <a:srgbClr val="000000"/>
                        </a:solidFill>
                        <a:effectLst/>
                        <a:latin typeface="+mn-lt"/>
                      </a:endParaRPr>
                    </a:p>
                  </a:txBody>
                  <a:tcPr marL="9525" marR="9525" marT="9525" marB="0" anchor="ctr"/>
                </a:tc>
                <a:tc>
                  <a:txBody>
                    <a:bodyPr/>
                    <a:lstStyle/>
                    <a:p>
                      <a:pPr algn="ctr" fontAlgn="ctr"/>
                      <a:r>
                        <a:rPr lang="en-GB" sz="1800" u="none" strike="noStrike" dirty="0">
                          <a:effectLst/>
                        </a:rPr>
                        <a:t>57.28%</a:t>
                      </a:r>
                      <a:endParaRPr lang="en-GB" sz="1800" b="0" i="0" u="none" strike="noStrike" dirty="0">
                        <a:solidFill>
                          <a:srgbClr val="000000"/>
                        </a:solidFill>
                        <a:effectLst/>
                        <a:latin typeface="+mn-lt"/>
                      </a:endParaRPr>
                    </a:p>
                  </a:txBody>
                  <a:tcPr marL="9525" marR="9525" marT="9525" marB="0" anchor="ctr"/>
                </a:tc>
                <a:tc>
                  <a:txBody>
                    <a:bodyPr/>
                    <a:lstStyle/>
                    <a:p>
                      <a:pPr algn="l" fontAlgn="ctr"/>
                      <a:endParaRPr lang="en-GB"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463422796"/>
                  </a:ext>
                </a:extLst>
              </a:tr>
              <a:tr h="317901">
                <a:tc>
                  <a:txBody>
                    <a:bodyPr/>
                    <a:lstStyle/>
                    <a:p>
                      <a:pPr algn="ctr" rtl="0" fontAlgn="ctr"/>
                      <a:r>
                        <a:rPr lang="en-GB" sz="1800" u="none" strike="noStrike">
                          <a:effectLst/>
                        </a:rPr>
                        <a:t>Amazon Fresh</a:t>
                      </a:r>
                      <a:endParaRPr lang="en-GB" sz="1800" b="1" i="0" u="none" strike="noStrike" dirty="0">
                        <a:solidFill>
                          <a:srgbClr val="FFFFFF"/>
                        </a:solidFill>
                        <a:effectLst/>
                        <a:latin typeface="+mn-lt"/>
                      </a:endParaRPr>
                    </a:p>
                  </a:txBody>
                  <a:tcPr marL="9525" marR="9525" marT="9525" marB="0" anchor="ctr"/>
                </a:tc>
                <a:tc>
                  <a:txBody>
                    <a:bodyPr/>
                    <a:lstStyle/>
                    <a:p>
                      <a:pPr algn="ctr" fontAlgn="ctr"/>
                      <a:r>
                        <a:rPr lang="en-GB" sz="1800" u="none" strike="noStrike" dirty="0">
                          <a:effectLst/>
                        </a:rPr>
                        <a:t>14.29%</a:t>
                      </a:r>
                      <a:endParaRPr lang="en-GB" sz="1800" b="0" i="0" u="none" strike="noStrike" dirty="0">
                        <a:solidFill>
                          <a:srgbClr val="000000"/>
                        </a:solidFill>
                        <a:effectLst/>
                        <a:latin typeface="+mn-lt"/>
                      </a:endParaRPr>
                    </a:p>
                  </a:txBody>
                  <a:tcPr marL="9525" marR="9525" marT="9525" marB="0" anchor="ctr"/>
                </a:tc>
                <a:tc>
                  <a:txBody>
                    <a:bodyPr/>
                    <a:lstStyle/>
                    <a:p>
                      <a:pPr algn="ctr" fontAlgn="ctr"/>
                      <a:r>
                        <a:rPr lang="en-GB" sz="1800" u="none" strike="noStrike" dirty="0">
                          <a:effectLst/>
                        </a:rPr>
                        <a:t>32.59%</a:t>
                      </a:r>
                      <a:endParaRPr lang="en-GB" sz="1800" b="0" i="0" u="none" strike="noStrike" dirty="0">
                        <a:solidFill>
                          <a:srgbClr val="000000"/>
                        </a:solidFill>
                        <a:effectLst/>
                        <a:latin typeface="+mn-lt"/>
                      </a:endParaRPr>
                    </a:p>
                  </a:txBody>
                  <a:tcPr marL="9525" marR="9525" marT="9525" marB="0" anchor="ctr"/>
                </a:tc>
                <a:tc>
                  <a:txBody>
                    <a:bodyPr/>
                    <a:lstStyle/>
                    <a:p>
                      <a:pPr algn="ctr" fontAlgn="ctr"/>
                      <a:r>
                        <a:rPr lang="en-GB" sz="1800" u="none" strike="noStrike" dirty="0">
                          <a:effectLst/>
                        </a:rPr>
                        <a:t>6.28%</a:t>
                      </a:r>
                      <a:endParaRPr lang="en-GB" sz="1800" b="0" i="0" u="none" strike="noStrike" dirty="0">
                        <a:solidFill>
                          <a:srgbClr val="000000"/>
                        </a:solidFill>
                        <a:effectLst/>
                        <a:latin typeface="+mn-lt"/>
                      </a:endParaRPr>
                    </a:p>
                  </a:txBody>
                  <a:tcPr marL="9525" marR="9525" marT="9525" marB="0" anchor="ctr"/>
                </a:tc>
                <a:tc>
                  <a:txBody>
                    <a:bodyPr/>
                    <a:lstStyle/>
                    <a:p>
                      <a:pPr algn="ctr" fontAlgn="ctr"/>
                      <a:r>
                        <a:rPr lang="en-GB" sz="1800" u="none" strike="noStrike" dirty="0">
                          <a:effectLst/>
                        </a:rPr>
                        <a:t>2.51%</a:t>
                      </a:r>
                      <a:endParaRPr lang="en-GB" sz="1800" b="0" i="0" u="none" strike="noStrike" dirty="0">
                        <a:solidFill>
                          <a:srgbClr val="000000"/>
                        </a:solidFill>
                        <a:effectLst/>
                        <a:latin typeface="+mn-lt"/>
                      </a:endParaRPr>
                    </a:p>
                  </a:txBody>
                  <a:tcPr marL="9525" marR="9525" marT="9525" marB="0" anchor="ctr"/>
                </a:tc>
                <a:tc>
                  <a:txBody>
                    <a:bodyPr/>
                    <a:lstStyle/>
                    <a:p>
                      <a:pPr algn="l" fontAlgn="ctr"/>
                      <a:endParaRPr lang="en-GB"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191919583"/>
                  </a:ext>
                </a:extLst>
              </a:tr>
            </a:tbl>
          </a:graphicData>
        </a:graphic>
      </p:graphicFrame>
      <p:sp>
        <p:nvSpPr>
          <p:cNvPr id="7" name="Content Placeholder 2"/>
          <p:cNvSpPr txBox="1">
            <a:spLocks/>
          </p:cNvSpPr>
          <p:nvPr/>
        </p:nvSpPr>
        <p:spPr>
          <a:xfrm>
            <a:off x="9305312" y="1693718"/>
            <a:ext cx="2284215" cy="482346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2000" b="1" dirty="0">
                <a:cs typeface="Arial" panose="020B0604020202020204" pitchFamily="34" charset="0"/>
              </a:rPr>
              <a:t>Conurbation:</a:t>
            </a:r>
          </a:p>
          <a:p>
            <a:pPr marL="0" indent="0">
              <a:buFont typeface="Arial"/>
              <a:buNone/>
            </a:pPr>
            <a:r>
              <a:rPr lang="en-GB" sz="2000" dirty="0">
                <a:cs typeface="Arial" panose="020B0604020202020204" pitchFamily="34" charset="0"/>
              </a:rPr>
              <a:t>Urban Major Conurbation, Large Urban Areas</a:t>
            </a:r>
          </a:p>
          <a:p>
            <a:pPr marL="0" indent="0">
              <a:buFont typeface="Arial"/>
              <a:buNone/>
            </a:pPr>
            <a:endParaRPr lang="en-GB" sz="2000" b="1" dirty="0">
              <a:cs typeface="Arial" panose="020B0604020202020204" pitchFamily="34" charset="0"/>
            </a:endParaRPr>
          </a:p>
          <a:p>
            <a:pPr marL="0" indent="0">
              <a:buFont typeface="Arial"/>
              <a:buNone/>
            </a:pPr>
            <a:r>
              <a:rPr lang="en-GB" sz="2000" b="1" dirty="0">
                <a:cs typeface="Arial" panose="020B0604020202020204" pitchFamily="34" charset="0"/>
              </a:rPr>
              <a:t>Urban:</a:t>
            </a:r>
          </a:p>
          <a:p>
            <a:pPr marL="0" indent="0">
              <a:buFont typeface="Arial"/>
              <a:buNone/>
            </a:pPr>
            <a:r>
              <a:rPr lang="en-GB" sz="2000" dirty="0">
                <a:cs typeface="Arial" panose="020B0604020202020204" pitchFamily="34" charset="0"/>
              </a:rPr>
              <a:t>All other urban</a:t>
            </a:r>
          </a:p>
          <a:p>
            <a:pPr marL="0" indent="0">
              <a:buFont typeface="Arial"/>
              <a:buNone/>
            </a:pPr>
            <a:endParaRPr lang="en-GB" sz="2000" dirty="0">
              <a:cs typeface="Arial" panose="020B0604020202020204" pitchFamily="34" charset="0"/>
            </a:endParaRPr>
          </a:p>
          <a:p>
            <a:pPr marL="0" indent="0">
              <a:buFont typeface="Arial"/>
              <a:buNone/>
            </a:pPr>
            <a:r>
              <a:rPr lang="en-GB" sz="2000" b="1" dirty="0">
                <a:cs typeface="Arial" panose="020B0604020202020204" pitchFamily="34" charset="0"/>
              </a:rPr>
              <a:t>Remote Rural:</a:t>
            </a:r>
          </a:p>
          <a:p>
            <a:pPr marL="0" indent="0">
              <a:buFont typeface="Arial"/>
              <a:buNone/>
            </a:pPr>
            <a:r>
              <a:rPr lang="en-GB" sz="2000" dirty="0">
                <a:cs typeface="Arial" panose="020B0604020202020204" pitchFamily="34" charset="0"/>
              </a:rPr>
              <a:t>Remote and very remote rural areas</a:t>
            </a:r>
          </a:p>
          <a:p>
            <a:pPr marL="0" indent="0">
              <a:buFont typeface="Arial"/>
              <a:buNone/>
            </a:pPr>
            <a:endParaRPr lang="en-GB" sz="2000" dirty="0">
              <a:cs typeface="Arial" panose="020B0604020202020204" pitchFamily="34" charset="0"/>
            </a:endParaRPr>
          </a:p>
          <a:p>
            <a:pPr marL="0" indent="0">
              <a:buFont typeface="Arial"/>
              <a:buNone/>
            </a:pPr>
            <a:r>
              <a:rPr lang="en-GB" sz="2000" b="1" dirty="0">
                <a:cs typeface="Arial" panose="020B0604020202020204" pitchFamily="34" charset="0"/>
              </a:rPr>
              <a:t>Rural</a:t>
            </a:r>
            <a:r>
              <a:rPr lang="en-GB" sz="2000" dirty="0">
                <a:cs typeface="Arial" panose="020B0604020202020204" pitchFamily="34" charset="0"/>
              </a:rPr>
              <a:t>:</a:t>
            </a:r>
          </a:p>
          <a:p>
            <a:pPr marL="0" indent="0">
              <a:buFont typeface="Arial"/>
              <a:buNone/>
            </a:pPr>
            <a:r>
              <a:rPr lang="en-GB" sz="2000" dirty="0">
                <a:cs typeface="Arial" panose="020B0604020202020204" pitchFamily="34" charset="0"/>
              </a:rPr>
              <a:t>All other rural</a:t>
            </a:r>
          </a:p>
        </p:txBody>
      </p:sp>
      <p:sp>
        <p:nvSpPr>
          <p:cNvPr id="8" name="Content Placeholder 2"/>
          <p:cNvSpPr txBox="1">
            <a:spLocks/>
          </p:cNvSpPr>
          <p:nvPr/>
        </p:nvSpPr>
        <p:spPr>
          <a:xfrm>
            <a:off x="1554993" y="2232392"/>
            <a:ext cx="6695071" cy="56421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b="1" dirty="0">
                <a:solidFill>
                  <a:schemeClr val="accent2">
                    <a:lumMod val="75000"/>
                  </a:schemeClr>
                </a:solidFill>
              </a:rPr>
              <a:t>Household coverage by urban-rural classification</a:t>
            </a:r>
          </a:p>
        </p:txBody>
      </p:sp>
    </p:spTree>
    <p:extLst>
      <p:ext uri="{BB962C8B-B14F-4D97-AF65-F5344CB8AC3E}">
        <p14:creationId xmlns:p14="http://schemas.microsoft.com/office/powerpoint/2010/main" val="231599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724" y="1520430"/>
            <a:ext cx="10515600" cy="4351338"/>
          </a:xfrm>
        </p:spPr>
        <p:txBody>
          <a:bodyPr/>
          <a:lstStyle/>
          <a:p>
            <a:pPr marL="0" indent="0">
              <a:buNone/>
            </a:pPr>
            <a:r>
              <a:rPr lang="en-GB" b="1" dirty="0"/>
              <a:t>What have we found out?</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724" y="776088"/>
            <a:ext cx="2742670" cy="483126"/>
          </a:xfrm>
          <a:prstGeom prst="rect">
            <a:avLst/>
          </a:prstGeom>
        </p:spPr>
      </p:pic>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dirty="0">
              <a:solidFill>
                <a:schemeClr val="tx1"/>
              </a:solidFill>
              <a:latin typeface="Arial" charset="0"/>
              <a:ea typeface="Arial" charset="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468160194"/>
              </p:ext>
            </p:extLst>
          </p:nvPr>
        </p:nvGraphicFramePr>
        <p:xfrm>
          <a:off x="1647507" y="2604315"/>
          <a:ext cx="6776404" cy="3585351"/>
        </p:xfrm>
        <a:graphic>
          <a:graphicData uri="http://schemas.openxmlformats.org/drawingml/2006/table">
            <a:tbl>
              <a:tblPr firstRow="1" firstCol="1" bandRow="1">
                <a:tableStyleId>{0E3FDE45-AF77-4B5C-9715-49D594BDF05E}</a:tableStyleId>
              </a:tblPr>
              <a:tblGrid>
                <a:gridCol w="1474233">
                  <a:extLst>
                    <a:ext uri="{9D8B030D-6E8A-4147-A177-3AD203B41FA5}">
                      <a16:colId xmlns:a16="http://schemas.microsoft.com/office/drawing/2014/main" val="4167075993"/>
                    </a:ext>
                  </a:extLst>
                </a:gridCol>
                <a:gridCol w="1152646">
                  <a:extLst>
                    <a:ext uri="{9D8B030D-6E8A-4147-A177-3AD203B41FA5}">
                      <a16:colId xmlns:a16="http://schemas.microsoft.com/office/drawing/2014/main" val="1363938911"/>
                    </a:ext>
                  </a:extLst>
                </a:gridCol>
                <a:gridCol w="1229489">
                  <a:extLst>
                    <a:ext uri="{9D8B030D-6E8A-4147-A177-3AD203B41FA5}">
                      <a16:colId xmlns:a16="http://schemas.microsoft.com/office/drawing/2014/main" val="548431695"/>
                    </a:ext>
                  </a:extLst>
                </a:gridCol>
                <a:gridCol w="1075803">
                  <a:extLst>
                    <a:ext uri="{9D8B030D-6E8A-4147-A177-3AD203B41FA5}">
                      <a16:colId xmlns:a16="http://schemas.microsoft.com/office/drawing/2014/main" val="2540450296"/>
                    </a:ext>
                  </a:extLst>
                </a:gridCol>
                <a:gridCol w="845274">
                  <a:extLst>
                    <a:ext uri="{9D8B030D-6E8A-4147-A177-3AD203B41FA5}">
                      <a16:colId xmlns:a16="http://schemas.microsoft.com/office/drawing/2014/main" val="208547565"/>
                    </a:ext>
                  </a:extLst>
                </a:gridCol>
                <a:gridCol w="998959">
                  <a:extLst>
                    <a:ext uri="{9D8B030D-6E8A-4147-A177-3AD203B41FA5}">
                      <a16:colId xmlns:a16="http://schemas.microsoft.com/office/drawing/2014/main" val="1511713144"/>
                    </a:ext>
                  </a:extLst>
                </a:gridCol>
              </a:tblGrid>
              <a:tr h="623852">
                <a:tc>
                  <a:txBody>
                    <a:bodyPr/>
                    <a:lstStyle/>
                    <a:p>
                      <a:pPr algn="ctr" rtl="0" fontAlgn="ctr"/>
                      <a:r>
                        <a:rPr lang="en-GB" sz="1800" u="none" strike="noStrike" dirty="0">
                          <a:effectLst/>
                        </a:rPr>
                        <a:t>Retailer</a:t>
                      </a:r>
                      <a:endParaRPr lang="en-GB" sz="1800" b="1" i="0" u="none" strike="noStrike" dirty="0">
                        <a:solidFill>
                          <a:srgbClr val="FFFFFF"/>
                        </a:solidFill>
                        <a:effectLst/>
                        <a:latin typeface="+mn-lt"/>
                      </a:endParaRPr>
                    </a:p>
                  </a:txBody>
                  <a:tcPr marL="9525" marR="9525" marT="9525" marB="0" anchor="ctr"/>
                </a:tc>
                <a:tc>
                  <a:txBody>
                    <a:bodyPr/>
                    <a:lstStyle/>
                    <a:p>
                      <a:pPr algn="ctr" rtl="0" fontAlgn="ctr"/>
                      <a:r>
                        <a:rPr lang="en-GB" sz="1800" u="none" strike="noStrike" dirty="0">
                          <a:effectLst/>
                        </a:rPr>
                        <a:t>% of  all households</a:t>
                      </a:r>
                      <a:endParaRPr lang="en-GB" sz="1800" b="1" i="0" u="none" strike="noStrike" dirty="0">
                        <a:solidFill>
                          <a:srgbClr val="FFFFFF"/>
                        </a:solidFill>
                        <a:effectLst/>
                        <a:latin typeface="+mn-lt"/>
                      </a:endParaRPr>
                    </a:p>
                  </a:txBody>
                  <a:tcPr marL="9525" marR="9525" marT="9525" marB="0" anchor="ctr"/>
                </a:tc>
                <a:tc>
                  <a:txBody>
                    <a:bodyPr/>
                    <a:lstStyle/>
                    <a:p>
                      <a:pPr algn="ctr" rtl="0" fontAlgn="ctr"/>
                      <a:r>
                        <a:rPr lang="en-GB" sz="1800" u="none" strike="noStrike" dirty="0">
                          <a:effectLst/>
                        </a:rPr>
                        <a:t>Conurbation</a:t>
                      </a:r>
                      <a:endParaRPr lang="en-GB" sz="1800" b="1" i="0" u="none" strike="noStrike" dirty="0">
                        <a:solidFill>
                          <a:srgbClr val="FFFFFF"/>
                        </a:solidFill>
                        <a:effectLst/>
                        <a:latin typeface="+mn-lt"/>
                      </a:endParaRPr>
                    </a:p>
                  </a:txBody>
                  <a:tcPr marL="9525" marR="9525" marT="9525" marB="0" anchor="ctr"/>
                </a:tc>
                <a:tc>
                  <a:txBody>
                    <a:bodyPr/>
                    <a:lstStyle/>
                    <a:p>
                      <a:pPr algn="ctr" rtl="0" fontAlgn="ctr"/>
                      <a:r>
                        <a:rPr lang="en-GB" sz="1800" u="none" strike="noStrike" dirty="0">
                          <a:effectLst/>
                        </a:rPr>
                        <a:t>Urban</a:t>
                      </a:r>
                      <a:endParaRPr lang="en-GB" sz="1800" b="1" i="0" u="none" strike="noStrike" dirty="0">
                        <a:solidFill>
                          <a:srgbClr val="FFFFFF"/>
                        </a:solidFill>
                        <a:effectLst/>
                        <a:latin typeface="+mn-lt"/>
                      </a:endParaRPr>
                    </a:p>
                  </a:txBody>
                  <a:tcPr marL="9525" marR="9525" marT="9525" marB="0" anchor="ctr"/>
                </a:tc>
                <a:tc>
                  <a:txBody>
                    <a:bodyPr/>
                    <a:lstStyle/>
                    <a:p>
                      <a:pPr algn="ctr" rtl="0" fontAlgn="ctr"/>
                      <a:r>
                        <a:rPr lang="en-GB" sz="1800" u="none" strike="noStrike" dirty="0">
                          <a:effectLst/>
                        </a:rPr>
                        <a:t>Rural</a:t>
                      </a:r>
                      <a:endParaRPr lang="en-GB" sz="1800" b="1" i="0" u="none" strike="noStrike" dirty="0">
                        <a:solidFill>
                          <a:srgbClr val="FFFFFF"/>
                        </a:solidFill>
                        <a:effectLst/>
                        <a:latin typeface="+mn-lt"/>
                      </a:endParaRPr>
                    </a:p>
                  </a:txBody>
                  <a:tcPr marL="9525" marR="9525" marT="9525" marB="0" anchor="ctr"/>
                </a:tc>
                <a:tc>
                  <a:txBody>
                    <a:bodyPr/>
                    <a:lstStyle/>
                    <a:p>
                      <a:pPr algn="ctr" rtl="0" fontAlgn="ctr"/>
                      <a:r>
                        <a:rPr lang="en-GB" sz="1800" u="none" strike="noStrike">
                          <a:effectLst/>
                        </a:rPr>
                        <a:t>Remote Rural</a:t>
                      </a:r>
                      <a:endParaRPr lang="en-GB" sz="1800" b="1" i="0" u="none" strike="noStrike">
                        <a:solidFill>
                          <a:srgbClr val="FFFFFF"/>
                        </a:solidFill>
                        <a:effectLst/>
                        <a:latin typeface="+mn-lt"/>
                      </a:endParaRPr>
                    </a:p>
                  </a:txBody>
                  <a:tcPr marL="9525" marR="9525" marT="9525" marB="0" anchor="ctr"/>
                </a:tc>
                <a:extLst>
                  <a:ext uri="{0D108BD9-81ED-4DB2-BD59-A6C34878D82A}">
                    <a16:rowId xmlns:a16="http://schemas.microsoft.com/office/drawing/2014/main" val="26642826"/>
                  </a:ext>
                </a:extLst>
              </a:tr>
              <a:tr h="317901">
                <a:tc>
                  <a:txBody>
                    <a:bodyPr/>
                    <a:lstStyle/>
                    <a:p>
                      <a:pPr algn="ctr" rtl="0" fontAlgn="ctr"/>
                      <a:r>
                        <a:rPr lang="en-GB" sz="1800" u="none" strike="noStrike">
                          <a:effectLst/>
                        </a:rPr>
                        <a:t>Tesco</a:t>
                      </a:r>
                      <a:endParaRPr lang="en-GB" sz="1800" b="1" i="0" u="none" strike="noStrike" dirty="0">
                        <a:solidFill>
                          <a:srgbClr val="FFFFFF"/>
                        </a:solidFill>
                        <a:effectLst/>
                        <a:latin typeface="+mn-lt"/>
                      </a:endParaRPr>
                    </a:p>
                  </a:txBody>
                  <a:tcPr marL="9525" marR="9525" marT="9525" marB="0" anchor="ctr"/>
                </a:tc>
                <a:tc>
                  <a:txBody>
                    <a:bodyPr/>
                    <a:lstStyle/>
                    <a:p>
                      <a:pPr algn="ctr" fontAlgn="ctr"/>
                      <a:r>
                        <a:rPr lang="en-GB" sz="1800" b="0" i="0" u="none" strike="noStrike" dirty="0">
                          <a:solidFill>
                            <a:srgbClr val="000000"/>
                          </a:solidFill>
                          <a:effectLst/>
                          <a:latin typeface="+mn-lt"/>
                        </a:rPr>
                        <a:t>99.97%</a:t>
                      </a:r>
                    </a:p>
                  </a:txBody>
                  <a:tcPr marL="9525" marR="9525" marT="9525" marB="0" anchor="ctr"/>
                </a:tc>
                <a:tc>
                  <a:txBody>
                    <a:bodyPr/>
                    <a:lstStyle/>
                    <a:p>
                      <a:pPr algn="ctr" fontAlgn="ctr"/>
                      <a:r>
                        <a:rPr lang="en-GB" sz="1800" b="0" i="0" u="none" strike="noStrike">
                          <a:solidFill>
                            <a:srgbClr val="000000"/>
                          </a:solidFill>
                          <a:effectLst/>
                          <a:latin typeface="+mn-lt"/>
                        </a:rPr>
                        <a:t>100.00%</a:t>
                      </a:r>
                    </a:p>
                  </a:txBody>
                  <a:tcPr marL="9525" marR="9525" marT="9525" marB="0" anchor="ctr"/>
                </a:tc>
                <a:tc>
                  <a:txBody>
                    <a:bodyPr/>
                    <a:lstStyle/>
                    <a:p>
                      <a:pPr algn="ctr" fontAlgn="ctr"/>
                      <a:r>
                        <a:rPr lang="en-GB" sz="1800" b="0" i="0" u="none" strike="noStrike">
                          <a:solidFill>
                            <a:srgbClr val="000000"/>
                          </a:solidFill>
                          <a:effectLst/>
                          <a:latin typeface="+mn-lt"/>
                        </a:rPr>
                        <a:t>100.00%</a:t>
                      </a:r>
                    </a:p>
                  </a:txBody>
                  <a:tcPr marL="9525" marR="9525" marT="9525" marB="0" anchor="ctr"/>
                </a:tc>
                <a:tc>
                  <a:txBody>
                    <a:bodyPr/>
                    <a:lstStyle/>
                    <a:p>
                      <a:pPr algn="ctr" fontAlgn="ctr"/>
                      <a:r>
                        <a:rPr lang="en-GB" sz="1800" b="0" i="0" u="none" strike="noStrike">
                          <a:solidFill>
                            <a:srgbClr val="000000"/>
                          </a:solidFill>
                          <a:effectLst/>
                          <a:latin typeface="+mn-lt"/>
                        </a:rPr>
                        <a:t>99.72%</a:t>
                      </a:r>
                    </a:p>
                  </a:txBody>
                  <a:tcPr marL="9525" marR="9525" marT="9525" marB="0" anchor="ctr"/>
                </a:tc>
                <a:tc>
                  <a:txBody>
                    <a:bodyPr/>
                    <a:lstStyle/>
                    <a:p>
                      <a:pPr algn="ctr" fontAlgn="ctr"/>
                      <a:r>
                        <a:rPr lang="en-GB" sz="1800" b="0" i="0" u="none" strike="noStrike">
                          <a:solidFill>
                            <a:srgbClr val="000000"/>
                          </a:solidFill>
                          <a:effectLst/>
                          <a:latin typeface="+mn-lt"/>
                        </a:rPr>
                        <a:t>91.61%</a:t>
                      </a:r>
                    </a:p>
                  </a:txBody>
                  <a:tcPr marL="9525" marR="9525" marT="9525" marB="0" anchor="ctr"/>
                </a:tc>
                <a:extLst>
                  <a:ext uri="{0D108BD9-81ED-4DB2-BD59-A6C34878D82A}">
                    <a16:rowId xmlns:a16="http://schemas.microsoft.com/office/drawing/2014/main" val="2853681248"/>
                  </a:ext>
                </a:extLst>
              </a:tr>
              <a:tr h="317901">
                <a:tc>
                  <a:txBody>
                    <a:bodyPr/>
                    <a:lstStyle/>
                    <a:p>
                      <a:pPr algn="ctr" rtl="0" fontAlgn="ctr"/>
                      <a:r>
                        <a:rPr lang="en-GB" sz="1800" u="none" strike="noStrike" dirty="0">
                          <a:effectLst/>
                        </a:rPr>
                        <a:t>Asda</a:t>
                      </a:r>
                      <a:endParaRPr lang="en-GB" sz="1800" b="1" i="0" u="none" strike="noStrike" dirty="0">
                        <a:solidFill>
                          <a:srgbClr val="FFFFFF"/>
                        </a:solidFill>
                        <a:effectLst/>
                        <a:latin typeface="+mn-lt"/>
                      </a:endParaRPr>
                    </a:p>
                  </a:txBody>
                  <a:tcPr marL="9525" marR="9525" marT="9525" marB="0" anchor="ctr"/>
                </a:tc>
                <a:tc>
                  <a:txBody>
                    <a:bodyPr/>
                    <a:lstStyle/>
                    <a:p>
                      <a:pPr algn="ctr" fontAlgn="ctr"/>
                      <a:r>
                        <a:rPr lang="en-GB" sz="1800" b="0" i="0" u="none" strike="noStrike" dirty="0">
                          <a:solidFill>
                            <a:srgbClr val="000000"/>
                          </a:solidFill>
                          <a:effectLst/>
                          <a:latin typeface="+mn-lt"/>
                        </a:rPr>
                        <a:t>99.22%</a:t>
                      </a:r>
                    </a:p>
                  </a:txBody>
                  <a:tcPr marL="9525" marR="9525" marT="9525" marB="0" anchor="ctr"/>
                </a:tc>
                <a:tc>
                  <a:txBody>
                    <a:bodyPr/>
                    <a:lstStyle/>
                    <a:p>
                      <a:pPr algn="ctr" fontAlgn="ctr"/>
                      <a:r>
                        <a:rPr lang="en-GB" sz="1800" b="0" i="0" u="none" strike="noStrike">
                          <a:solidFill>
                            <a:srgbClr val="000000"/>
                          </a:solidFill>
                          <a:effectLst/>
                          <a:latin typeface="+mn-lt"/>
                        </a:rPr>
                        <a:t>98.90%</a:t>
                      </a:r>
                    </a:p>
                  </a:txBody>
                  <a:tcPr marL="9525" marR="9525" marT="9525" marB="0" anchor="ctr"/>
                </a:tc>
                <a:tc>
                  <a:txBody>
                    <a:bodyPr/>
                    <a:lstStyle/>
                    <a:p>
                      <a:pPr algn="ctr" fontAlgn="ctr"/>
                      <a:r>
                        <a:rPr lang="en-GB" sz="1800" b="0" i="0" u="none" strike="noStrike" dirty="0">
                          <a:solidFill>
                            <a:srgbClr val="000000"/>
                          </a:solidFill>
                          <a:effectLst/>
                          <a:latin typeface="+mn-lt"/>
                        </a:rPr>
                        <a:t>99.95%</a:t>
                      </a:r>
                    </a:p>
                  </a:txBody>
                  <a:tcPr marL="9525" marR="9525" marT="9525" marB="0" anchor="ctr"/>
                </a:tc>
                <a:tc>
                  <a:txBody>
                    <a:bodyPr/>
                    <a:lstStyle/>
                    <a:p>
                      <a:pPr algn="ctr" fontAlgn="ctr"/>
                      <a:r>
                        <a:rPr lang="en-GB" sz="1800" b="0" i="0" u="none" strike="noStrike" dirty="0">
                          <a:solidFill>
                            <a:srgbClr val="000000"/>
                          </a:solidFill>
                          <a:effectLst/>
                          <a:latin typeface="+mn-lt"/>
                        </a:rPr>
                        <a:t>98.53%</a:t>
                      </a:r>
                    </a:p>
                  </a:txBody>
                  <a:tcPr marL="9525" marR="9525" marT="9525" marB="0" anchor="ctr"/>
                </a:tc>
                <a:tc>
                  <a:txBody>
                    <a:bodyPr/>
                    <a:lstStyle/>
                    <a:p>
                      <a:pPr algn="ctr" fontAlgn="ctr"/>
                      <a:r>
                        <a:rPr lang="en-GB" sz="1800" b="0" i="0" u="none" strike="noStrike" dirty="0">
                          <a:solidFill>
                            <a:srgbClr val="000000"/>
                          </a:solidFill>
                          <a:effectLst/>
                          <a:latin typeface="+mn-lt"/>
                        </a:rPr>
                        <a:t>61.78%</a:t>
                      </a:r>
                    </a:p>
                  </a:txBody>
                  <a:tcPr marL="9525" marR="9525" marT="9525" marB="0" anchor="ctr"/>
                </a:tc>
                <a:extLst>
                  <a:ext uri="{0D108BD9-81ED-4DB2-BD59-A6C34878D82A}">
                    <a16:rowId xmlns:a16="http://schemas.microsoft.com/office/drawing/2014/main" val="1895667645"/>
                  </a:ext>
                </a:extLst>
              </a:tr>
              <a:tr h="418291">
                <a:tc>
                  <a:txBody>
                    <a:bodyPr/>
                    <a:lstStyle/>
                    <a:p>
                      <a:pPr algn="ctr" rtl="0" fontAlgn="ctr"/>
                      <a:r>
                        <a:rPr lang="en-GB" sz="1800" u="none" strike="noStrike" dirty="0">
                          <a:effectLst/>
                        </a:rPr>
                        <a:t>Sainsbury's</a:t>
                      </a:r>
                      <a:endParaRPr lang="en-GB" sz="1800" b="1" i="0" u="none" strike="noStrike" dirty="0">
                        <a:solidFill>
                          <a:srgbClr val="FFFFFF"/>
                        </a:solidFill>
                        <a:effectLst/>
                        <a:latin typeface="+mn-lt"/>
                      </a:endParaRPr>
                    </a:p>
                  </a:txBody>
                  <a:tcPr marL="9525" marR="9525" marT="9525" marB="0" anchor="ctr"/>
                </a:tc>
                <a:tc>
                  <a:txBody>
                    <a:bodyPr/>
                    <a:lstStyle/>
                    <a:p>
                      <a:pPr algn="ctr" fontAlgn="ctr"/>
                      <a:r>
                        <a:rPr lang="en-GB" sz="1800" b="0" i="0" u="none" strike="noStrike" dirty="0">
                          <a:solidFill>
                            <a:srgbClr val="000000"/>
                          </a:solidFill>
                          <a:effectLst/>
                          <a:latin typeface="+mn-lt"/>
                        </a:rPr>
                        <a:t>98.80%</a:t>
                      </a:r>
                    </a:p>
                  </a:txBody>
                  <a:tcPr marL="9525" marR="9525" marT="9525" marB="0" anchor="ctr"/>
                </a:tc>
                <a:tc>
                  <a:txBody>
                    <a:bodyPr/>
                    <a:lstStyle/>
                    <a:p>
                      <a:pPr algn="ctr" fontAlgn="ctr"/>
                      <a:r>
                        <a:rPr lang="en-GB" sz="1800" b="0" i="0" u="none" strike="noStrike" dirty="0">
                          <a:solidFill>
                            <a:srgbClr val="000000"/>
                          </a:solidFill>
                          <a:effectLst/>
                          <a:latin typeface="+mn-lt"/>
                        </a:rPr>
                        <a:t>99.98%</a:t>
                      </a:r>
                    </a:p>
                  </a:txBody>
                  <a:tcPr marL="9525" marR="9525" marT="9525" marB="0" anchor="ctr"/>
                </a:tc>
                <a:tc>
                  <a:txBody>
                    <a:bodyPr/>
                    <a:lstStyle/>
                    <a:p>
                      <a:pPr algn="ctr" fontAlgn="ctr"/>
                      <a:r>
                        <a:rPr lang="en-GB" sz="1800" b="0" i="0" u="none" strike="noStrike" dirty="0">
                          <a:solidFill>
                            <a:srgbClr val="000000"/>
                          </a:solidFill>
                          <a:effectLst/>
                          <a:latin typeface="+mn-lt"/>
                        </a:rPr>
                        <a:t>99.38%</a:t>
                      </a:r>
                    </a:p>
                  </a:txBody>
                  <a:tcPr marL="9525" marR="9525" marT="9525" marB="0" anchor="ctr"/>
                </a:tc>
                <a:tc>
                  <a:txBody>
                    <a:bodyPr/>
                    <a:lstStyle/>
                    <a:p>
                      <a:pPr algn="ctr" fontAlgn="ctr"/>
                      <a:r>
                        <a:rPr lang="en-GB" sz="1800" b="0" i="0" u="none" strike="noStrike" dirty="0">
                          <a:solidFill>
                            <a:srgbClr val="000000"/>
                          </a:solidFill>
                          <a:effectLst/>
                          <a:latin typeface="+mn-lt"/>
                        </a:rPr>
                        <a:t>92.69%</a:t>
                      </a:r>
                    </a:p>
                  </a:txBody>
                  <a:tcPr marL="9525" marR="9525" marT="9525" marB="0" anchor="ctr"/>
                </a:tc>
                <a:tc>
                  <a:txBody>
                    <a:bodyPr/>
                    <a:lstStyle/>
                    <a:p>
                      <a:pPr algn="ctr" fontAlgn="ctr"/>
                      <a:r>
                        <a:rPr lang="en-GB" sz="1800" b="0" i="0" u="none" strike="noStrike" dirty="0">
                          <a:solidFill>
                            <a:srgbClr val="000000"/>
                          </a:solidFill>
                          <a:effectLst/>
                          <a:latin typeface="+mn-lt"/>
                        </a:rPr>
                        <a:t>24.40%</a:t>
                      </a:r>
                    </a:p>
                  </a:txBody>
                  <a:tcPr marL="9525" marR="9525" marT="9525" marB="0" anchor="ctr"/>
                </a:tc>
                <a:extLst>
                  <a:ext uri="{0D108BD9-81ED-4DB2-BD59-A6C34878D82A}">
                    <a16:rowId xmlns:a16="http://schemas.microsoft.com/office/drawing/2014/main" val="3592735221"/>
                  </a:ext>
                </a:extLst>
              </a:tr>
              <a:tr h="317901">
                <a:tc>
                  <a:txBody>
                    <a:bodyPr/>
                    <a:lstStyle/>
                    <a:p>
                      <a:pPr algn="ctr" rtl="0" fontAlgn="ctr"/>
                      <a:r>
                        <a:rPr lang="en-GB" sz="1800" u="none" strike="noStrike" dirty="0" err="1">
                          <a:effectLst/>
                        </a:rPr>
                        <a:t>Morrisons</a:t>
                      </a:r>
                      <a:endParaRPr lang="en-GB" sz="1800" b="1" i="0" u="none" strike="noStrike" dirty="0">
                        <a:solidFill>
                          <a:srgbClr val="FFFFFF"/>
                        </a:solidFill>
                        <a:effectLst/>
                        <a:latin typeface="+mn-lt"/>
                      </a:endParaRPr>
                    </a:p>
                  </a:txBody>
                  <a:tcPr marL="9525" marR="9525" marT="9525" marB="0" anchor="ctr"/>
                </a:tc>
                <a:tc>
                  <a:txBody>
                    <a:bodyPr/>
                    <a:lstStyle/>
                    <a:p>
                      <a:pPr algn="ctr" fontAlgn="ctr"/>
                      <a:r>
                        <a:rPr lang="en-GB" sz="1800" b="0" i="0" u="none" strike="noStrike">
                          <a:solidFill>
                            <a:srgbClr val="000000"/>
                          </a:solidFill>
                          <a:effectLst/>
                          <a:latin typeface="+mn-lt"/>
                        </a:rPr>
                        <a:t>91.01%</a:t>
                      </a:r>
                    </a:p>
                  </a:txBody>
                  <a:tcPr marL="9525" marR="9525" marT="9525" marB="0" anchor="ctr"/>
                </a:tc>
                <a:tc>
                  <a:txBody>
                    <a:bodyPr/>
                    <a:lstStyle/>
                    <a:p>
                      <a:pPr algn="ctr" fontAlgn="ctr"/>
                      <a:r>
                        <a:rPr lang="en-GB" sz="1800" b="0" i="0" u="none" strike="noStrike" dirty="0">
                          <a:solidFill>
                            <a:srgbClr val="000000"/>
                          </a:solidFill>
                          <a:effectLst/>
                          <a:latin typeface="+mn-lt"/>
                        </a:rPr>
                        <a:t>98.27%</a:t>
                      </a:r>
                    </a:p>
                  </a:txBody>
                  <a:tcPr marL="9525" marR="9525" marT="9525" marB="0" anchor="ctr"/>
                </a:tc>
                <a:tc>
                  <a:txBody>
                    <a:bodyPr/>
                    <a:lstStyle/>
                    <a:p>
                      <a:pPr algn="ctr" fontAlgn="ctr"/>
                      <a:r>
                        <a:rPr lang="en-GB" sz="1800" b="0" i="0" u="none" strike="noStrike" dirty="0">
                          <a:solidFill>
                            <a:srgbClr val="000000"/>
                          </a:solidFill>
                          <a:effectLst/>
                          <a:latin typeface="+mn-lt"/>
                        </a:rPr>
                        <a:t>88.20%</a:t>
                      </a:r>
                    </a:p>
                  </a:txBody>
                  <a:tcPr marL="9525" marR="9525" marT="9525" marB="0" anchor="ctr"/>
                </a:tc>
                <a:tc>
                  <a:txBody>
                    <a:bodyPr/>
                    <a:lstStyle/>
                    <a:p>
                      <a:pPr algn="ctr" fontAlgn="ctr"/>
                      <a:r>
                        <a:rPr lang="en-GB" sz="1800" b="0" i="0" u="none" strike="noStrike" dirty="0">
                          <a:solidFill>
                            <a:srgbClr val="000000"/>
                          </a:solidFill>
                          <a:effectLst/>
                          <a:latin typeface="+mn-lt"/>
                        </a:rPr>
                        <a:t>71.24%</a:t>
                      </a:r>
                    </a:p>
                  </a:txBody>
                  <a:tcPr marL="9525" marR="9525" marT="9525" marB="0" anchor="ctr"/>
                </a:tc>
                <a:tc>
                  <a:txBody>
                    <a:bodyPr/>
                    <a:lstStyle/>
                    <a:p>
                      <a:pPr algn="ctr" fontAlgn="ctr"/>
                      <a:r>
                        <a:rPr lang="en-GB" sz="1800" b="0" i="0" u="none" strike="noStrike" dirty="0">
                          <a:solidFill>
                            <a:srgbClr val="000000"/>
                          </a:solidFill>
                          <a:effectLst/>
                          <a:latin typeface="+mn-lt"/>
                        </a:rPr>
                        <a:t>1.59%</a:t>
                      </a:r>
                    </a:p>
                  </a:txBody>
                  <a:tcPr marL="9525" marR="9525" marT="9525" marB="0" anchor="ctr"/>
                </a:tc>
                <a:extLst>
                  <a:ext uri="{0D108BD9-81ED-4DB2-BD59-A6C34878D82A}">
                    <a16:rowId xmlns:a16="http://schemas.microsoft.com/office/drawing/2014/main" val="1304754150"/>
                  </a:ext>
                </a:extLst>
              </a:tr>
              <a:tr h="317901">
                <a:tc>
                  <a:txBody>
                    <a:bodyPr/>
                    <a:lstStyle/>
                    <a:p>
                      <a:pPr algn="ctr" rtl="0" fontAlgn="ctr"/>
                      <a:r>
                        <a:rPr lang="en-GB" sz="1800" u="none" strike="noStrike">
                          <a:effectLst/>
                        </a:rPr>
                        <a:t>Waitrose</a:t>
                      </a:r>
                      <a:endParaRPr lang="en-GB" sz="1800" b="1" i="0" u="none" strike="noStrike">
                        <a:solidFill>
                          <a:srgbClr val="FFFFFF"/>
                        </a:solidFill>
                        <a:effectLst/>
                        <a:latin typeface="+mn-lt"/>
                      </a:endParaRPr>
                    </a:p>
                  </a:txBody>
                  <a:tcPr marL="9525" marR="9525" marT="9525" marB="0" anchor="ctr"/>
                </a:tc>
                <a:tc>
                  <a:txBody>
                    <a:bodyPr/>
                    <a:lstStyle/>
                    <a:p>
                      <a:pPr algn="ctr" fontAlgn="ctr"/>
                      <a:r>
                        <a:rPr lang="en-GB" sz="1800" b="0" i="0" u="none" strike="noStrike" dirty="0">
                          <a:solidFill>
                            <a:srgbClr val="000000"/>
                          </a:solidFill>
                          <a:effectLst/>
                          <a:latin typeface="+mn-lt"/>
                        </a:rPr>
                        <a:t>86.50%</a:t>
                      </a:r>
                    </a:p>
                  </a:txBody>
                  <a:tcPr marL="9525" marR="9525" marT="9525" marB="0" anchor="ctr"/>
                </a:tc>
                <a:tc>
                  <a:txBody>
                    <a:bodyPr/>
                    <a:lstStyle/>
                    <a:p>
                      <a:pPr algn="ctr" fontAlgn="ctr"/>
                      <a:r>
                        <a:rPr lang="en-GB" sz="1800" b="0" i="0" u="none" strike="noStrike" dirty="0">
                          <a:solidFill>
                            <a:srgbClr val="000000"/>
                          </a:solidFill>
                          <a:effectLst/>
                          <a:latin typeface="+mn-lt"/>
                        </a:rPr>
                        <a:t>91.63%</a:t>
                      </a:r>
                    </a:p>
                  </a:txBody>
                  <a:tcPr marL="9525" marR="9525" marT="9525" marB="0" anchor="ctr"/>
                </a:tc>
                <a:tc>
                  <a:txBody>
                    <a:bodyPr/>
                    <a:lstStyle/>
                    <a:p>
                      <a:pPr algn="ctr" fontAlgn="ctr"/>
                      <a:r>
                        <a:rPr lang="en-GB" sz="1800" b="0" i="0" u="none" strike="noStrike" dirty="0">
                          <a:solidFill>
                            <a:srgbClr val="000000"/>
                          </a:solidFill>
                          <a:effectLst/>
                          <a:latin typeface="+mn-lt"/>
                        </a:rPr>
                        <a:t>84.99%</a:t>
                      </a:r>
                    </a:p>
                  </a:txBody>
                  <a:tcPr marL="9525" marR="9525" marT="9525" marB="0" anchor="ctr"/>
                </a:tc>
                <a:tc>
                  <a:txBody>
                    <a:bodyPr/>
                    <a:lstStyle/>
                    <a:p>
                      <a:pPr algn="ctr" fontAlgn="ctr"/>
                      <a:r>
                        <a:rPr lang="en-GB" sz="1800" b="0" i="0" u="none" strike="noStrike" dirty="0">
                          <a:solidFill>
                            <a:srgbClr val="000000"/>
                          </a:solidFill>
                          <a:effectLst/>
                          <a:latin typeface="+mn-lt"/>
                        </a:rPr>
                        <a:t>71.24%</a:t>
                      </a:r>
                    </a:p>
                  </a:txBody>
                  <a:tcPr marL="9525" marR="9525" marT="9525" marB="0" anchor="ctr"/>
                </a:tc>
                <a:tc>
                  <a:txBody>
                    <a:bodyPr/>
                    <a:lstStyle/>
                    <a:p>
                      <a:pPr algn="ctr" fontAlgn="ctr"/>
                      <a:r>
                        <a:rPr lang="en-GB" sz="1800" b="0" i="0" u="none" strike="noStrike" dirty="0">
                          <a:solidFill>
                            <a:srgbClr val="000000"/>
                          </a:solidFill>
                          <a:effectLst/>
                          <a:latin typeface="+mn-lt"/>
                        </a:rPr>
                        <a:t>4.25%</a:t>
                      </a:r>
                    </a:p>
                  </a:txBody>
                  <a:tcPr marL="9525" marR="9525" marT="9525" marB="0" anchor="ctr"/>
                </a:tc>
                <a:extLst>
                  <a:ext uri="{0D108BD9-81ED-4DB2-BD59-A6C34878D82A}">
                    <a16:rowId xmlns:a16="http://schemas.microsoft.com/office/drawing/2014/main" val="1139006303"/>
                  </a:ext>
                </a:extLst>
              </a:tr>
              <a:tr h="317901">
                <a:tc>
                  <a:txBody>
                    <a:bodyPr/>
                    <a:lstStyle/>
                    <a:p>
                      <a:pPr algn="ctr" rtl="0" fontAlgn="ctr"/>
                      <a:r>
                        <a:rPr lang="en-GB" sz="1800" u="none" strike="noStrike">
                          <a:effectLst/>
                        </a:rPr>
                        <a:t>Iceland</a:t>
                      </a:r>
                      <a:endParaRPr lang="en-GB" sz="1800" b="1" i="0" u="none" strike="noStrike">
                        <a:solidFill>
                          <a:srgbClr val="FFFFFF"/>
                        </a:solidFill>
                        <a:effectLst/>
                        <a:latin typeface="+mn-lt"/>
                      </a:endParaRPr>
                    </a:p>
                  </a:txBody>
                  <a:tcPr marL="9525" marR="9525" marT="9525" marB="0" anchor="ctr"/>
                </a:tc>
                <a:tc>
                  <a:txBody>
                    <a:bodyPr/>
                    <a:lstStyle/>
                    <a:p>
                      <a:pPr algn="ctr" fontAlgn="ctr"/>
                      <a:r>
                        <a:rPr lang="en-GB" sz="1800" b="0" i="0" u="none" strike="noStrike" dirty="0">
                          <a:solidFill>
                            <a:srgbClr val="000000"/>
                          </a:solidFill>
                          <a:effectLst/>
                          <a:latin typeface="+mn-lt"/>
                        </a:rPr>
                        <a:t>90.66%</a:t>
                      </a:r>
                    </a:p>
                  </a:txBody>
                  <a:tcPr marL="9525" marR="9525" marT="9525" marB="0" anchor="ctr"/>
                </a:tc>
                <a:tc>
                  <a:txBody>
                    <a:bodyPr/>
                    <a:lstStyle/>
                    <a:p>
                      <a:pPr algn="ctr" fontAlgn="ctr"/>
                      <a:r>
                        <a:rPr lang="en-GB" sz="1800" b="0" i="0" u="none" strike="noStrike" dirty="0">
                          <a:solidFill>
                            <a:srgbClr val="000000"/>
                          </a:solidFill>
                          <a:effectLst/>
                          <a:latin typeface="+mn-lt"/>
                        </a:rPr>
                        <a:t>97.75%</a:t>
                      </a:r>
                    </a:p>
                  </a:txBody>
                  <a:tcPr marL="9525" marR="9525" marT="9525" marB="0" anchor="ctr"/>
                </a:tc>
                <a:tc>
                  <a:txBody>
                    <a:bodyPr/>
                    <a:lstStyle/>
                    <a:p>
                      <a:pPr algn="ctr" fontAlgn="ctr"/>
                      <a:r>
                        <a:rPr lang="en-GB" sz="1800" b="0" i="0" u="none" strike="noStrike" dirty="0">
                          <a:solidFill>
                            <a:srgbClr val="000000"/>
                          </a:solidFill>
                          <a:effectLst/>
                          <a:latin typeface="+mn-lt"/>
                        </a:rPr>
                        <a:t>93.37%</a:t>
                      </a:r>
                    </a:p>
                  </a:txBody>
                  <a:tcPr marL="9525" marR="9525" marT="9525" marB="0" anchor="ctr"/>
                </a:tc>
                <a:tc>
                  <a:txBody>
                    <a:bodyPr/>
                    <a:lstStyle/>
                    <a:p>
                      <a:pPr algn="ctr" fontAlgn="ctr"/>
                      <a:r>
                        <a:rPr lang="en-GB" sz="1800" b="0" i="0" u="none" strike="noStrike" dirty="0">
                          <a:solidFill>
                            <a:srgbClr val="000000"/>
                          </a:solidFill>
                          <a:effectLst/>
                          <a:latin typeface="+mn-lt"/>
                        </a:rPr>
                        <a:t>45.70%</a:t>
                      </a:r>
                    </a:p>
                  </a:txBody>
                  <a:tcPr marL="9525" marR="9525" marT="9525" marB="0" anchor="ctr"/>
                </a:tc>
                <a:tc>
                  <a:txBody>
                    <a:bodyPr/>
                    <a:lstStyle/>
                    <a:p>
                      <a:pPr algn="l" fontAlgn="ctr"/>
                      <a:endParaRPr lang="en-GB"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733215453"/>
                  </a:ext>
                </a:extLst>
              </a:tr>
              <a:tr h="317901">
                <a:tc>
                  <a:txBody>
                    <a:bodyPr/>
                    <a:lstStyle/>
                    <a:p>
                      <a:pPr algn="ctr" rtl="0" fontAlgn="ctr"/>
                      <a:r>
                        <a:rPr lang="en-GB" sz="1800" u="none" strike="noStrike" dirty="0" err="1">
                          <a:effectLst/>
                        </a:rPr>
                        <a:t>Ocado</a:t>
                      </a:r>
                      <a:endParaRPr lang="en-GB" sz="1800" b="1" i="0" u="none" strike="noStrike" dirty="0">
                        <a:solidFill>
                          <a:srgbClr val="FFFFFF"/>
                        </a:solidFill>
                        <a:effectLst/>
                        <a:latin typeface="+mn-lt"/>
                      </a:endParaRPr>
                    </a:p>
                  </a:txBody>
                  <a:tcPr marL="9525" marR="9525" marT="9525" marB="0" anchor="ctr"/>
                </a:tc>
                <a:tc>
                  <a:txBody>
                    <a:bodyPr/>
                    <a:lstStyle/>
                    <a:p>
                      <a:pPr algn="ctr" fontAlgn="ctr"/>
                      <a:r>
                        <a:rPr lang="en-GB" sz="1800" b="0" i="0" u="none" strike="noStrike">
                          <a:solidFill>
                            <a:srgbClr val="000000"/>
                          </a:solidFill>
                          <a:effectLst/>
                          <a:latin typeface="+mn-lt"/>
                        </a:rPr>
                        <a:t>76.62%</a:t>
                      </a:r>
                    </a:p>
                  </a:txBody>
                  <a:tcPr marL="9525" marR="9525" marT="9525" marB="0" anchor="ctr"/>
                </a:tc>
                <a:tc>
                  <a:txBody>
                    <a:bodyPr/>
                    <a:lstStyle/>
                    <a:p>
                      <a:pPr algn="ctr" fontAlgn="ctr"/>
                      <a:r>
                        <a:rPr lang="en-GB" sz="1800" b="0" i="0" u="none" strike="noStrike" dirty="0">
                          <a:solidFill>
                            <a:srgbClr val="000000"/>
                          </a:solidFill>
                          <a:effectLst/>
                          <a:latin typeface="+mn-lt"/>
                        </a:rPr>
                        <a:t>82.33%</a:t>
                      </a:r>
                    </a:p>
                  </a:txBody>
                  <a:tcPr marL="9525" marR="9525" marT="9525" marB="0" anchor="ctr"/>
                </a:tc>
                <a:tc>
                  <a:txBody>
                    <a:bodyPr/>
                    <a:lstStyle/>
                    <a:p>
                      <a:pPr algn="ctr" fontAlgn="ctr"/>
                      <a:r>
                        <a:rPr lang="en-GB" sz="1800" b="0" i="0" u="none" strike="noStrike" dirty="0">
                          <a:solidFill>
                            <a:srgbClr val="000000"/>
                          </a:solidFill>
                          <a:effectLst/>
                          <a:latin typeface="+mn-lt"/>
                        </a:rPr>
                        <a:t>77.30%</a:t>
                      </a:r>
                    </a:p>
                  </a:txBody>
                  <a:tcPr marL="9525" marR="9525" marT="9525" marB="0" anchor="ctr"/>
                </a:tc>
                <a:tc>
                  <a:txBody>
                    <a:bodyPr/>
                    <a:lstStyle/>
                    <a:p>
                      <a:pPr algn="ctr" fontAlgn="ctr"/>
                      <a:r>
                        <a:rPr lang="en-GB" sz="1800" b="0" i="0" u="none" strike="noStrike" dirty="0">
                          <a:solidFill>
                            <a:srgbClr val="000000"/>
                          </a:solidFill>
                          <a:effectLst/>
                          <a:latin typeface="+mn-lt"/>
                        </a:rPr>
                        <a:t>47.75%</a:t>
                      </a:r>
                    </a:p>
                  </a:txBody>
                  <a:tcPr marL="9525" marR="9525" marT="9525" marB="0" anchor="ctr"/>
                </a:tc>
                <a:tc>
                  <a:txBody>
                    <a:bodyPr/>
                    <a:lstStyle/>
                    <a:p>
                      <a:pPr algn="l" fontAlgn="ctr"/>
                      <a:r>
                        <a:rPr lang="en-GB" sz="1800" b="0" i="0" u="none" strike="noStrike">
                          <a:solidFill>
                            <a:srgbClr val="000000"/>
                          </a:solidFill>
                          <a:effectLst/>
                          <a:latin typeface="+mn-lt"/>
                        </a:rPr>
                        <a:t> </a:t>
                      </a:r>
                    </a:p>
                  </a:txBody>
                  <a:tcPr marL="9525" marR="9525" marT="9525" marB="0" anchor="ctr"/>
                </a:tc>
                <a:extLst>
                  <a:ext uri="{0D108BD9-81ED-4DB2-BD59-A6C34878D82A}">
                    <a16:rowId xmlns:a16="http://schemas.microsoft.com/office/drawing/2014/main" val="463422796"/>
                  </a:ext>
                </a:extLst>
              </a:tr>
              <a:tr h="317901">
                <a:tc>
                  <a:txBody>
                    <a:bodyPr/>
                    <a:lstStyle/>
                    <a:p>
                      <a:pPr algn="ctr" rtl="0" fontAlgn="ctr"/>
                      <a:r>
                        <a:rPr lang="en-GB" sz="1800" u="none" strike="noStrike" dirty="0">
                          <a:effectLst/>
                        </a:rPr>
                        <a:t>Amazon Fresh</a:t>
                      </a:r>
                      <a:endParaRPr lang="en-GB" sz="1800" b="1" i="0" u="none" strike="noStrike" dirty="0">
                        <a:solidFill>
                          <a:srgbClr val="FFFFFF"/>
                        </a:solidFill>
                        <a:effectLst/>
                        <a:latin typeface="+mn-lt"/>
                      </a:endParaRPr>
                    </a:p>
                  </a:txBody>
                  <a:tcPr marL="9525" marR="9525" marT="9525" marB="0" anchor="ctr"/>
                </a:tc>
                <a:tc>
                  <a:txBody>
                    <a:bodyPr/>
                    <a:lstStyle/>
                    <a:p>
                      <a:pPr algn="ctr" fontAlgn="ctr"/>
                      <a:r>
                        <a:rPr lang="en-GB" sz="1800" b="0" i="0" u="none" strike="noStrike">
                          <a:solidFill>
                            <a:srgbClr val="000000"/>
                          </a:solidFill>
                          <a:effectLst/>
                          <a:latin typeface="+mn-lt"/>
                        </a:rPr>
                        <a:t>20.12%</a:t>
                      </a:r>
                    </a:p>
                  </a:txBody>
                  <a:tcPr marL="9525" marR="9525" marT="9525" marB="0" anchor="ctr"/>
                </a:tc>
                <a:tc>
                  <a:txBody>
                    <a:bodyPr/>
                    <a:lstStyle/>
                    <a:p>
                      <a:pPr algn="ctr" fontAlgn="ctr"/>
                      <a:r>
                        <a:rPr lang="en-GB" sz="1800" b="0" i="0" u="none" strike="noStrike" dirty="0">
                          <a:solidFill>
                            <a:srgbClr val="000000"/>
                          </a:solidFill>
                          <a:effectLst/>
                          <a:latin typeface="+mn-lt"/>
                        </a:rPr>
                        <a:t>38.53%</a:t>
                      </a:r>
                    </a:p>
                  </a:txBody>
                  <a:tcPr marL="9525" marR="9525" marT="9525" marB="0" anchor="ctr"/>
                </a:tc>
                <a:tc>
                  <a:txBody>
                    <a:bodyPr/>
                    <a:lstStyle/>
                    <a:p>
                      <a:pPr algn="ctr" fontAlgn="ctr"/>
                      <a:r>
                        <a:rPr lang="en-GB" sz="1800" b="0" i="0" u="none" strike="noStrike" dirty="0">
                          <a:solidFill>
                            <a:srgbClr val="000000"/>
                          </a:solidFill>
                          <a:effectLst/>
                          <a:latin typeface="+mn-lt"/>
                        </a:rPr>
                        <a:t>5.27%</a:t>
                      </a:r>
                    </a:p>
                  </a:txBody>
                  <a:tcPr marL="9525" marR="9525" marT="9525" marB="0" anchor="ctr"/>
                </a:tc>
                <a:tc>
                  <a:txBody>
                    <a:bodyPr/>
                    <a:lstStyle/>
                    <a:p>
                      <a:pPr algn="ctr" fontAlgn="ctr"/>
                      <a:r>
                        <a:rPr lang="en-GB" sz="1800" b="0" i="0" u="none" strike="noStrike" dirty="0">
                          <a:solidFill>
                            <a:srgbClr val="000000"/>
                          </a:solidFill>
                          <a:effectLst/>
                          <a:latin typeface="+mn-lt"/>
                        </a:rPr>
                        <a:t>1.86%</a:t>
                      </a:r>
                    </a:p>
                  </a:txBody>
                  <a:tcPr marL="9525" marR="9525" marT="9525" marB="0" anchor="ctr"/>
                </a:tc>
                <a:tc>
                  <a:txBody>
                    <a:bodyPr/>
                    <a:lstStyle/>
                    <a:p>
                      <a:pPr algn="l" fontAlgn="ctr"/>
                      <a:endParaRPr lang="en-GB"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191919583"/>
                  </a:ext>
                </a:extLst>
              </a:tr>
              <a:tr h="317901">
                <a:tc>
                  <a:txBody>
                    <a:bodyPr/>
                    <a:lstStyle/>
                    <a:p>
                      <a:pPr algn="ctr" rtl="0" fontAlgn="ctr"/>
                      <a:r>
                        <a:rPr lang="en-GB" sz="1600" b="1" i="0" u="none" strike="noStrike" dirty="0">
                          <a:solidFill>
                            <a:schemeClr val="accent2">
                              <a:lumMod val="75000"/>
                            </a:schemeClr>
                          </a:solidFill>
                          <a:effectLst/>
                          <a:latin typeface="+mn-lt"/>
                        </a:rPr>
                        <a:t>No coverage</a:t>
                      </a:r>
                    </a:p>
                  </a:txBody>
                  <a:tcPr marL="9525" marR="9525" marT="9525" marB="0" anchor="ctr"/>
                </a:tc>
                <a:tc>
                  <a:txBody>
                    <a:bodyPr/>
                    <a:lstStyle/>
                    <a:p>
                      <a:pPr algn="ctr" fontAlgn="ctr"/>
                      <a:r>
                        <a:rPr lang="en-GB" sz="1600" b="0" i="0" u="none" strike="noStrike" dirty="0">
                          <a:solidFill>
                            <a:srgbClr val="000000"/>
                          </a:solidFill>
                          <a:effectLst/>
                          <a:latin typeface="+mn-lt"/>
                        </a:rPr>
                        <a:t>0.02%</a:t>
                      </a:r>
                    </a:p>
                  </a:txBody>
                  <a:tcPr marL="9525" marR="9525" marT="9525" marB="0" anchor="ctr"/>
                </a:tc>
                <a:tc>
                  <a:txBody>
                    <a:bodyPr/>
                    <a:lstStyle/>
                    <a:p>
                      <a:pPr algn="ctr" fontAlgn="ctr"/>
                      <a:endParaRPr lang="en-GB" sz="1600" b="0" i="0" u="none" strike="noStrike" dirty="0">
                        <a:solidFill>
                          <a:srgbClr val="000000"/>
                        </a:solidFill>
                        <a:effectLst/>
                        <a:latin typeface="+mn-lt"/>
                      </a:endParaRPr>
                    </a:p>
                  </a:txBody>
                  <a:tcPr marL="9525" marR="9525" marT="9525" marB="0" anchor="ctr"/>
                </a:tc>
                <a:tc>
                  <a:txBody>
                    <a:bodyPr/>
                    <a:lstStyle/>
                    <a:p>
                      <a:pPr algn="ctr" fontAlgn="ctr"/>
                      <a:endParaRPr lang="en-GB" sz="1600" b="0" i="0" u="none" strike="noStrike" dirty="0">
                        <a:solidFill>
                          <a:srgbClr val="000000"/>
                        </a:solidFill>
                        <a:effectLst/>
                        <a:latin typeface="+mn-lt"/>
                      </a:endParaRPr>
                    </a:p>
                  </a:txBody>
                  <a:tcPr marL="9525" marR="9525" marT="9525" marB="0" anchor="ctr"/>
                </a:tc>
                <a:tc>
                  <a:txBody>
                    <a:bodyPr/>
                    <a:lstStyle/>
                    <a:p>
                      <a:pPr algn="ctr" fontAlgn="ctr"/>
                      <a:endParaRPr lang="en-GB" sz="1600" b="0" i="0" u="none" strike="noStrike" dirty="0">
                        <a:solidFill>
                          <a:srgbClr val="000000"/>
                        </a:solidFill>
                        <a:effectLst/>
                        <a:latin typeface="+mn-lt"/>
                      </a:endParaRPr>
                    </a:p>
                  </a:txBody>
                  <a:tcPr marL="9525" marR="9525" marT="9525" marB="0" anchor="ctr"/>
                </a:tc>
                <a:tc>
                  <a:txBody>
                    <a:bodyPr/>
                    <a:lstStyle/>
                    <a:p>
                      <a:pPr algn="ctr" fontAlgn="ctr"/>
                      <a:r>
                        <a:rPr lang="en-GB" sz="1600" b="0" i="0" u="none" strike="noStrike" dirty="0">
                          <a:solidFill>
                            <a:srgbClr val="000000"/>
                          </a:solidFill>
                          <a:effectLst/>
                          <a:latin typeface="+mn-lt"/>
                        </a:rPr>
                        <a:t>7.77%</a:t>
                      </a:r>
                    </a:p>
                  </a:txBody>
                  <a:tcPr marL="9525" marR="9525" marT="9525" marB="0" anchor="ctr"/>
                </a:tc>
                <a:extLst>
                  <a:ext uri="{0D108BD9-81ED-4DB2-BD59-A6C34878D82A}">
                    <a16:rowId xmlns:a16="http://schemas.microsoft.com/office/drawing/2014/main" val="2412428280"/>
                  </a:ext>
                </a:extLst>
              </a:tr>
            </a:tbl>
          </a:graphicData>
        </a:graphic>
      </p:graphicFrame>
      <p:sp>
        <p:nvSpPr>
          <p:cNvPr id="7" name="Content Placeholder 2"/>
          <p:cNvSpPr txBox="1">
            <a:spLocks/>
          </p:cNvSpPr>
          <p:nvPr/>
        </p:nvSpPr>
        <p:spPr>
          <a:xfrm>
            <a:off x="9305312" y="1693718"/>
            <a:ext cx="2284215" cy="482346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2000" b="1" dirty="0">
                <a:cs typeface="Arial" panose="020B0604020202020204" pitchFamily="34" charset="0"/>
              </a:rPr>
              <a:t>Conurbation:</a:t>
            </a:r>
          </a:p>
          <a:p>
            <a:pPr marL="0" indent="0">
              <a:buFont typeface="Arial"/>
              <a:buNone/>
            </a:pPr>
            <a:r>
              <a:rPr lang="en-GB" sz="2000" dirty="0">
                <a:cs typeface="Arial" panose="020B0604020202020204" pitchFamily="34" charset="0"/>
              </a:rPr>
              <a:t>Urban Major Conurbation, Large Urban Areas</a:t>
            </a:r>
          </a:p>
          <a:p>
            <a:pPr marL="0" indent="0">
              <a:buFont typeface="Arial"/>
              <a:buNone/>
            </a:pPr>
            <a:endParaRPr lang="en-GB" sz="2000" b="1" dirty="0">
              <a:cs typeface="Arial" panose="020B0604020202020204" pitchFamily="34" charset="0"/>
            </a:endParaRPr>
          </a:p>
          <a:p>
            <a:pPr marL="0" indent="0">
              <a:buFont typeface="Arial"/>
              <a:buNone/>
            </a:pPr>
            <a:r>
              <a:rPr lang="en-GB" sz="2000" b="1" dirty="0">
                <a:cs typeface="Arial" panose="020B0604020202020204" pitchFamily="34" charset="0"/>
              </a:rPr>
              <a:t>Urban:</a:t>
            </a:r>
          </a:p>
          <a:p>
            <a:pPr marL="0" indent="0">
              <a:buFont typeface="Arial"/>
              <a:buNone/>
            </a:pPr>
            <a:r>
              <a:rPr lang="en-GB" sz="2000" dirty="0">
                <a:cs typeface="Arial" panose="020B0604020202020204" pitchFamily="34" charset="0"/>
              </a:rPr>
              <a:t>All other urban</a:t>
            </a:r>
          </a:p>
          <a:p>
            <a:pPr marL="0" indent="0">
              <a:buFont typeface="Arial"/>
              <a:buNone/>
            </a:pPr>
            <a:endParaRPr lang="en-GB" sz="2000" dirty="0">
              <a:cs typeface="Arial" panose="020B0604020202020204" pitchFamily="34" charset="0"/>
            </a:endParaRPr>
          </a:p>
          <a:p>
            <a:pPr marL="0" indent="0">
              <a:buFont typeface="Arial"/>
              <a:buNone/>
            </a:pPr>
            <a:r>
              <a:rPr lang="en-GB" sz="2000" b="1" dirty="0">
                <a:cs typeface="Arial" panose="020B0604020202020204" pitchFamily="34" charset="0"/>
              </a:rPr>
              <a:t>Remote Rural:</a:t>
            </a:r>
          </a:p>
          <a:p>
            <a:pPr marL="0" indent="0">
              <a:buFont typeface="Arial"/>
              <a:buNone/>
            </a:pPr>
            <a:r>
              <a:rPr lang="en-GB" sz="2000" dirty="0">
                <a:cs typeface="Arial" panose="020B0604020202020204" pitchFamily="34" charset="0"/>
              </a:rPr>
              <a:t>Remote and very remote rural areas</a:t>
            </a:r>
          </a:p>
          <a:p>
            <a:pPr marL="0" indent="0">
              <a:buFont typeface="Arial"/>
              <a:buNone/>
            </a:pPr>
            <a:endParaRPr lang="en-GB" sz="2000" dirty="0">
              <a:cs typeface="Arial" panose="020B0604020202020204" pitchFamily="34" charset="0"/>
            </a:endParaRPr>
          </a:p>
          <a:p>
            <a:pPr marL="0" indent="0">
              <a:buFont typeface="Arial"/>
              <a:buNone/>
            </a:pPr>
            <a:r>
              <a:rPr lang="en-GB" sz="2000" b="1" dirty="0">
                <a:cs typeface="Arial" panose="020B0604020202020204" pitchFamily="34" charset="0"/>
              </a:rPr>
              <a:t>Rural</a:t>
            </a:r>
            <a:r>
              <a:rPr lang="en-GB" sz="2000" dirty="0">
                <a:cs typeface="Arial" panose="020B0604020202020204" pitchFamily="34" charset="0"/>
              </a:rPr>
              <a:t>:</a:t>
            </a:r>
          </a:p>
          <a:p>
            <a:pPr marL="0" indent="0">
              <a:buFont typeface="Arial"/>
              <a:buNone/>
            </a:pPr>
            <a:r>
              <a:rPr lang="en-GB" sz="2000" dirty="0">
                <a:cs typeface="Arial" panose="020B0604020202020204" pitchFamily="34" charset="0"/>
              </a:rPr>
              <a:t>All other rural</a:t>
            </a:r>
          </a:p>
        </p:txBody>
      </p:sp>
      <p:sp>
        <p:nvSpPr>
          <p:cNvPr id="8" name="Content Placeholder 2"/>
          <p:cNvSpPr txBox="1">
            <a:spLocks/>
          </p:cNvSpPr>
          <p:nvPr/>
        </p:nvSpPr>
        <p:spPr>
          <a:xfrm>
            <a:off x="1554993" y="2232392"/>
            <a:ext cx="6695071" cy="56421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b="1" dirty="0">
                <a:solidFill>
                  <a:schemeClr val="accent2">
                    <a:lumMod val="75000"/>
                  </a:schemeClr>
                </a:solidFill>
              </a:rPr>
              <a:t>Coverage of households </a:t>
            </a:r>
            <a:r>
              <a:rPr lang="en-GB" sz="1600" b="1" u="sng" dirty="0">
                <a:solidFill>
                  <a:schemeClr val="accent2">
                    <a:lumMod val="75000"/>
                  </a:schemeClr>
                </a:solidFill>
              </a:rPr>
              <a:t>with no car</a:t>
            </a:r>
            <a:r>
              <a:rPr lang="en-GB" sz="1600" b="1" dirty="0">
                <a:solidFill>
                  <a:schemeClr val="accent2">
                    <a:lumMod val="75000"/>
                  </a:schemeClr>
                </a:solidFill>
              </a:rPr>
              <a:t> by urban-rural classification</a:t>
            </a:r>
          </a:p>
        </p:txBody>
      </p:sp>
    </p:spTree>
    <p:extLst>
      <p:ext uri="{BB962C8B-B14F-4D97-AF65-F5344CB8AC3E}">
        <p14:creationId xmlns:p14="http://schemas.microsoft.com/office/powerpoint/2010/main" val="3997447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1951</TotalTime>
  <Words>1866</Words>
  <Application>Microsoft Office PowerPoint</Application>
  <PresentationFormat>Widescreen</PresentationFormat>
  <Paragraphs>472</Paragraphs>
  <Slides>13</Slides>
  <Notes>13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Black</vt:lpstr>
      <vt:lpstr>Bahnschrift SemiBold SemiConden</vt:lpstr>
      <vt:lpstr>Calibri</vt:lpstr>
      <vt:lpstr>Calibri Light</vt:lpstr>
      <vt:lpstr>Times New Roman</vt:lpstr>
      <vt:lpstr>Office Theme</vt:lpstr>
      <vt:lpstr>PowerPoint Presentation</vt:lpstr>
      <vt:lpstr>PowerPoint Presentation</vt:lpstr>
      <vt:lpstr>Presentation title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Casey Dickinson</dc:creator>
  <cp:lastModifiedBy>Michael Kettles</cp:lastModifiedBy>
  <cp:revision>79</cp:revision>
  <cp:lastPrinted>2020-01-30T14:34:52Z</cp:lastPrinted>
  <dcterms:created xsi:type="dcterms:W3CDTF">2017-03-28T10:31:45Z</dcterms:created>
  <dcterms:modified xsi:type="dcterms:W3CDTF">2020-01-30T15:26:28Z</dcterms:modified>
</cp:coreProperties>
</file>