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8" r:id="rId2"/>
    <p:sldId id="259" r:id="rId3"/>
    <p:sldId id="278" r:id="rId4"/>
    <p:sldId id="279" r:id="rId5"/>
    <p:sldId id="272" r:id="rId6"/>
    <p:sldId id="273" r:id="rId7"/>
    <p:sldId id="260" r:id="rId8"/>
    <p:sldId id="301" r:id="rId9"/>
    <p:sldId id="270" r:id="rId10"/>
    <p:sldId id="261" r:id="rId11"/>
    <p:sldId id="286" r:id="rId12"/>
    <p:sldId id="262" r:id="rId13"/>
    <p:sldId id="281" r:id="rId14"/>
    <p:sldId id="285" r:id="rId15"/>
    <p:sldId id="269" r:id="rId16"/>
    <p:sldId id="282" r:id="rId17"/>
    <p:sldId id="263" r:id="rId18"/>
    <p:sldId id="277" r:id="rId19"/>
    <p:sldId id="291" r:id="rId20"/>
    <p:sldId id="288" r:id="rId21"/>
    <p:sldId id="290" r:id="rId22"/>
    <p:sldId id="295" r:id="rId23"/>
    <p:sldId id="293" r:id="rId24"/>
    <p:sldId id="297" r:id="rId25"/>
    <p:sldId id="298" r:id="rId26"/>
    <p:sldId id="300" r:id="rId27"/>
    <p:sldId id="29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0204"/>
    <a:srgbClr val="F5BF5D"/>
    <a:srgbClr val="F2A726"/>
    <a:srgbClr val="BE5208"/>
    <a:srgbClr val="2E6CA4"/>
    <a:srgbClr val="D39603"/>
    <a:srgbClr val="4C8923"/>
    <a:srgbClr val="4C8725"/>
    <a:srgbClr val="4A8522"/>
    <a:srgbClr val="3471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85581" autoAdjust="0"/>
  </p:normalViewPr>
  <p:slideViewPr>
    <p:cSldViewPr snapToGrid="0" snapToObjects="1">
      <p:cViewPr varScale="1">
        <p:scale>
          <a:sx n="73" d="100"/>
          <a:sy n="73" d="100"/>
        </p:scale>
        <p:origin x="322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88D59F-84DF-0C4A-A564-05F3AC6AA4FC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BC607B-BC83-1C44-A501-8F981FF41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484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607B-BC83-1C44-A501-8F981FF4146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7251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607B-BC83-1C44-A501-8F981FF4146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9413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607B-BC83-1C44-A501-8F981FF4146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0394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607B-BC83-1C44-A501-8F981FF4146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9782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607B-BC83-1C44-A501-8F981FF4146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9284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607B-BC83-1C44-A501-8F981FF4146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968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607B-BC83-1C44-A501-8F981FF4146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6425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607B-BC83-1C44-A501-8F981FF4146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3103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607B-BC83-1C44-A501-8F981FF4146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592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607B-BC83-1C44-A501-8F981FF4146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9330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607B-BC83-1C44-A501-8F981FF4146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963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607B-BC83-1C44-A501-8F981FF4146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9064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607B-BC83-1C44-A501-8F981FF4146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1986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607B-BC83-1C44-A501-8F981FF4146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3004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607B-BC83-1C44-A501-8F981FF4146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5914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607B-BC83-1C44-A501-8F981FF4146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6235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607B-BC83-1C44-A501-8F981FF4146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7323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607B-BC83-1C44-A501-8F981FF4146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7484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607B-BC83-1C44-A501-8F981FF4146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397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607B-BC83-1C44-A501-8F981FF4146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95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607B-BC83-1C44-A501-8F981FF4146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03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607B-BC83-1C44-A501-8F981FF4146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423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607B-BC83-1C44-A501-8F981FF4146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8852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607B-BC83-1C44-A501-8F981FF4146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416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607B-BC83-1C44-A501-8F981FF4146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1365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607B-BC83-1C44-A501-8F981FF4146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4485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607B-BC83-1C44-A501-8F981FF4146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752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2136-154D-8E49-9F0F-8D035B85AE6F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056C-9350-3E4B-911C-FCF80EDBF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1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2136-154D-8E49-9F0F-8D035B85AE6F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056C-9350-3E4B-911C-FCF80EDBF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837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2136-154D-8E49-9F0F-8D035B85AE6F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056C-9350-3E4B-911C-FCF80EDBF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291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2136-154D-8E49-9F0F-8D035B85AE6F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056C-9350-3E4B-911C-FCF80EDBF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896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2136-154D-8E49-9F0F-8D035B85AE6F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056C-9350-3E4B-911C-FCF80EDBF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753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2136-154D-8E49-9F0F-8D035B85AE6F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056C-9350-3E4B-911C-FCF80EDBF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800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2136-154D-8E49-9F0F-8D035B85AE6F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056C-9350-3E4B-911C-FCF80EDBF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852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2136-154D-8E49-9F0F-8D035B85AE6F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056C-9350-3E4B-911C-FCF80EDBF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987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2136-154D-8E49-9F0F-8D035B85AE6F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056C-9350-3E4B-911C-FCF80EDBF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135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2136-154D-8E49-9F0F-8D035B85AE6F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056C-9350-3E4B-911C-FCF80EDBF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187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32136-154D-8E49-9F0F-8D035B85AE6F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8056C-9350-3E4B-911C-FCF80EDBF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380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232136-154D-8E49-9F0F-8D035B85AE6F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E8056C-9350-3E4B-911C-FCF80EDBF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10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2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A62A27-F9F7-6740-95F2-A32D07E72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02651"/>
            <a:ext cx="9144000" cy="2387600"/>
          </a:xfrm>
        </p:spPr>
        <p:txBody>
          <a:bodyPr/>
          <a:lstStyle/>
          <a:p>
            <a:r>
              <a:rPr lang="en-US" dirty="0"/>
              <a:t>Presentation title slide</a:t>
            </a:r>
          </a:p>
        </p:txBody>
      </p:sp>
      <p:sp>
        <p:nvSpPr>
          <p:cNvPr id="5" name="Text Placeholder 1"/>
          <p:cNvSpPr txBox="1">
            <a:spLocks/>
          </p:cNvSpPr>
          <p:nvPr/>
        </p:nvSpPr>
        <p:spPr>
          <a:xfrm>
            <a:off x="339724" y="1904546"/>
            <a:ext cx="11431361" cy="4003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 data help give children equal access to education in Bradford? A look at the school admissions process.</a:t>
            </a:r>
            <a:endParaRPr lang="en-GB" sz="28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GB" sz="28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GB" sz="2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Holly Clarke </a:t>
            </a:r>
          </a:p>
          <a:p>
            <a:endParaRPr lang="en-GB" sz="2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GB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Supervisory Team: Mark Mon Williams, Ning Lu, Alison Heppenstall, Nick Malleson </a:t>
            </a:r>
          </a:p>
        </p:txBody>
      </p:sp>
      <p:pic>
        <p:nvPicPr>
          <p:cNvPr id="2050" name="Picture 2" descr="Image result for department for educa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4"/>
          <a:stretch/>
        </p:blipFill>
        <p:spPr bwMode="auto">
          <a:xfrm>
            <a:off x="10195560" y="155532"/>
            <a:ext cx="1371600" cy="84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13367" b="12402"/>
          <a:stretch/>
        </p:blipFill>
        <p:spPr>
          <a:xfrm>
            <a:off x="4613815" y="115460"/>
            <a:ext cx="3238596" cy="9415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10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65" y="546996"/>
            <a:ext cx="2552066" cy="44955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339724" y="1552300"/>
            <a:ext cx="11259911" cy="11430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5042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A62A27-F9F7-6740-95F2-A32D07E72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02651"/>
            <a:ext cx="9144000" cy="2387600"/>
          </a:xfrm>
        </p:spPr>
        <p:txBody>
          <a:bodyPr/>
          <a:lstStyle/>
          <a:p>
            <a:r>
              <a:rPr lang="en-US" dirty="0"/>
              <a:t>Presentation title slide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74" y="416177"/>
            <a:ext cx="2742670" cy="483126"/>
          </a:xfrm>
          <a:prstGeom prst="rect">
            <a:avLst/>
          </a:prstGeom>
        </p:spPr>
      </p:pic>
      <p:sp>
        <p:nvSpPr>
          <p:cNvPr id="5" name="Text Placeholder 1"/>
          <p:cNvSpPr txBox="1">
            <a:spLocks/>
          </p:cNvSpPr>
          <p:nvPr/>
        </p:nvSpPr>
        <p:spPr>
          <a:xfrm>
            <a:off x="339724" y="1509910"/>
            <a:ext cx="11431361" cy="4003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25448" y="948690"/>
            <a:ext cx="11259911" cy="1143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8159" t="29840" r="14321" b="44000"/>
          <a:stretch/>
        </p:blipFill>
        <p:spPr>
          <a:xfrm>
            <a:off x="9445081" y="146254"/>
            <a:ext cx="2326004" cy="7849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090"/>
          <a:stretch/>
        </p:blipFill>
        <p:spPr>
          <a:xfrm>
            <a:off x="669017" y="1176303"/>
            <a:ext cx="7620000" cy="51228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b="998"/>
          <a:stretch/>
        </p:blipFill>
        <p:spPr>
          <a:xfrm>
            <a:off x="8618309" y="1509910"/>
            <a:ext cx="3067050" cy="470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899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A62A27-F9F7-6740-95F2-A32D07E72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02651"/>
            <a:ext cx="9144000" cy="2387600"/>
          </a:xfrm>
        </p:spPr>
        <p:txBody>
          <a:bodyPr/>
          <a:lstStyle/>
          <a:p>
            <a:r>
              <a:rPr lang="en-US" dirty="0"/>
              <a:t>Presentation title slide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74" y="416177"/>
            <a:ext cx="2742670" cy="483126"/>
          </a:xfrm>
          <a:prstGeom prst="rect">
            <a:avLst/>
          </a:prstGeom>
        </p:spPr>
      </p:pic>
      <p:sp>
        <p:nvSpPr>
          <p:cNvPr id="5" name="Text Placeholder 1"/>
          <p:cNvSpPr txBox="1">
            <a:spLocks/>
          </p:cNvSpPr>
          <p:nvPr/>
        </p:nvSpPr>
        <p:spPr>
          <a:xfrm>
            <a:off x="339724" y="1509910"/>
            <a:ext cx="11431361" cy="4003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25448" y="948690"/>
            <a:ext cx="11259911" cy="1143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8159" t="29840" r="14321" b="44000"/>
          <a:stretch/>
        </p:blipFill>
        <p:spPr>
          <a:xfrm>
            <a:off x="9445081" y="146254"/>
            <a:ext cx="2326004" cy="7849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3430" y="1134475"/>
            <a:ext cx="3896922" cy="53297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0182" y="1384949"/>
            <a:ext cx="4024563" cy="464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044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A62A27-F9F7-6740-95F2-A32D07E72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02651"/>
            <a:ext cx="9144000" cy="2387600"/>
          </a:xfrm>
        </p:spPr>
        <p:txBody>
          <a:bodyPr/>
          <a:lstStyle/>
          <a:p>
            <a:r>
              <a:rPr lang="en-US" dirty="0"/>
              <a:t>Presentation title slide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74" y="416177"/>
            <a:ext cx="2742670" cy="483126"/>
          </a:xfrm>
          <a:prstGeom prst="rect">
            <a:avLst/>
          </a:prstGeom>
        </p:spPr>
      </p:pic>
      <p:sp>
        <p:nvSpPr>
          <p:cNvPr id="5" name="Text Placeholder 1"/>
          <p:cNvSpPr txBox="1">
            <a:spLocks/>
          </p:cNvSpPr>
          <p:nvPr/>
        </p:nvSpPr>
        <p:spPr>
          <a:xfrm>
            <a:off x="339724" y="1509910"/>
            <a:ext cx="11431361" cy="4003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25448" y="948690"/>
            <a:ext cx="11259911" cy="1143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8159" t="29840" r="14321" b="44000"/>
          <a:stretch/>
        </p:blipFill>
        <p:spPr>
          <a:xfrm>
            <a:off x="9445081" y="146254"/>
            <a:ext cx="2326004" cy="7849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-759" r="-1"/>
          <a:stretch/>
        </p:blipFill>
        <p:spPr>
          <a:xfrm>
            <a:off x="2474627" y="1144175"/>
            <a:ext cx="7620000" cy="5162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827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A62A27-F9F7-6740-95F2-A32D07E72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02651"/>
            <a:ext cx="9144000" cy="2387600"/>
          </a:xfrm>
        </p:spPr>
        <p:txBody>
          <a:bodyPr/>
          <a:lstStyle/>
          <a:p>
            <a:r>
              <a:rPr lang="en-US" dirty="0"/>
              <a:t>Presentation title slide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74" y="416177"/>
            <a:ext cx="2742670" cy="483126"/>
          </a:xfrm>
          <a:prstGeom prst="rect">
            <a:avLst/>
          </a:prstGeom>
        </p:spPr>
      </p:pic>
      <p:sp>
        <p:nvSpPr>
          <p:cNvPr id="5" name="Text Placeholder 1"/>
          <p:cNvSpPr txBox="1">
            <a:spLocks/>
          </p:cNvSpPr>
          <p:nvPr/>
        </p:nvSpPr>
        <p:spPr>
          <a:xfrm>
            <a:off x="339724" y="1509910"/>
            <a:ext cx="11431361" cy="4003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25448" y="948690"/>
            <a:ext cx="11259911" cy="1143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8159" t="29840" r="14321" b="44000"/>
          <a:stretch/>
        </p:blipFill>
        <p:spPr>
          <a:xfrm>
            <a:off x="9445081" y="146254"/>
            <a:ext cx="2326004" cy="784937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4433338" y="2089314"/>
            <a:ext cx="3418754" cy="3227945"/>
          </a:xfrm>
          <a:prstGeom prst="ellipse">
            <a:avLst/>
          </a:prstGeom>
          <a:solidFill>
            <a:schemeClr val="accent6">
              <a:alpha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5379466" y="3414643"/>
            <a:ext cx="1526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Parental Preference </a:t>
            </a:r>
          </a:p>
        </p:txBody>
      </p:sp>
    </p:spTree>
    <p:extLst>
      <p:ext uri="{BB962C8B-B14F-4D97-AF65-F5344CB8AC3E}">
        <p14:creationId xmlns:p14="http://schemas.microsoft.com/office/powerpoint/2010/main" val="3524219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A62A27-F9F7-6740-95F2-A32D07E72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02651"/>
            <a:ext cx="9144000" cy="2387600"/>
          </a:xfrm>
        </p:spPr>
        <p:txBody>
          <a:bodyPr/>
          <a:lstStyle/>
          <a:p>
            <a:r>
              <a:rPr lang="en-US" dirty="0"/>
              <a:t>Presentation title slide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48" y="398927"/>
            <a:ext cx="2742670" cy="483126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425448" y="948690"/>
            <a:ext cx="11259911" cy="1143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8159" t="29840" r="14321" b="44000"/>
          <a:stretch/>
        </p:blipFill>
        <p:spPr>
          <a:xfrm>
            <a:off x="9359355" y="97089"/>
            <a:ext cx="2326004" cy="784937"/>
          </a:xfrm>
          <a:prstGeom prst="rect">
            <a:avLst/>
          </a:prstGeom>
        </p:spPr>
      </p:pic>
      <p:pic>
        <p:nvPicPr>
          <p:cNvPr id="3" name="Picture 2" descr="photo of man sitting inside b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982" y="1169063"/>
            <a:ext cx="3986349" cy="265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t="7008"/>
          <a:stretch/>
        </p:blipFill>
        <p:spPr>
          <a:xfrm>
            <a:off x="6245320" y="1169831"/>
            <a:ext cx="3813365" cy="26588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2689" y="3827957"/>
            <a:ext cx="3989493" cy="26596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4936"/>
          <a:stretch/>
        </p:blipFill>
        <p:spPr>
          <a:xfrm>
            <a:off x="6237171" y="3828725"/>
            <a:ext cx="3816779" cy="265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26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A62A27-F9F7-6740-95F2-A32D07E72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02651"/>
            <a:ext cx="9144000" cy="2387600"/>
          </a:xfrm>
        </p:spPr>
        <p:txBody>
          <a:bodyPr/>
          <a:lstStyle/>
          <a:p>
            <a:r>
              <a:rPr lang="en-US" dirty="0"/>
              <a:t>Presentation title slide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48" y="398927"/>
            <a:ext cx="2742670" cy="483126"/>
          </a:xfrm>
          <a:prstGeom prst="rect">
            <a:avLst/>
          </a:prstGeom>
        </p:spPr>
      </p:pic>
      <p:sp>
        <p:nvSpPr>
          <p:cNvPr id="5" name="Text Placeholder 1"/>
          <p:cNvSpPr txBox="1">
            <a:spLocks/>
          </p:cNvSpPr>
          <p:nvPr/>
        </p:nvSpPr>
        <p:spPr>
          <a:xfrm>
            <a:off x="339724" y="1509910"/>
            <a:ext cx="11431361" cy="4003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25448" y="948690"/>
            <a:ext cx="11259911" cy="1143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8159" t="29840" r="14321" b="44000"/>
          <a:stretch/>
        </p:blipFill>
        <p:spPr>
          <a:xfrm>
            <a:off x="9359355" y="97089"/>
            <a:ext cx="2326004" cy="7849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9783" y="1509910"/>
            <a:ext cx="8365808" cy="439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1589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A62A27-F9F7-6740-95F2-A32D07E72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02651"/>
            <a:ext cx="9144000" cy="2387600"/>
          </a:xfrm>
        </p:spPr>
        <p:txBody>
          <a:bodyPr/>
          <a:lstStyle/>
          <a:p>
            <a:r>
              <a:rPr lang="en-US" dirty="0"/>
              <a:t>Presentation title slide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48" y="398927"/>
            <a:ext cx="2742670" cy="483126"/>
          </a:xfrm>
          <a:prstGeom prst="rect">
            <a:avLst/>
          </a:prstGeom>
        </p:spPr>
      </p:pic>
      <p:sp>
        <p:nvSpPr>
          <p:cNvPr id="5" name="Text Placeholder 1"/>
          <p:cNvSpPr txBox="1">
            <a:spLocks/>
          </p:cNvSpPr>
          <p:nvPr/>
        </p:nvSpPr>
        <p:spPr>
          <a:xfrm>
            <a:off x="339724" y="1509910"/>
            <a:ext cx="11431361" cy="4003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25448" y="948690"/>
            <a:ext cx="11259911" cy="1143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8159" t="29840" r="14321" b="44000"/>
          <a:stretch/>
        </p:blipFill>
        <p:spPr>
          <a:xfrm>
            <a:off x="9359355" y="97089"/>
            <a:ext cx="2326004" cy="784937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4346026" y="2048218"/>
            <a:ext cx="3418754" cy="3227945"/>
          </a:xfrm>
          <a:prstGeom prst="ellipse">
            <a:avLst/>
          </a:prstGeom>
          <a:solidFill>
            <a:schemeClr val="accent4">
              <a:alpha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5437887" y="3339024"/>
            <a:ext cx="1235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Schools’ Selection </a:t>
            </a:r>
          </a:p>
        </p:txBody>
      </p:sp>
    </p:spTree>
    <p:extLst>
      <p:ext uri="{BB962C8B-B14F-4D97-AF65-F5344CB8AC3E}">
        <p14:creationId xmlns:p14="http://schemas.microsoft.com/office/powerpoint/2010/main" val="86114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A62A27-F9F7-6740-95F2-A32D07E72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02651"/>
            <a:ext cx="9144000" cy="2387600"/>
          </a:xfrm>
        </p:spPr>
        <p:txBody>
          <a:bodyPr/>
          <a:lstStyle/>
          <a:p>
            <a:r>
              <a:rPr lang="en-US" dirty="0"/>
              <a:t>Presentation title slide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74" y="416177"/>
            <a:ext cx="2742670" cy="483126"/>
          </a:xfrm>
          <a:prstGeom prst="rect">
            <a:avLst/>
          </a:prstGeom>
        </p:spPr>
      </p:pic>
      <p:sp>
        <p:nvSpPr>
          <p:cNvPr id="5" name="Text Placeholder 1"/>
          <p:cNvSpPr txBox="1">
            <a:spLocks/>
          </p:cNvSpPr>
          <p:nvPr/>
        </p:nvSpPr>
        <p:spPr>
          <a:xfrm>
            <a:off x="339724" y="1509910"/>
            <a:ext cx="11431361" cy="4003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25448" y="948690"/>
            <a:ext cx="11259911" cy="1143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8159" t="29840" r="14321" b="44000"/>
          <a:stretch/>
        </p:blipFill>
        <p:spPr>
          <a:xfrm>
            <a:off x="9445081" y="146254"/>
            <a:ext cx="2326004" cy="7849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6313"/>
          <a:stretch/>
        </p:blipFill>
        <p:spPr>
          <a:xfrm>
            <a:off x="511174" y="1009507"/>
            <a:ext cx="5884736" cy="52746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1924" y="1237737"/>
            <a:ext cx="5310076" cy="520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4801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9607" y="2160520"/>
            <a:ext cx="5115752" cy="2640388"/>
          </a:xfrm>
          <a:prstGeom prst="rect">
            <a:avLst/>
          </a:prstGeom>
        </p:spPr>
      </p:pic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A62A27-F9F7-6740-95F2-A32D07E72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02651"/>
            <a:ext cx="9144000" cy="2387600"/>
          </a:xfrm>
        </p:spPr>
        <p:txBody>
          <a:bodyPr/>
          <a:lstStyle/>
          <a:p>
            <a:r>
              <a:rPr lang="en-US" dirty="0"/>
              <a:t>Presentation title slide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74" y="416177"/>
            <a:ext cx="2742670" cy="483126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425448" y="948690"/>
            <a:ext cx="11259911" cy="1143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8159" t="29840" r="14321" b="44000"/>
          <a:stretch/>
        </p:blipFill>
        <p:spPr>
          <a:xfrm>
            <a:off x="9445081" y="146254"/>
            <a:ext cx="2326004" cy="7849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b="29944"/>
          <a:stretch/>
        </p:blipFill>
        <p:spPr>
          <a:xfrm>
            <a:off x="565261" y="3036530"/>
            <a:ext cx="5377165" cy="2511345"/>
          </a:xfrm>
          <a:prstGeom prst="rect">
            <a:avLst/>
          </a:prstGeom>
        </p:spPr>
      </p:pic>
      <p:pic>
        <p:nvPicPr>
          <p:cNvPr id="23" name="Picture 2" descr="Image result for skewed distribution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8" r="48879" b="22146"/>
          <a:stretch/>
        </p:blipFill>
        <p:spPr bwMode="auto">
          <a:xfrm>
            <a:off x="7044156" y="1961803"/>
            <a:ext cx="4616245" cy="243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11174" y="2308269"/>
            <a:ext cx="146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Fair Banding</a:t>
            </a:r>
          </a:p>
        </p:txBody>
      </p:sp>
    </p:spTree>
    <p:extLst>
      <p:ext uri="{BB962C8B-B14F-4D97-AF65-F5344CB8AC3E}">
        <p14:creationId xmlns:p14="http://schemas.microsoft.com/office/powerpoint/2010/main" val="259864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A62A27-F9F7-6740-95F2-A32D07E72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02651"/>
            <a:ext cx="9144000" cy="2387600"/>
          </a:xfrm>
        </p:spPr>
        <p:txBody>
          <a:bodyPr/>
          <a:lstStyle/>
          <a:p>
            <a:r>
              <a:rPr lang="en-US" dirty="0"/>
              <a:t>Presentation title slide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74" y="416177"/>
            <a:ext cx="2742670" cy="483126"/>
          </a:xfrm>
          <a:prstGeom prst="rect">
            <a:avLst/>
          </a:prstGeom>
        </p:spPr>
      </p:pic>
      <p:sp>
        <p:nvSpPr>
          <p:cNvPr id="5" name="Text Placeholder 1"/>
          <p:cNvSpPr txBox="1">
            <a:spLocks/>
          </p:cNvSpPr>
          <p:nvPr/>
        </p:nvSpPr>
        <p:spPr>
          <a:xfrm>
            <a:off x="339724" y="1509910"/>
            <a:ext cx="11431361" cy="4003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25448" y="948690"/>
            <a:ext cx="11259911" cy="1143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8159" t="29840" r="14321" b="44000"/>
          <a:stretch/>
        </p:blipFill>
        <p:spPr>
          <a:xfrm>
            <a:off x="9445081" y="146254"/>
            <a:ext cx="2326004" cy="7849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0" y="2286000"/>
            <a:ext cx="904672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i="1" dirty="0"/>
              <a:t>How does a school’s selection criteria effect the demographic of its intake and the intake of the schools around it?  </a:t>
            </a:r>
          </a:p>
        </p:txBody>
      </p:sp>
    </p:spTree>
    <p:extLst>
      <p:ext uri="{BB962C8B-B14F-4D97-AF65-F5344CB8AC3E}">
        <p14:creationId xmlns:p14="http://schemas.microsoft.com/office/powerpoint/2010/main" val="265140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A62A27-F9F7-6740-95F2-A32D07E72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02651"/>
            <a:ext cx="9144000" cy="2387600"/>
          </a:xfrm>
        </p:spPr>
        <p:txBody>
          <a:bodyPr/>
          <a:lstStyle/>
          <a:p>
            <a:r>
              <a:rPr lang="en-US" dirty="0"/>
              <a:t>Presentation title slide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48" y="398927"/>
            <a:ext cx="2742670" cy="483126"/>
          </a:xfrm>
          <a:prstGeom prst="rect">
            <a:avLst/>
          </a:prstGeom>
        </p:spPr>
      </p:pic>
      <p:sp>
        <p:nvSpPr>
          <p:cNvPr id="5" name="Text Placeholder 1"/>
          <p:cNvSpPr txBox="1">
            <a:spLocks/>
          </p:cNvSpPr>
          <p:nvPr/>
        </p:nvSpPr>
        <p:spPr>
          <a:xfrm>
            <a:off x="339724" y="1509910"/>
            <a:ext cx="11431361" cy="4003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25448" y="948690"/>
            <a:ext cx="11259911" cy="1143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8159" t="29840" r="14321" b="44000"/>
          <a:stretch/>
        </p:blipFill>
        <p:spPr>
          <a:xfrm>
            <a:off x="9359355" y="97089"/>
            <a:ext cx="2326004" cy="784937"/>
          </a:xfrm>
          <a:prstGeom prst="rect">
            <a:avLst/>
          </a:prstGeom>
        </p:spPr>
      </p:pic>
      <p:pic>
        <p:nvPicPr>
          <p:cNvPr id="1026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587" y="1662310"/>
            <a:ext cx="1282481" cy="128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586" y="3097191"/>
            <a:ext cx="1282481" cy="128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585" y="4532072"/>
            <a:ext cx="1282481" cy="128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878" y="1662310"/>
            <a:ext cx="1282481" cy="128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877" y="3097191"/>
            <a:ext cx="1282481" cy="128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876" y="4532072"/>
            <a:ext cx="1282481" cy="128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116" y="1662310"/>
            <a:ext cx="1282481" cy="128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115" y="3097191"/>
            <a:ext cx="1282481" cy="128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114" y="4532072"/>
            <a:ext cx="1282481" cy="128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405" y="1662310"/>
            <a:ext cx="1282481" cy="128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404" y="3097191"/>
            <a:ext cx="1282481" cy="128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403" y="4532072"/>
            <a:ext cx="1282481" cy="128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642" y="1662310"/>
            <a:ext cx="1282481" cy="128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641" y="3097191"/>
            <a:ext cx="1282481" cy="128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640" y="4532072"/>
            <a:ext cx="1282481" cy="128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909" y="1662310"/>
            <a:ext cx="1282481" cy="128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908" y="3097191"/>
            <a:ext cx="1282481" cy="128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907" y="4532072"/>
            <a:ext cx="1282481" cy="128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171" y="1662310"/>
            <a:ext cx="1282481" cy="128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170" y="3097191"/>
            <a:ext cx="1282481" cy="128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169" y="4532072"/>
            <a:ext cx="1282481" cy="128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437" y="1662310"/>
            <a:ext cx="1282481" cy="128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436" y="3097191"/>
            <a:ext cx="1282481" cy="128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435" y="4532072"/>
            <a:ext cx="1282481" cy="128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991" y="1662310"/>
            <a:ext cx="1282481" cy="128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990" y="3097191"/>
            <a:ext cx="1282481" cy="128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989" y="4532072"/>
            <a:ext cx="1282481" cy="128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256" y="1662310"/>
            <a:ext cx="1282481" cy="128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255" y="3097191"/>
            <a:ext cx="1282481" cy="128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254" y="4532072"/>
            <a:ext cx="1282481" cy="128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833" y="1664525"/>
            <a:ext cx="1282481" cy="128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832" y="3099406"/>
            <a:ext cx="1282481" cy="128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831" y="4534287"/>
            <a:ext cx="1282481" cy="128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7470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A62A27-F9F7-6740-95F2-A32D07E72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02651"/>
            <a:ext cx="9144000" cy="2387600"/>
          </a:xfrm>
        </p:spPr>
        <p:txBody>
          <a:bodyPr/>
          <a:lstStyle/>
          <a:p>
            <a:r>
              <a:rPr lang="en-US" dirty="0"/>
              <a:t>Presentation title slide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74" y="416177"/>
            <a:ext cx="2742670" cy="483126"/>
          </a:xfrm>
          <a:prstGeom prst="rect">
            <a:avLst/>
          </a:prstGeom>
        </p:spPr>
      </p:pic>
      <p:sp>
        <p:nvSpPr>
          <p:cNvPr id="5" name="Text Placeholder 1"/>
          <p:cNvSpPr txBox="1">
            <a:spLocks/>
          </p:cNvSpPr>
          <p:nvPr/>
        </p:nvSpPr>
        <p:spPr>
          <a:xfrm>
            <a:off x="339724" y="1509910"/>
            <a:ext cx="11431361" cy="4003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25448" y="948690"/>
            <a:ext cx="11259911" cy="1143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8159" t="29840" r="14321" b="44000"/>
          <a:stretch/>
        </p:blipFill>
        <p:spPr>
          <a:xfrm>
            <a:off x="9445081" y="146254"/>
            <a:ext cx="2326004" cy="784937"/>
          </a:xfrm>
          <a:prstGeom prst="rect">
            <a:avLst/>
          </a:prstGeom>
        </p:spPr>
      </p:pic>
      <p:pic>
        <p:nvPicPr>
          <p:cNvPr id="1026" name="Picture 2" descr="Huff Gravity Mode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466" y="2081014"/>
            <a:ext cx="8956534" cy="425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779560" y="1237660"/>
            <a:ext cx="9400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SPATAL INTERACTION MODEL</a:t>
            </a:r>
          </a:p>
        </p:txBody>
      </p:sp>
    </p:spTree>
    <p:extLst>
      <p:ext uri="{BB962C8B-B14F-4D97-AF65-F5344CB8AC3E}">
        <p14:creationId xmlns:p14="http://schemas.microsoft.com/office/powerpoint/2010/main" val="2454813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A62A27-F9F7-6740-95F2-A32D07E72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02651"/>
            <a:ext cx="9144000" cy="2387600"/>
          </a:xfrm>
        </p:spPr>
        <p:txBody>
          <a:bodyPr/>
          <a:lstStyle/>
          <a:p>
            <a:r>
              <a:rPr lang="en-US" dirty="0"/>
              <a:t>Presentation title slide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74" y="416177"/>
            <a:ext cx="2742670" cy="483126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425448" y="948690"/>
            <a:ext cx="11259911" cy="1143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8159" t="29840" r="14321" b="44000"/>
          <a:stretch/>
        </p:blipFill>
        <p:spPr>
          <a:xfrm>
            <a:off x="9445081" y="146254"/>
            <a:ext cx="2326004" cy="7849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3844" y="1209851"/>
            <a:ext cx="5542124" cy="504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3344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A62A27-F9F7-6740-95F2-A32D07E72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02651"/>
            <a:ext cx="9144000" cy="2387600"/>
          </a:xfrm>
        </p:spPr>
        <p:txBody>
          <a:bodyPr/>
          <a:lstStyle/>
          <a:p>
            <a:r>
              <a:rPr lang="en-US" dirty="0"/>
              <a:t>Presentation title slide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74" y="416177"/>
            <a:ext cx="2742670" cy="483126"/>
          </a:xfrm>
          <a:prstGeom prst="rect">
            <a:avLst/>
          </a:prstGeom>
        </p:spPr>
      </p:pic>
      <p:sp>
        <p:nvSpPr>
          <p:cNvPr id="5" name="Text Placeholder 1"/>
          <p:cNvSpPr txBox="1">
            <a:spLocks/>
          </p:cNvSpPr>
          <p:nvPr/>
        </p:nvSpPr>
        <p:spPr>
          <a:xfrm>
            <a:off x="339724" y="1509910"/>
            <a:ext cx="11431361" cy="4003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25448" y="948690"/>
            <a:ext cx="11259911" cy="1143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8159" t="29840" r="14321" b="44000"/>
          <a:stretch/>
        </p:blipFill>
        <p:spPr>
          <a:xfrm>
            <a:off x="9445081" y="146254"/>
            <a:ext cx="2326004" cy="7849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2826" y="1703131"/>
            <a:ext cx="6794303" cy="1721223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2060423" y="2958151"/>
            <a:ext cx="1032775" cy="20389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97840" y="5128387"/>
            <a:ext cx="2295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Flow between origin(</a:t>
            </a:r>
            <a:r>
              <a:rPr lang="en-GB" dirty="0" err="1"/>
              <a:t>i</a:t>
            </a:r>
            <a:r>
              <a:rPr lang="en-GB" dirty="0"/>
              <a:t>) and destination(j)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7608" y="5690259"/>
            <a:ext cx="2805760" cy="82315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59483" y="5639078"/>
            <a:ext cx="2791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‘mass’ of origin zone </a:t>
            </a:r>
            <a:r>
              <a:rPr lang="en-GB" dirty="0" err="1"/>
              <a:t>i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5680736" y="4099637"/>
            <a:ext cx="2791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‘mass’ of destination zone j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81209" y="4863022"/>
            <a:ext cx="2791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distance decay function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5335101" y="2928902"/>
            <a:ext cx="489437" cy="27101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8505763" y="3166364"/>
            <a:ext cx="311260" cy="16966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6424506" y="2939059"/>
            <a:ext cx="60784" cy="10350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535674" y="4230204"/>
            <a:ext cx="2519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constraint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4308448" y="2928901"/>
            <a:ext cx="484227" cy="12825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76378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A62A27-F9F7-6740-95F2-A32D07E72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02651"/>
            <a:ext cx="9144000" cy="2387600"/>
          </a:xfrm>
        </p:spPr>
        <p:txBody>
          <a:bodyPr/>
          <a:lstStyle/>
          <a:p>
            <a:r>
              <a:rPr lang="en-US" dirty="0"/>
              <a:t>Presentation title slide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74" y="416177"/>
            <a:ext cx="2742670" cy="483126"/>
          </a:xfrm>
          <a:prstGeom prst="rect">
            <a:avLst/>
          </a:prstGeom>
        </p:spPr>
      </p:pic>
      <p:sp>
        <p:nvSpPr>
          <p:cNvPr id="5" name="Text Placeholder 1"/>
          <p:cNvSpPr txBox="1">
            <a:spLocks/>
          </p:cNvSpPr>
          <p:nvPr/>
        </p:nvSpPr>
        <p:spPr>
          <a:xfrm>
            <a:off x="339724" y="1509910"/>
            <a:ext cx="11431361" cy="4003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25448" y="948690"/>
            <a:ext cx="11259911" cy="1143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8159" t="29840" r="14321" b="44000"/>
          <a:stretch/>
        </p:blipFill>
        <p:spPr>
          <a:xfrm>
            <a:off x="9445081" y="146254"/>
            <a:ext cx="2326004" cy="7849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2826" y="1703131"/>
            <a:ext cx="6794303" cy="1721223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2060423" y="2958151"/>
            <a:ext cx="1032775" cy="20389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97840" y="5128387"/>
            <a:ext cx="2295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Flow between origin(</a:t>
            </a:r>
            <a:r>
              <a:rPr lang="en-GB" dirty="0" err="1"/>
              <a:t>i</a:t>
            </a:r>
            <a:r>
              <a:rPr lang="en-GB" dirty="0"/>
              <a:t>) and destination(j)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5408" y="5513585"/>
            <a:ext cx="3407959" cy="99983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59483" y="5639078"/>
            <a:ext cx="2791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‘mass’ of origin zone </a:t>
            </a:r>
            <a:r>
              <a:rPr lang="en-GB" dirty="0" err="1"/>
              <a:t>i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5680736" y="4099637"/>
            <a:ext cx="2791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‘mass’ of destination zone j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81209" y="4863022"/>
            <a:ext cx="2791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distance decay function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5335101" y="2928902"/>
            <a:ext cx="489437" cy="27101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8505763" y="3166364"/>
            <a:ext cx="311260" cy="16966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6424506" y="2939059"/>
            <a:ext cx="60784" cy="10350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044547" y="4251223"/>
            <a:ext cx="26337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Constraint so number of children attending each school and leaving each LSOA is conserved 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4308448" y="2928901"/>
            <a:ext cx="484227" cy="12825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4124528" y="1902551"/>
            <a:ext cx="1027635" cy="1026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4919202" y="2366118"/>
            <a:ext cx="3716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i="1" dirty="0"/>
              <a:t>j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63746" y="1820905"/>
            <a:ext cx="14578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i="1" dirty="0"/>
              <a:t>A</a:t>
            </a:r>
            <a:r>
              <a:rPr lang="en-GB" i="1" dirty="0"/>
              <a:t> </a:t>
            </a:r>
            <a:r>
              <a:rPr lang="en-GB" sz="6600" i="1" dirty="0"/>
              <a:t>B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465190" y="2326871"/>
            <a:ext cx="3716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i="1" dirty="0"/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8448424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A62A27-F9F7-6740-95F2-A32D07E72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02651"/>
            <a:ext cx="9144000" cy="2387600"/>
          </a:xfrm>
        </p:spPr>
        <p:txBody>
          <a:bodyPr/>
          <a:lstStyle/>
          <a:p>
            <a:r>
              <a:rPr lang="en-US" dirty="0"/>
              <a:t>Presentation title slide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74" y="416177"/>
            <a:ext cx="2742670" cy="483126"/>
          </a:xfrm>
          <a:prstGeom prst="rect">
            <a:avLst/>
          </a:prstGeom>
        </p:spPr>
      </p:pic>
      <p:sp>
        <p:nvSpPr>
          <p:cNvPr id="5" name="Text Placeholder 1"/>
          <p:cNvSpPr txBox="1">
            <a:spLocks/>
          </p:cNvSpPr>
          <p:nvPr/>
        </p:nvSpPr>
        <p:spPr>
          <a:xfrm>
            <a:off x="339724" y="1509910"/>
            <a:ext cx="11431361" cy="4003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25448" y="948690"/>
            <a:ext cx="11259911" cy="1143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8159" t="29840" r="14321" b="44000"/>
          <a:stretch/>
        </p:blipFill>
        <p:spPr>
          <a:xfrm>
            <a:off x="9445081" y="146254"/>
            <a:ext cx="2326004" cy="784937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280794"/>
              </p:ext>
            </p:extLst>
          </p:nvPr>
        </p:nvGraphicFramePr>
        <p:xfrm>
          <a:off x="621489" y="2156241"/>
          <a:ext cx="3045840" cy="396665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761460">
                  <a:extLst>
                    <a:ext uri="{9D8B030D-6E8A-4147-A177-3AD203B41FA5}">
                      <a16:colId xmlns:a16="http://schemas.microsoft.com/office/drawing/2014/main" val="4105060842"/>
                    </a:ext>
                  </a:extLst>
                </a:gridCol>
                <a:gridCol w="761460">
                  <a:extLst>
                    <a:ext uri="{9D8B030D-6E8A-4147-A177-3AD203B41FA5}">
                      <a16:colId xmlns:a16="http://schemas.microsoft.com/office/drawing/2014/main" val="2955110268"/>
                    </a:ext>
                  </a:extLst>
                </a:gridCol>
                <a:gridCol w="761460">
                  <a:extLst>
                    <a:ext uri="{9D8B030D-6E8A-4147-A177-3AD203B41FA5}">
                      <a16:colId xmlns:a16="http://schemas.microsoft.com/office/drawing/2014/main" val="1722026810"/>
                    </a:ext>
                  </a:extLst>
                </a:gridCol>
                <a:gridCol w="761460">
                  <a:extLst>
                    <a:ext uri="{9D8B030D-6E8A-4147-A177-3AD203B41FA5}">
                      <a16:colId xmlns:a16="http://schemas.microsoft.com/office/drawing/2014/main" val="774261977"/>
                    </a:ext>
                  </a:extLst>
                </a:gridCol>
              </a:tblGrid>
              <a:tr h="56666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D1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D2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D3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1519167"/>
                  </a:ext>
                </a:extLst>
              </a:tr>
              <a:tr h="566665">
                <a:tc>
                  <a:txBody>
                    <a:bodyPr/>
                    <a:lstStyle/>
                    <a:p>
                      <a:r>
                        <a:rPr lang="en-GB" dirty="0"/>
                        <a:t>O1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8845945"/>
                  </a:ext>
                </a:extLst>
              </a:tr>
              <a:tr h="566665">
                <a:tc>
                  <a:txBody>
                    <a:bodyPr/>
                    <a:lstStyle/>
                    <a:p>
                      <a:r>
                        <a:rPr lang="en-GB" dirty="0"/>
                        <a:t>O2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104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6960401"/>
                  </a:ext>
                </a:extLst>
              </a:tr>
              <a:tr h="566665">
                <a:tc>
                  <a:txBody>
                    <a:bodyPr/>
                    <a:lstStyle/>
                    <a:p>
                      <a:r>
                        <a:rPr lang="en-GB" dirty="0"/>
                        <a:t>O3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4944172"/>
                  </a:ext>
                </a:extLst>
              </a:tr>
              <a:tr h="566665">
                <a:tc>
                  <a:txBody>
                    <a:bodyPr/>
                    <a:lstStyle/>
                    <a:p>
                      <a:r>
                        <a:rPr lang="en-GB" dirty="0"/>
                        <a:t>O4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8422684"/>
                  </a:ext>
                </a:extLst>
              </a:tr>
              <a:tr h="566665">
                <a:tc>
                  <a:txBody>
                    <a:bodyPr/>
                    <a:lstStyle/>
                    <a:p>
                      <a:r>
                        <a:rPr lang="en-GB" dirty="0"/>
                        <a:t>O5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4402156"/>
                  </a:ext>
                </a:extLst>
              </a:tr>
              <a:tr h="566665">
                <a:tc>
                  <a:txBody>
                    <a:bodyPr/>
                    <a:lstStyle/>
                    <a:p>
                      <a:r>
                        <a:rPr lang="en-GB" dirty="0"/>
                        <a:t>O6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2521911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7062921"/>
              </p:ext>
            </p:extLst>
          </p:nvPr>
        </p:nvGraphicFramePr>
        <p:xfrm>
          <a:off x="4532483" y="2141969"/>
          <a:ext cx="3045840" cy="390704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761460">
                  <a:extLst>
                    <a:ext uri="{9D8B030D-6E8A-4147-A177-3AD203B41FA5}">
                      <a16:colId xmlns:a16="http://schemas.microsoft.com/office/drawing/2014/main" val="4105060842"/>
                    </a:ext>
                  </a:extLst>
                </a:gridCol>
                <a:gridCol w="761460">
                  <a:extLst>
                    <a:ext uri="{9D8B030D-6E8A-4147-A177-3AD203B41FA5}">
                      <a16:colId xmlns:a16="http://schemas.microsoft.com/office/drawing/2014/main" val="2955110268"/>
                    </a:ext>
                  </a:extLst>
                </a:gridCol>
                <a:gridCol w="761460">
                  <a:extLst>
                    <a:ext uri="{9D8B030D-6E8A-4147-A177-3AD203B41FA5}">
                      <a16:colId xmlns:a16="http://schemas.microsoft.com/office/drawing/2014/main" val="1722026810"/>
                    </a:ext>
                  </a:extLst>
                </a:gridCol>
                <a:gridCol w="761460">
                  <a:extLst>
                    <a:ext uri="{9D8B030D-6E8A-4147-A177-3AD203B41FA5}">
                      <a16:colId xmlns:a16="http://schemas.microsoft.com/office/drawing/2014/main" val="774261977"/>
                    </a:ext>
                  </a:extLst>
                </a:gridCol>
              </a:tblGrid>
              <a:tr h="52223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D1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D2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D3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1519167"/>
                  </a:ext>
                </a:extLst>
              </a:tr>
              <a:tr h="564135">
                <a:tc>
                  <a:txBody>
                    <a:bodyPr/>
                    <a:lstStyle/>
                    <a:p>
                      <a:r>
                        <a:rPr lang="en-GB" dirty="0"/>
                        <a:t>O1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8845945"/>
                  </a:ext>
                </a:extLst>
              </a:tr>
              <a:tr h="564135">
                <a:tc>
                  <a:txBody>
                    <a:bodyPr/>
                    <a:lstStyle/>
                    <a:p>
                      <a:r>
                        <a:rPr lang="en-GB" dirty="0"/>
                        <a:t>O2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6960401"/>
                  </a:ext>
                </a:extLst>
              </a:tr>
              <a:tr h="564135">
                <a:tc>
                  <a:txBody>
                    <a:bodyPr/>
                    <a:lstStyle/>
                    <a:p>
                      <a:r>
                        <a:rPr lang="en-GB" dirty="0"/>
                        <a:t>O3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106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4944172"/>
                  </a:ext>
                </a:extLst>
              </a:tr>
              <a:tr h="564135">
                <a:tc>
                  <a:txBody>
                    <a:bodyPr/>
                    <a:lstStyle/>
                    <a:p>
                      <a:r>
                        <a:rPr lang="en-GB" dirty="0"/>
                        <a:t>O4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8422684"/>
                  </a:ext>
                </a:extLst>
              </a:tr>
              <a:tr h="564135">
                <a:tc>
                  <a:txBody>
                    <a:bodyPr/>
                    <a:lstStyle/>
                    <a:p>
                      <a:r>
                        <a:rPr lang="en-GB" dirty="0"/>
                        <a:t>O5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4402156"/>
                  </a:ext>
                </a:extLst>
              </a:tr>
              <a:tr h="564135">
                <a:tc>
                  <a:txBody>
                    <a:bodyPr/>
                    <a:lstStyle/>
                    <a:p>
                      <a:r>
                        <a:rPr lang="en-GB" dirty="0"/>
                        <a:t>O6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2521911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65622" y="1376446"/>
            <a:ext cx="3101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Spatial Interaction Model Predictions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17499" y="1347992"/>
            <a:ext cx="3101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Real Flows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4238" y="2022777"/>
            <a:ext cx="4329424" cy="4118736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10668000" y="4601183"/>
            <a:ext cx="1017359" cy="1945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070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A62A27-F9F7-6740-95F2-A32D07E72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02651"/>
            <a:ext cx="9144000" cy="2387600"/>
          </a:xfrm>
        </p:spPr>
        <p:txBody>
          <a:bodyPr/>
          <a:lstStyle/>
          <a:p>
            <a:r>
              <a:rPr lang="en-US" dirty="0"/>
              <a:t>Presentation title slide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74" y="416177"/>
            <a:ext cx="2742670" cy="483126"/>
          </a:xfrm>
          <a:prstGeom prst="rect">
            <a:avLst/>
          </a:prstGeom>
        </p:spPr>
      </p:pic>
      <p:sp>
        <p:nvSpPr>
          <p:cNvPr id="5" name="Text Placeholder 1"/>
          <p:cNvSpPr txBox="1">
            <a:spLocks/>
          </p:cNvSpPr>
          <p:nvPr/>
        </p:nvSpPr>
        <p:spPr>
          <a:xfrm>
            <a:off x="339724" y="1509910"/>
            <a:ext cx="11431361" cy="4003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25448" y="948690"/>
            <a:ext cx="11259911" cy="1143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8159" t="29840" r="14321" b="44000"/>
          <a:stretch/>
        </p:blipFill>
        <p:spPr>
          <a:xfrm>
            <a:off x="9445081" y="146254"/>
            <a:ext cx="2326004" cy="784937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280794"/>
              </p:ext>
            </p:extLst>
          </p:nvPr>
        </p:nvGraphicFramePr>
        <p:xfrm>
          <a:off x="621489" y="2156241"/>
          <a:ext cx="3045840" cy="396665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761460">
                  <a:extLst>
                    <a:ext uri="{9D8B030D-6E8A-4147-A177-3AD203B41FA5}">
                      <a16:colId xmlns:a16="http://schemas.microsoft.com/office/drawing/2014/main" val="4105060842"/>
                    </a:ext>
                  </a:extLst>
                </a:gridCol>
                <a:gridCol w="761460">
                  <a:extLst>
                    <a:ext uri="{9D8B030D-6E8A-4147-A177-3AD203B41FA5}">
                      <a16:colId xmlns:a16="http://schemas.microsoft.com/office/drawing/2014/main" val="2955110268"/>
                    </a:ext>
                  </a:extLst>
                </a:gridCol>
                <a:gridCol w="761460">
                  <a:extLst>
                    <a:ext uri="{9D8B030D-6E8A-4147-A177-3AD203B41FA5}">
                      <a16:colId xmlns:a16="http://schemas.microsoft.com/office/drawing/2014/main" val="1722026810"/>
                    </a:ext>
                  </a:extLst>
                </a:gridCol>
                <a:gridCol w="761460">
                  <a:extLst>
                    <a:ext uri="{9D8B030D-6E8A-4147-A177-3AD203B41FA5}">
                      <a16:colId xmlns:a16="http://schemas.microsoft.com/office/drawing/2014/main" val="774261977"/>
                    </a:ext>
                  </a:extLst>
                </a:gridCol>
              </a:tblGrid>
              <a:tr h="56666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D1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D2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D3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1519167"/>
                  </a:ext>
                </a:extLst>
              </a:tr>
              <a:tr h="566665">
                <a:tc>
                  <a:txBody>
                    <a:bodyPr/>
                    <a:lstStyle/>
                    <a:p>
                      <a:r>
                        <a:rPr lang="en-GB" dirty="0"/>
                        <a:t>O1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8845945"/>
                  </a:ext>
                </a:extLst>
              </a:tr>
              <a:tr h="566665">
                <a:tc>
                  <a:txBody>
                    <a:bodyPr/>
                    <a:lstStyle/>
                    <a:p>
                      <a:r>
                        <a:rPr lang="en-GB" dirty="0"/>
                        <a:t>O2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104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6960401"/>
                  </a:ext>
                </a:extLst>
              </a:tr>
              <a:tr h="566665">
                <a:tc>
                  <a:txBody>
                    <a:bodyPr/>
                    <a:lstStyle/>
                    <a:p>
                      <a:r>
                        <a:rPr lang="en-GB" dirty="0"/>
                        <a:t>O3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4944172"/>
                  </a:ext>
                </a:extLst>
              </a:tr>
              <a:tr h="566665">
                <a:tc>
                  <a:txBody>
                    <a:bodyPr/>
                    <a:lstStyle/>
                    <a:p>
                      <a:r>
                        <a:rPr lang="en-GB" dirty="0"/>
                        <a:t>O4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8422684"/>
                  </a:ext>
                </a:extLst>
              </a:tr>
              <a:tr h="566665">
                <a:tc>
                  <a:txBody>
                    <a:bodyPr/>
                    <a:lstStyle/>
                    <a:p>
                      <a:r>
                        <a:rPr lang="en-GB" dirty="0"/>
                        <a:t>O5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4402156"/>
                  </a:ext>
                </a:extLst>
              </a:tr>
              <a:tr h="566665">
                <a:tc>
                  <a:txBody>
                    <a:bodyPr/>
                    <a:lstStyle/>
                    <a:p>
                      <a:r>
                        <a:rPr lang="en-GB" dirty="0"/>
                        <a:t>O6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2521911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7062921"/>
              </p:ext>
            </p:extLst>
          </p:nvPr>
        </p:nvGraphicFramePr>
        <p:xfrm>
          <a:off x="4532483" y="2141969"/>
          <a:ext cx="3045840" cy="390704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761460">
                  <a:extLst>
                    <a:ext uri="{9D8B030D-6E8A-4147-A177-3AD203B41FA5}">
                      <a16:colId xmlns:a16="http://schemas.microsoft.com/office/drawing/2014/main" val="4105060842"/>
                    </a:ext>
                  </a:extLst>
                </a:gridCol>
                <a:gridCol w="761460">
                  <a:extLst>
                    <a:ext uri="{9D8B030D-6E8A-4147-A177-3AD203B41FA5}">
                      <a16:colId xmlns:a16="http://schemas.microsoft.com/office/drawing/2014/main" val="2955110268"/>
                    </a:ext>
                  </a:extLst>
                </a:gridCol>
                <a:gridCol w="761460">
                  <a:extLst>
                    <a:ext uri="{9D8B030D-6E8A-4147-A177-3AD203B41FA5}">
                      <a16:colId xmlns:a16="http://schemas.microsoft.com/office/drawing/2014/main" val="1722026810"/>
                    </a:ext>
                  </a:extLst>
                </a:gridCol>
                <a:gridCol w="761460">
                  <a:extLst>
                    <a:ext uri="{9D8B030D-6E8A-4147-A177-3AD203B41FA5}">
                      <a16:colId xmlns:a16="http://schemas.microsoft.com/office/drawing/2014/main" val="774261977"/>
                    </a:ext>
                  </a:extLst>
                </a:gridCol>
              </a:tblGrid>
              <a:tr h="52223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D1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D2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D3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1519167"/>
                  </a:ext>
                </a:extLst>
              </a:tr>
              <a:tr h="564135">
                <a:tc>
                  <a:txBody>
                    <a:bodyPr/>
                    <a:lstStyle/>
                    <a:p>
                      <a:r>
                        <a:rPr lang="en-GB" dirty="0"/>
                        <a:t>O1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8845945"/>
                  </a:ext>
                </a:extLst>
              </a:tr>
              <a:tr h="564135">
                <a:tc>
                  <a:txBody>
                    <a:bodyPr/>
                    <a:lstStyle/>
                    <a:p>
                      <a:r>
                        <a:rPr lang="en-GB" dirty="0"/>
                        <a:t>O2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6960401"/>
                  </a:ext>
                </a:extLst>
              </a:tr>
              <a:tr h="564135">
                <a:tc>
                  <a:txBody>
                    <a:bodyPr/>
                    <a:lstStyle/>
                    <a:p>
                      <a:r>
                        <a:rPr lang="en-GB" dirty="0"/>
                        <a:t>O3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106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4944172"/>
                  </a:ext>
                </a:extLst>
              </a:tr>
              <a:tr h="564135">
                <a:tc>
                  <a:txBody>
                    <a:bodyPr/>
                    <a:lstStyle/>
                    <a:p>
                      <a:r>
                        <a:rPr lang="en-GB" dirty="0"/>
                        <a:t>O4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8422684"/>
                  </a:ext>
                </a:extLst>
              </a:tr>
              <a:tr h="564135">
                <a:tc>
                  <a:txBody>
                    <a:bodyPr/>
                    <a:lstStyle/>
                    <a:p>
                      <a:r>
                        <a:rPr lang="en-GB" dirty="0"/>
                        <a:t>O5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4402156"/>
                  </a:ext>
                </a:extLst>
              </a:tr>
              <a:tr h="564135">
                <a:tc>
                  <a:txBody>
                    <a:bodyPr/>
                    <a:lstStyle/>
                    <a:p>
                      <a:r>
                        <a:rPr lang="en-GB" dirty="0"/>
                        <a:t>O6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2521911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65622" y="1376446"/>
            <a:ext cx="3101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Spatial Interaction Model Predictions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17499" y="1347992"/>
            <a:ext cx="3101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Real Flows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4592538"/>
              </p:ext>
            </p:extLst>
          </p:nvPr>
        </p:nvGraphicFramePr>
        <p:xfrm>
          <a:off x="8342483" y="2132557"/>
          <a:ext cx="3045840" cy="390704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761460">
                  <a:extLst>
                    <a:ext uri="{9D8B030D-6E8A-4147-A177-3AD203B41FA5}">
                      <a16:colId xmlns:a16="http://schemas.microsoft.com/office/drawing/2014/main" val="4105060842"/>
                    </a:ext>
                  </a:extLst>
                </a:gridCol>
                <a:gridCol w="761460">
                  <a:extLst>
                    <a:ext uri="{9D8B030D-6E8A-4147-A177-3AD203B41FA5}">
                      <a16:colId xmlns:a16="http://schemas.microsoft.com/office/drawing/2014/main" val="2955110268"/>
                    </a:ext>
                  </a:extLst>
                </a:gridCol>
                <a:gridCol w="761460">
                  <a:extLst>
                    <a:ext uri="{9D8B030D-6E8A-4147-A177-3AD203B41FA5}">
                      <a16:colId xmlns:a16="http://schemas.microsoft.com/office/drawing/2014/main" val="1722026810"/>
                    </a:ext>
                  </a:extLst>
                </a:gridCol>
                <a:gridCol w="761460">
                  <a:extLst>
                    <a:ext uri="{9D8B030D-6E8A-4147-A177-3AD203B41FA5}">
                      <a16:colId xmlns:a16="http://schemas.microsoft.com/office/drawing/2014/main" val="774261977"/>
                    </a:ext>
                  </a:extLst>
                </a:gridCol>
              </a:tblGrid>
              <a:tr h="52223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D1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D2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D3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1519167"/>
                  </a:ext>
                </a:extLst>
              </a:tr>
              <a:tr h="564135">
                <a:tc>
                  <a:txBody>
                    <a:bodyPr/>
                    <a:lstStyle/>
                    <a:p>
                      <a:r>
                        <a:rPr lang="en-GB" dirty="0"/>
                        <a:t>O1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8845945"/>
                  </a:ext>
                </a:extLst>
              </a:tr>
              <a:tr h="564135">
                <a:tc>
                  <a:txBody>
                    <a:bodyPr/>
                    <a:lstStyle/>
                    <a:p>
                      <a:r>
                        <a:rPr lang="en-GB" dirty="0"/>
                        <a:t>O2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6960401"/>
                  </a:ext>
                </a:extLst>
              </a:tr>
              <a:tr h="564135">
                <a:tc>
                  <a:txBody>
                    <a:bodyPr/>
                    <a:lstStyle/>
                    <a:p>
                      <a:r>
                        <a:rPr lang="en-GB" dirty="0"/>
                        <a:t>O3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-99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4944172"/>
                  </a:ext>
                </a:extLst>
              </a:tr>
              <a:tr h="564135">
                <a:tc>
                  <a:txBody>
                    <a:bodyPr/>
                    <a:lstStyle/>
                    <a:p>
                      <a:r>
                        <a:rPr lang="en-GB" dirty="0"/>
                        <a:t>O4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8422684"/>
                  </a:ext>
                </a:extLst>
              </a:tr>
              <a:tr h="564135">
                <a:tc>
                  <a:txBody>
                    <a:bodyPr/>
                    <a:lstStyle/>
                    <a:p>
                      <a:r>
                        <a:rPr lang="en-GB" dirty="0"/>
                        <a:t>O5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4402156"/>
                  </a:ext>
                </a:extLst>
              </a:tr>
              <a:tr h="564135">
                <a:tc>
                  <a:txBody>
                    <a:bodyPr/>
                    <a:lstStyle/>
                    <a:p>
                      <a:r>
                        <a:rPr lang="en-GB" dirty="0"/>
                        <a:t>O6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-21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2521911"/>
                  </a:ext>
                </a:extLst>
              </a:tr>
            </a:tbl>
          </a:graphicData>
        </a:graphic>
      </p:graphicFrame>
      <p:sp>
        <p:nvSpPr>
          <p:cNvPr id="11" name="Oval 10"/>
          <p:cNvSpPr/>
          <p:nvPr/>
        </p:nvSpPr>
        <p:spPr>
          <a:xfrm>
            <a:off x="9036510" y="3729828"/>
            <a:ext cx="632298" cy="535021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8239083" y="1328188"/>
            <a:ext cx="3101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Difference</a:t>
            </a:r>
          </a:p>
        </p:txBody>
      </p:sp>
    </p:spTree>
    <p:extLst>
      <p:ext uri="{BB962C8B-B14F-4D97-AF65-F5344CB8AC3E}">
        <p14:creationId xmlns:p14="http://schemas.microsoft.com/office/powerpoint/2010/main" val="124009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A62A27-F9F7-6740-95F2-A32D07E72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02651"/>
            <a:ext cx="9144000" cy="2387600"/>
          </a:xfrm>
        </p:spPr>
        <p:txBody>
          <a:bodyPr/>
          <a:lstStyle/>
          <a:p>
            <a:r>
              <a:rPr lang="en-US" dirty="0"/>
              <a:t>Presentation title slide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74" y="416177"/>
            <a:ext cx="2742670" cy="483126"/>
          </a:xfrm>
          <a:prstGeom prst="rect">
            <a:avLst/>
          </a:prstGeom>
        </p:spPr>
      </p:pic>
      <p:sp>
        <p:nvSpPr>
          <p:cNvPr id="5" name="Text Placeholder 1"/>
          <p:cNvSpPr txBox="1">
            <a:spLocks/>
          </p:cNvSpPr>
          <p:nvPr/>
        </p:nvSpPr>
        <p:spPr>
          <a:xfrm>
            <a:off x="339724" y="1509910"/>
            <a:ext cx="11431361" cy="4003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25448" y="948690"/>
            <a:ext cx="11259911" cy="1143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8159" t="29840" r="14321" b="44000"/>
          <a:stretch/>
        </p:blipFill>
        <p:spPr>
          <a:xfrm>
            <a:off x="9445081" y="146254"/>
            <a:ext cx="2326004" cy="784937"/>
          </a:xfrm>
          <a:prstGeom prst="rect">
            <a:avLst/>
          </a:prstGeom>
        </p:spPr>
      </p:pic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4592538"/>
              </p:ext>
            </p:extLst>
          </p:nvPr>
        </p:nvGraphicFramePr>
        <p:xfrm>
          <a:off x="8342483" y="2132557"/>
          <a:ext cx="3045840" cy="390704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761460">
                  <a:extLst>
                    <a:ext uri="{9D8B030D-6E8A-4147-A177-3AD203B41FA5}">
                      <a16:colId xmlns:a16="http://schemas.microsoft.com/office/drawing/2014/main" val="4105060842"/>
                    </a:ext>
                  </a:extLst>
                </a:gridCol>
                <a:gridCol w="761460">
                  <a:extLst>
                    <a:ext uri="{9D8B030D-6E8A-4147-A177-3AD203B41FA5}">
                      <a16:colId xmlns:a16="http://schemas.microsoft.com/office/drawing/2014/main" val="2955110268"/>
                    </a:ext>
                  </a:extLst>
                </a:gridCol>
                <a:gridCol w="761460">
                  <a:extLst>
                    <a:ext uri="{9D8B030D-6E8A-4147-A177-3AD203B41FA5}">
                      <a16:colId xmlns:a16="http://schemas.microsoft.com/office/drawing/2014/main" val="1722026810"/>
                    </a:ext>
                  </a:extLst>
                </a:gridCol>
                <a:gridCol w="761460">
                  <a:extLst>
                    <a:ext uri="{9D8B030D-6E8A-4147-A177-3AD203B41FA5}">
                      <a16:colId xmlns:a16="http://schemas.microsoft.com/office/drawing/2014/main" val="774261977"/>
                    </a:ext>
                  </a:extLst>
                </a:gridCol>
              </a:tblGrid>
              <a:tr h="52223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D1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D2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D3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1519167"/>
                  </a:ext>
                </a:extLst>
              </a:tr>
              <a:tr h="564135">
                <a:tc>
                  <a:txBody>
                    <a:bodyPr/>
                    <a:lstStyle/>
                    <a:p>
                      <a:r>
                        <a:rPr lang="en-GB" dirty="0"/>
                        <a:t>O1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8845945"/>
                  </a:ext>
                </a:extLst>
              </a:tr>
              <a:tr h="564135">
                <a:tc>
                  <a:txBody>
                    <a:bodyPr/>
                    <a:lstStyle/>
                    <a:p>
                      <a:r>
                        <a:rPr lang="en-GB" dirty="0"/>
                        <a:t>O2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6960401"/>
                  </a:ext>
                </a:extLst>
              </a:tr>
              <a:tr h="564135">
                <a:tc>
                  <a:txBody>
                    <a:bodyPr/>
                    <a:lstStyle/>
                    <a:p>
                      <a:r>
                        <a:rPr lang="en-GB" dirty="0"/>
                        <a:t>O3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-99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-1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4944172"/>
                  </a:ext>
                </a:extLst>
              </a:tr>
              <a:tr h="564135">
                <a:tc>
                  <a:txBody>
                    <a:bodyPr/>
                    <a:lstStyle/>
                    <a:p>
                      <a:r>
                        <a:rPr lang="en-GB" dirty="0"/>
                        <a:t>O4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8422684"/>
                  </a:ext>
                </a:extLst>
              </a:tr>
              <a:tr h="564135">
                <a:tc>
                  <a:txBody>
                    <a:bodyPr/>
                    <a:lstStyle/>
                    <a:p>
                      <a:r>
                        <a:rPr lang="en-GB" dirty="0"/>
                        <a:t>O5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4402156"/>
                  </a:ext>
                </a:extLst>
              </a:tr>
              <a:tr h="564135">
                <a:tc>
                  <a:txBody>
                    <a:bodyPr/>
                    <a:lstStyle/>
                    <a:p>
                      <a:r>
                        <a:rPr lang="en-GB" dirty="0"/>
                        <a:t>O6</a:t>
                      </a: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-21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2521911"/>
                  </a:ext>
                </a:extLst>
              </a:tr>
            </a:tbl>
          </a:graphicData>
        </a:graphic>
      </p:graphicFrame>
      <p:sp>
        <p:nvSpPr>
          <p:cNvPr id="11" name="Oval 10"/>
          <p:cNvSpPr/>
          <p:nvPr/>
        </p:nvSpPr>
        <p:spPr>
          <a:xfrm>
            <a:off x="9036510" y="3729828"/>
            <a:ext cx="632298" cy="535021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8239083" y="1328188"/>
            <a:ext cx="3101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Difference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693" y="1509910"/>
            <a:ext cx="7193065" cy="483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45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2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A62A27-F9F7-6740-95F2-A32D07E72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02651"/>
            <a:ext cx="9144000" cy="2387600"/>
          </a:xfrm>
        </p:spPr>
        <p:txBody>
          <a:bodyPr/>
          <a:lstStyle/>
          <a:p>
            <a:r>
              <a:rPr lang="en-US" dirty="0"/>
              <a:t>Presentation title slide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7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165" y="1618192"/>
            <a:ext cx="6576060" cy="1158384"/>
          </a:xfrm>
          <a:prstGeom prst="rect">
            <a:avLst/>
          </a:prstGeom>
        </p:spPr>
      </p:pic>
      <p:sp>
        <p:nvSpPr>
          <p:cNvPr id="5" name="Text Placeholder 1"/>
          <p:cNvSpPr txBox="1">
            <a:spLocks/>
          </p:cNvSpPr>
          <p:nvPr/>
        </p:nvSpPr>
        <p:spPr>
          <a:xfrm>
            <a:off x="339724" y="1509910"/>
            <a:ext cx="11431361" cy="4003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25448" y="948690"/>
            <a:ext cx="11259911" cy="1143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t="13367" b="12402"/>
          <a:stretch/>
        </p:blipFill>
        <p:spPr>
          <a:xfrm>
            <a:off x="5587133" y="4043242"/>
            <a:ext cx="5975719" cy="1737360"/>
          </a:xfrm>
          <a:prstGeom prst="rect">
            <a:avLst/>
          </a:prstGeom>
        </p:spPr>
      </p:pic>
      <p:pic>
        <p:nvPicPr>
          <p:cNvPr id="1026" name="Picture 2" descr="Image result for department for educati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7"/>
          <a:stretch/>
        </p:blipFill>
        <p:spPr bwMode="auto">
          <a:xfrm>
            <a:off x="523944" y="2283021"/>
            <a:ext cx="4378091" cy="267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619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A62A27-F9F7-6740-95F2-A32D07E72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02651"/>
            <a:ext cx="9144000" cy="2387600"/>
          </a:xfrm>
        </p:spPr>
        <p:txBody>
          <a:bodyPr/>
          <a:lstStyle/>
          <a:p>
            <a:r>
              <a:rPr lang="en-US" dirty="0"/>
              <a:t>Presentation title slide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48" y="398927"/>
            <a:ext cx="2742670" cy="483126"/>
          </a:xfrm>
          <a:prstGeom prst="rect">
            <a:avLst/>
          </a:prstGeom>
        </p:spPr>
      </p:pic>
      <p:sp>
        <p:nvSpPr>
          <p:cNvPr id="5" name="Text Placeholder 1"/>
          <p:cNvSpPr txBox="1">
            <a:spLocks/>
          </p:cNvSpPr>
          <p:nvPr/>
        </p:nvSpPr>
        <p:spPr>
          <a:xfrm>
            <a:off x="2018632" y="1617740"/>
            <a:ext cx="11431361" cy="4003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25448" y="948690"/>
            <a:ext cx="11259911" cy="1143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8159" t="29840" r="14321" b="44000"/>
          <a:stretch/>
        </p:blipFill>
        <p:spPr>
          <a:xfrm>
            <a:off x="9359355" y="97089"/>
            <a:ext cx="2326004" cy="784937"/>
          </a:xfrm>
          <a:prstGeom prst="rect">
            <a:avLst/>
          </a:prstGeom>
        </p:spPr>
      </p:pic>
      <p:pic>
        <p:nvPicPr>
          <p:cNvPr id="1026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587" y="1662310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586" y="3097191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585" y="4532072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878" y="1662310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877" y="3097191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876" y="4532072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116" y="1662310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115" y="3097191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114" y="4532072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405" y="1662310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404" y="3097191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403" y="4532072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642" y="1662310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641" y="3097191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640" y="4532072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909" y="1662310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908" y="3097191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907" y="4532072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171" y="1662310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170" y="3097191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169" y="4532072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437" y="1662310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436" y="3097191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435" y="4532072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991" y="1662310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990" y="3097191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989" y="4532072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256" y="1662310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255" y="3097191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254" y="4532072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833" y="1664525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832" y="3099406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831" y="4534287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5143346" y="1104264"/>
            <a:ext cx="2609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Pupils in England </a:t>
            </a:r>
          </a:p>
        </p:txBody>
      </p:sp>
    </p:spTree>
    <p:extLst>
      <p:ext uri="{BB962C8B-B14F-4D97-AF65-F5344CB8AC3E}">
        <p14:creationId xmlns:p14="http://schemas.microsoft.com/office/powerpoint/2010/main" val="3532350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A62A27-F9F7-6740-95F2-A32D07E72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02651"/>
            <a:ext cx="9144000" cy="2387600"/>
          </a:xfrm>
        </p:spPr>
        <p:txBody>
          <a:bodyPr/>
          <a:lstStyle/>
          <a:p>
            <a:r>
              <a:rPr lang="en-US" dirty="0"/>
              <a:t>Presentation title slide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48" y="398927"/>
            <a:ext cx="2742670" cy="483126"/>
          </a:xfrm>
          <a:prstGeom prst="rect">
            <a:avLst/>
          </a:prstGeom>
        </p:spPr>
      </p:pic>
      <p:sp>
        <p:nvSpPr>
          <p:cNvPr id="5" name="Text Placeholder 1"/>
          <p:cNvSpPr txBox="1">
            <a:spLocks/>
          </p:cNvSpPr>
          <p:nvPr/>
        </p:nvSpPr>
        <p:spPr>
          <a:xfrm>
            <a:off x="2018632" y="1617740"/>
            <a:ext cx="11431361" cy="4003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25448" y="948690"/>
            <a:ext cx="11259911" cy="1143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8159" t="29840" r="14321" b="44000"/>
          <a:stretch/>
        </p:blipFill>
        <p:spPr>
          <a:xfrm>
            <a:off x="9359355" y="97089"/>
            <a:ext cx="2326004" cy="784937"/>
          </a:xfrm>
          <a:prstGeom prst="rect">
            <a:avLst/>
          </a:prstGeom>
        </p:spPr>
      </p:pic>
      <p:pic>
        <p:nvPicPr>
          <p:cNvPr id="1026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587" y="1662310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586" y="3097191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585" y="4532072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878" y="1662310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877" y="3097191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876" y="4532072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116" y="1662310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115" y="3097191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114" y="4532072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405" y="1662310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404" y="3097191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403" y="4532072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642" y="1662310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641" y="3097191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640" y="4532072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909" y="1662310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908" y="3097191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907" y="4532072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171" y="1662310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170" y="3097191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169" y="4532072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437" y="1662310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436" y="3097191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435" y="4532072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991" y="1662310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990" y="3097191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989" y="4532072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256" y="1662310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255" y="3097191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254" y="4532072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833" y="1664525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832" y="3099406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831" y="4534287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5143346" y="1104264"/>
            <a:ext cx="2609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Pupils in England </a:t>
            </a:r>
          </a:p>
        </p:txBody>
      </p:sp>
    </p:spTree>
    <p:extLst>
      <p:ext uri="{BB962C8B-B14F-4D97-AF65-F5344CB8AC3E}">
        <p14:creationId xmlns:p14="http://schemas.microsoft.com/office/powerpoint/2010/main" val="2157340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A62A27-F9F7-6740-95F2-A32D07E72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02651"/>
            <a:ext cx="9144000" cy="2387600"/>
          </a:xfrm>
        </p:spPr>
        <p:txBody>
          <a:bodyPr/>
          <a:lstStyle/>
          <a:p>
            <a:r>
              <a:rPr lang="en-US" dirty="0"/>
              <a:t>Presentation title slide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48" y="398927"/>
            <a:ext cx="2742670" cy="483126"/>
          </a:xfrm>
          <a:prstGeom prst="rect">
            <a:avLst/>
          </a:prstGeom>
        </p:spPr>
      </p:pic>
      <p:sp>
        <p:nvSpPr>
          <p:cNvPr id="5" name="Text Placeholder 1"/>
          <p:cNvSpPr txBox="1">
            <a:spLocks/>
          </p:cNvSpPr>
          <p:nvPr/>
        </p:nvSpPr>
        <p:spPr>
          <a:xfrm>
            <a:off x="2018632" y="1617740"/>
            <a:ext cx="11431361" cy="4003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25448" y="948690"/>
            <a:ext cx="11259911" cy="1143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8159" t="29840" r="14321" b="44000"/>
          <a:stretch/>
        </p:blipFill>
        <p:spPr>
          <a:xfrm>
            <a:off x="9359355" y="97089"/>
            <a:ext cx="2326004" cy="784937"/>
          </a:xfrm>
          <a:prstGeom prst="rect">
            <a:avLst/>
          </a:prstGeom>
        </p:spPr>
      </p:pic>
      <p:pic>
        <p:nvPicPr>
          <p:cNvPr id="1026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587" y="1662310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586" y="3097191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585" y="4532072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878" y="1662310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877" y="3097191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876" y="4532072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116" y="1662310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115" y="3097191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114" y="4532072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405" y="1662310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404" y="3097191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403" y="4532072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642" y="1662310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641" y="3097191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640" y="4532072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909" y="1662310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908" y="3097191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907" y="4532072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171" y="1662310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170" y="3097191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169" y="4532072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437" y="1662310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436" y="3097191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435" y="4532072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991" y="1662310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990" y="3097191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989" y="4532072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256" y="1662310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255" y="3097191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254" y="4532072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833" y="1664525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832" y="3099406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831" y="4534287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5154776" y="1172208"/>
            <a:ext cx="2609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Pupils in Bradford </a:t>
            </a:r>
          </a:p>
        </p:txBody>
      </p:sp>
      <p:sp>
        <p:nvSpPr>
          <p:cNvPr id="8" name="Right Arrow 7"/>
          <p:cNvSpPr/>
          <p:nvPr/>
        </p:nvSpPr>
        <p:spPr>
          <a:xfrm rot="10800000">
            <a:off x="7303770" y="4422225"/>
            <a:ext cx="2354580" cy="50607"/>
          </a:xfrm>
          <a:prstGeom prst="rightArrow">
            <a:avLst/>
          </a:prstGeom>
          <a:solidFill>
            <a:srgbClr val="D39603"/>
          </a:solidFill>
          <a:ln w="25400">
            <a:solidFill>
              <a:srgbClr val="D396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ight Arrow 43"/>
          <p:cNvSpPr/>
          <p:nvPr/>
        </p:nvSpPr>
        <p:spPr>
          <a:xfrm rot="10800000">
            <a:off x="2493868" y="5859122"/>
            <a:ext cx="3055792" cy="50608"/>
          </a:xfrm>
          <a:prstGeom prst="rightArrow">
            <a:avLst/>
          </a:prstGeom>
          <a:solidFill>
            <a:srgbClr val="D39603"/>
          </a:solidFill>
          <a:ln w="25400">
            <a:solidFill>
              <a:srgbClr val="D396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ight Arrow 65"/>
          <p:cNvSpPr/>
          <p:nvPr/>
        </p:nvSpPr>
        <p:spPr>
          <a:xfrm rot="10800000">
            <a:off x="7900416" y="5841319"/>
            <a:ext cx="329020" cy="45719"/>
          </a:xfrm>
          <a:prstGeom prst="rightArrow">
            <a:avLst/>
          </a:prstGeom>
          <a:solidFill>
            <a:srgbClr val="BE5208"/>
          </a:solidFill>
          <a:ln w="25400">
            <a:solidFill>
              <a:srgbClr val="BE52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Right Arrow 66"/>
          <p:cNvSpPr/>
          <p:nvPr/>
        </p:nvSpPr>
        <p:spPr>
          <a:xfrm rot="10800000">
            <a:off x="7900416" y="2995640"/>
            <a:ext cx="329020" cy="45719"/>
          </a:xfrm>
          <a:prstGeom prst="rightArrow">
            <a:avLst/>
          </a:prstGeom>
          <a:solidFill>
            <a:srgbClr val="4C8725"/>
          </a:solidFill>
          <a:ln w="25400">
            <a:solidFill>
              <a:srgbClr val="4A85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2697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A62A27-F9F7-6740-95F2-A32D07E72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02651"/>
            <a:ext cx="9144000" cy="2387600"/>
          </a:xfrm>
        </p:spPr>
        <p:txBody>
          <a:bodyPr/>
          <a:lstStyle/>
          <a:p>
            <a:r>
              <a:rPr lang="en-US" dirty="0"/>
              <a:t>Presentation title slide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48" y="398927"/>
            <a:ext cx="2742670" cy="483126"/>
          </a:xfrm>
          <a:prstGeom prst="rect">
            <a:avLst/>
          </a:prstGeom>
        </p:spPr>
      </p:pic>
      <p:sp>
        <p:nvSpPr>
          <p:cNvPr id="5" name="Text Placeholder 1"/>
          <p:cNvSpPr txBox="1">
            <a:spLocks/>
          </p:cNvSpPr>
          <p:nvPr/>
        </p:nvSpPr>
        <p:spPr>
          <a:xfrm>
            <a:off x="1861565" y="1693869"/>
            <a:ext cx="11431361" cy="4003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25448" y="948690"/>
            <a:ext cx="11259911" cy="1143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8159" t="29840" r="14321" b="44000"/>
          <a:stretch/>
        </p:blipFill>
        <p:spPr>
          <a:xfrm>
            <a:off x="9359355" y="97089"/>
            <a:ext cx="2326004" cy="784937"/>
          </a:xfrm>
          <a:prstGeom prst="rect">
            <a:avLst/>
          </a:prstGeom>
        </p:spPr>
      </p:pic>
      <p:pic>
        <p:nvPicPr>
          <p:cNvPr id="1026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587" y="1662310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586" y="3097191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585" y="4532072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878" y="1662310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877" y="3097191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876" y="4532072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116" y="1662310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115" y="3097191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114" y="4532072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405" y="1662310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404" y="3097191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403" y="4532072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642" y="1662310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641" y="3097191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640" y="4532072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909" y="1662310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908" y="3097191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907" y="4532072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171" y="1662310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170" y="3097191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169" y="4532072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437" y="1662310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436" y="3097191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435" y="4532072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991" y="1662310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990" y="3097191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989" y="4532072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256" y="1662310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255" y="3097191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254" y="4532072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833" y="1664525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832" y="3099406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Image result for person shape"/>
          <p:cNvPicPr>
            <a:picLocks noChangeAspect="1" noChangeArrowheads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831" y="4534287"/>
            <a:ext cx="1282481" cy="12824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08405" y="1135150"/>
            <a:ext cx="4040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Free School Meals Pupils in Bradford  </a:t>
            </a:r>
          </a:p>
        </p:txBody>
      </p:sp>
      <p:sp>
        <p:nvSpPr>
          <p:cNvPr id="44" name="Right Arrow 43"/>
          <p:cNvSpPr/>
          <p:nvPr/>
        </p:nvSpPr>
        <p:spPr>
          <a:xfrm rot="10800000">
            <a:off x="5248274" y="5849942"/>
            <a:ext cx="2361225" cy="45720"/>
          </a:xfrm>
          <a:prstGeom prst="rightArrow">
            <a:avLst/>
          </a:prstGeom>
          <a:solidFill>
            <a:srgbClr val="BE5208"/>
          </a:solidFill>
          <a:ln w="25400">
            <a:solidFill>
              <a:srgbClr val="BE52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ight Arrow 65"/>
          <p:cNvSpPr/>
          <p:nvPr/>
        </p:nvSpPr>
        <p:spPr>
          <a:xfrm rot="10800000" flipV="1">
            <a:off x="5216020" y="4433012"/>
            <a:ext cx="1699130" cy="45719"/>
          </a:xfrm>
          <a:prstGeom prst="rightArrow">
            <a:avLst/>
          </a:prstGeom>
          <a:solidFill>
            <a:srgbClr val="D39603"/>
          </a:solidFill>
          <a:ln w="25400">
            <a:solidFill>
              <a:srgbClr val="D396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Right Arrow 66"/>
          <p:cNvSpPr/>
          <p:nvPr/>
        </p:nvSpPr>
        <p:spPr>
          <a:xfrm rot="10800000" flipV="1">
            <a:off x="4541321" y="3002575"/>
            <a:ext cx="3068178" cy="45719"/>
          </a:xfrm>
          <a:prstGeom prst="rightArrow">
            <a:avLst/>
          </a:prstGeom>
          <a:solidFill>
            <a:schemeClr val="accent6"/>
          </a:solidFill>
          <a:ln w="317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105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A62A27-F9F7-6740-95F2-A32D07E72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02651"/>
            <a:ext cx="9144000" cy="2387600"/>
          </a:xfrm>
        </p:spPr>
        <p:txBody>
          <a:bodyPr/>
          <a:lstStyle/>
          <a:p>
            <a:r>
              <a:rPr lang="en-US" dirty="0"/>
              <a:t>Presentation title slide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74" y="416177"/>
            <a:ext cx="2742670" cy="483126"/>
          </a:xfrm>
          <a:prstGeom prst="rect">
            <a:avLst/>
          </a:prstGeom>
        </p:spPr>
      </p:pic>
      <p:sp>
        <p:nvSpPr>
          <p:cNvPr id="5" name="Text Placeholder 1"/>
          <p:cNvSpPr txBox="1">
            <a:spLocks/>
          </p:cNvSpPr>
          <p:nvPr/>
        </p:nvSpPr>
        <p:spPr>
          <a:xfrm>
            <a:off x="339724" y="1509910"/>
            <a:ext cx="11431361" cy="4003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25448" y="948690"/>
            <a:ext cx="11259911" cy="1143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8159" t="29840" r="14321" b="44000"/>
          <a:stretch/>
        </p:blipFill>
        <p:spPr>
          <a:xfrm>
            <a:off x="9445081" y="146254"/>
            <a:ext cx="2326004" cy="7849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5732" y="2378605"/>
            <a:ext cx="99555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What role does the school admissions process play in giving different groups of students access to Good schools? </a:t>
            </a:r>
          </a:p>
        </p:txBody>
      </p:sp>
    </p:spTree>
    <p:extLst>
      <p:ext uri="{BB962C8B-B14F-4D97-AF65-F5344CB8AC3E}">
        <p14:creationId xmlns:p14="http://schemas.microsoft.com/office/powerpoint/2010/main" val="3648693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A62A27-F9F7-6740-95F2-A32D07E72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02651"/>
            <a:ext cx="9144000" cy="2387600"/>
          </a:xfrm>
        </p:spPr>
        <p:txBody>
          <a:bodyPr/>
          <a:lstStyle/>
          <a:p>
            <a:r>
              <a:rPr lang="en-US" dirty="0"/>
              <a:t>Presentation title slide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74" y="416177"/>
            <a:ext cx="2742670" cy="483126"/>
          </a:xfrm>
          <a:prstGeom prst="rect">
            <a:avLst/>
          </a:prstGeom>
        </p:spPr>
      </p:pic>
      <p:sp>
        <p:nvSpPr>
          <p:cNvPr id="5" name="Text Placeholder 1"/>
          <p:cNvSpPr txBox="1">
            <a:spLocks/>
          </p:cNvSpPr>
          <p:nvPr/>
        </p:nvSpPr>
        <p:spPr>
          <a:xfrm>
            <a:off x="339724" y="1509910"/>
            <a:ext cx="11431361" cy="4003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25448" y="948690"/>
            <a:ext cx="11259911" cy="1143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8159" t="29840" r="14321" b="44000"/>
          <a:stretch/>
        </p:blipFill>
        <p:spPr>
          <a:xfrm>
            <a:off x="9445081" y="146254"/>
            <a:ext cx="2326004" cy="78493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02306" y="2757837"/>
            <a:ext cx="1303020" cy="1741969"/>
          </a:xfrm>
          <a:prstGeom prst="roundRect">
            <a:avLst/>
          </a:prstGeom>
          <a:solidFill>
            <a:schemeClr val="accent2">
              <a:alpha val="63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Pupils</a:t>
            </a:r>
            <a:r>
              <a:rPr lang="en-GB" dirty="0"/>
              <a:t> 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063115" y="3628822"/>
            <a:ext cx="308610" cy="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2525166" y="1543164"/>
            <a:ext cx="1579309" cy="4549140"/>
          </a:xfrm>
          <a:prstGeom prst="roundRect">
            <a:avLst/>
          </a:prstGeom>
          <a:solidFill>
            <a:schemeClr val="accent6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Apply to up to 5 schools with preferences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965684" y="1464056"/>
            <a:ext cx="1579309" cy="4707355"/>
          </a:xfrm>
          <a:prstGeom prst="roundRect">
            <a:avLst/>
          </a:prstGeom>
          <a:solidFill>
            <a:schemeClr val="accent4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Schools apply over-subscription criteria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4341495" y="3628822"/>
            <a:ext cx="308610" cy="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7327465" y="1464055"/>
            <a:ext cx="1579309" cy="4707355"/>
          </a:xfrm>
          <a:prstGeom prst="roundRect">
            <a:avLst/>
          </a:prstGeom>
          <a:solidFill>
            <a:schemeClr val="bg1">
              <a:lumMod val="65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Algorithm matches pupils with the top preference school they were accepted to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6738911" y="3628822"/>
            <a:ext cx="308610" cy="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9591644" y="1464056"/>
            <a:ext cx="1579309" cy="4707355"/>
          </a:xfrm>
          <a:prstGeom prst="roundRect">
            <a:avLst/>
          </a:prstGeom>
          <a:solidFill>
            <a:schemeClr val="bg1">
              <a:lumMod val="65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Pupils who don’t get into any preference school are assigned to their closest school with available places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9136471" y="3649573"/>
            <a:ext cx="308610" cy="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0784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A62A27-F9F7-6740-95F2-A32D07E72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002651"/>
            <a:ext cx="9144000" cy="2387600"/>
          </a:xfrm>
        </p:spPr>
        <p:txBody>
          <a:bodyPr/>
          <a:lstStyle/>
          <a:p>
            <a:r>
              <a:rPr lang="en-US" dirty="0"/>
              <a:t>Presentation title slide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74" y="416177"/>
            <a:ext cx="2742670" cy="483126"/>
          </a:xfrm>
          <a:prstGeom prst="rect">
            <a:avLst/>
          </a:prstGeom>
        </p:spPr>
      </p:pic>
      <p:sp>
        <p:nvSpPr>
          <p:cNvPr id="5" name="Text Placeholder 1"/>
          <p:cNvSpPr txBox="1">
            <a:spLocks/>
          </p:cNvSpPr>
          <p:nvPr/>
        </p:nvSpPr>
        <p:spPr>
          <a:xfrm>
            <a:off x="339724" y="1509910"/>
            <a:ext cx="11431361" cy="4003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25448" y="948690"/>
            <a:ext cx="11259911" cy="1143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8159" t="29840" r="14321" b="44000"/>
          <a:stretch/>
        </p:blipFill>
        <p:spPr>
          <a:xfrm>
            <a:off x="9445081" y="146254"/>
            <a:ext cx="2326004" cy="784937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5686785" y="3024262"/>
            <a:ext cx="3418754" cy="3227945"/>
          </a:xfrm>
          <a:prstGeom prst="ellipse">
            <a:avLst/>
          </a:prstGeom>
          <a:solidFill>
            <a:schemeClr val="accent6">
              <a:alpha val="6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3232553" y="3024263"/>
            <a:ext cx="3418754" cy="3227945"/>
          </a:xfrm>
          <a:prstGeom prst="ellipse">
            <a:avLst/>
          </a:prstGeom>
          <a:solidFill>
            <a:schemeClr val="accent4">
              <a:alpha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4459669" y="1202466"/>
            <a:ext cx="3418754" cy="3227945"/>
          </a:xfrm>
          <a:prstGeom prst="ellipse">
            <a:avLst/>
          </a:prstGeom>
          <a:solidFill>
            <a:schemeClr val="accent2">
              <a:alpha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5551530" y="2564701"/>
            <a:ext cx="1235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Geography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32913" y="4349591"/>
            <a:ext cx="1526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Parents’ Preference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07301" y="4306670"/>
            <a:ext cx="1235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Schools’ Selection </a:t>
            </a:r>
          </a:p>
        </p:txBody>
      </p:sp>
    </p:spTree>
    <p:extLst>
      <p:ext uri="{BB962C8B-B14F-4D97-AF65-F5344CB8AC3E}">
        <p14:creationId xmlns:p14="http://schemas.microsoft.com/office/powerpoint/2010/main" val="258434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  <p:bldP spid="10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2811</TotalTime>
  <Words>518</Words>
  <Application>Microsoft Office PowerPoint</Application>
  <PresentationFormat>Widescreen</PresentationFormat>
  <Paragraphs>260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Presentation title slide</vt:lpstr>
      <vt:lpstr>Presentation title slide</vt:lpstr>
      <vt:lpstr>Presentation title slide</vt:lpstr>
      <vt:lpstr>Presentation title slide</vt:lpstr>
      <vt:lpstr>Presentation title slide</vt:lpstr>
      <vt:lpstr>Presentation title slide</vt:lpstr>
      <vt:lpstr>Presentation title slide</vt:lpstr>
      <vt:lpstr>Presentation title slide</vt:lpstr>
      <vt:lpstr>Presentation title slide</vt:lpstr>
      <vt:lpstr>Presentation title slide</vt:lpstr>
      <vt:lpstr>Presentation title slide</vt:lpstr>
      <vt:lpstr>Presentation title slide</vt:lpstr>
      <vt:lpstr>Presentation title slide</vt:lpstr>
      <vt:lpstr>Presentation title slide</vt:lpstr>
      <vt:lpstr>Presentation title slide</vt:lpstr>
      <vt:lpstr>Presentation title slide</vt:lpstr>
      <vt:lpstr>Presentation title slide</vt:lpstr>
      <vt:lpstr>Presentation title slide</vt:lpstr>
      <vt:lpstr>Presentation title slide</vt:lpstr>
      <vt:lpstr>Presentation title slide</vt:lpstr>
      <vt:lpstr>Presentation title slide</vt:lpstr>
      <vt:lpstr>Presentation title slide</vt:lpstr>
      <vt:lpstr>Presentation title slide</vt:lpstr>
      <vt:lpstr>Presentation title slide</vt:lpstr>
      <vt:lpstr>Presentation title slide</vt:lpstr>
      <vt:lpstr>Presentation title slide</vt:lpstr>
      <vt:lpstr>Presentation title slide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Casey Dickinson</dc:creator>
  <cp:lastModifiedBy> </cp:lastModifiedBy>
  <cp:revision>109</cp:revision>
  <dcterms:created xsi:type="dcterms:W3CDTF">2017-03-28T10:31:45Z</dcterms:created>
  <dcterms:modified xsi:type="dcterms:W3CDTF">2020-01-23T09:32:29Z</dcterms:modified>
</cp:coreProperties>
</file>