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75" r:id="rId2"/>
    <p:sldId id="271" r:id="rId3"/>
    <p:sldId id="303" r:id="rId4"/>
    <p:sldId id="258" r:id="rId5"/>
    <p:sldId id="256" r:id="rId6"/>
    <p:sldId id="257" r:id="rId7"/>
    <p:sldId id="276" r:id="rId8"/>
    <p:sldId id="296" r:id="rId9"/>
    <p:sldId id="295" r:id="rId10"/>
    <p:sldId id="297" r:id="rId11"/>
    <p:sldId id="266" r:id="rId12"/>
    <p:sldId id="300" r:id="rId13"/>
    <p:sldId id="278" r:id="rId14"/>
    <p:sldId id="301" r:id="rId15"/>
    <p:sldId id="302" r:id="rId16"/>
    <p:sldId id="265" r:id="rId17"/>
    <p:sldId id="298" r:id="rId18"/>
    <p:sldId id="299" r:id="rId19"/>
    <p:sldId id="263"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3A1"/>
    <a:srgbClr val="00CC99"/>
    <a:srgbClr val="339966"/>
    <a:srgbClr val="CCFFFF"/>
    <a:srgbClr val="66FFCC"/>
    <a:srgbClr val="66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9979" autoAdjust="0"/>
  </p:normalViewPr>
  <p:slideViewPr>
    <p:cSldViewPr snapToGrid="0" snapToObjects="1">
      <p:cViewPr varScale="1">
        <p:scale>
          <a:sx n="77" d="100"/>
          <a:sy n="77" d="100"/>
        </p:scale>
        <p:origin x="1056"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ab_\AppData\Roaming\Microsoft\Excel\Counts%20of%20yes%20and%20no%20DART%5b13614%5d%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'Counts of yes and no DART(13614'!$E$1</c:f>
              <c:strCache>
                <c:ptCount val="1"/>
                <c:pt idx="0">
                  <c:v>Yes%</c:v>
                </c:pt>
              </c:strCache>
            </c:strRef>
          </c:tx>
          <c:spPr>
            <a:solidFill>
              <a:schemeClr val="accent2"/>
            </a:solidFill>
            <a:ln>
              <a:noFill/>
            </a:ln>
            <a:effectLst/>
          </c:spPr>
          <c:invertIfNegative val="0"/>
          <c:cat>
            <c:strRef>
              <c:f>'Counts of yes and no DART(13614'!$A$2:$A$8</c:f>
              <c:strCache>
                <c:ptCount val="7"/>
                <c:pt idx="0">
                  <c:v>Breast Lump</c:v>
                </c:pt>
                <c:pt idx="1">
                  <c:v>Lump in the Axilla</c:v>
                </c:pt>
                <c:pt idx="2">
                  <c:v>Skin Changes</c:v>
                </c:pt>
                <c:pt idx="3">
                  <c:v>Other Breast Symptoms</c:v>
                </c:pt>
                <c:pt idx="4">
                  <c:v>Nipple Discharge</c:v>
                </c:pt>
                <c:pt idx="5">
                  <c:v>Othe Symptoms</c:v>
                </c:pt>
                <c:pt idx="6">
                  <c:v>Nipple Retraction</c:v>
                </c:pt>
              </c:strCache>
            </c:strRef>
          </c:cat>
          <c:val>
            <c:numRef>
              <c:f>'Counts of yes and no DART(13614'!$E$2:$E$8</c:f>
              <c:numCache>
                <c:formatCode>General</c:formatCode>
                <c:ptCount val="7"/>
                <c:pt idx="0">
                  <c:v>21.802054154995332</c:v>
                </c:pt>
                <c:pt idx="1">
                  <c:v>3.5480859010270773</c:v>
                </c:pt>
                <c:pt idx="2">
                  <c:v>3.5480859010270773</c:v>
                </c:pt>
                <c:pt idx="3">
                  <c:v>0</c:v>
                </c:pt>
                <c:pt idx="4">
                  <c:v>1.0270774976657329</c:v>
                </c:pt>
                <c:pt idx="5">
                  <c:v>8.6367880485527539</c:v>
                </c:pt>
                <c:pt idx="6">
                  <c:v>1.8674136321195145</c:v>
                </c:pt>
              </c:numCache>
            </c:numRef>
          </c:val>
          <c:extLst>
            <c:ext xmlns:c16="http://schemas.microsoft.com/office/drawing/2014/chart" uri="{C3380CC4-5D6E-409C-BE32-E72D297353CC}">
              <c16:uniqueId val="{00000000-5071-4E44-B44E-219DF7E0D60D}"/>
            </c:ext>
          </c:extLst>
        </c:ser>
        <c:ser>
          <c:idx val="1"/>
          <c:order val="1"/>
          <c:tx>
            <c:strRef>
              <c:f>'Counts of yes and no DART(13614'!$F$1</c:f>
              <c:strCache>
                <c:ptCount val="1"/>
                <c:pt idx="0">
                  <c:v>No%</c:v>
                </c:pt>
              </c:strCache>
            </c:strRef>
          </c:tx>
          <c:spPr>
            <a:solidFill>
              <a:schemeClr val="accent4"/>
            </a:solidFill>
            <a:ln>
              <a:noFill/>
            </a:ln>
            <a:effectLst/>
          </c:spPr>
          <c:invertIfNegative val="0"/>
          <c:cat>
            <c:strRef>
              <c:f>'Counts of yes and no DART(13614'!$A$2:$A$8</c:f>
              <c:strCache>
                <c:ptCount val="7"/>
                <c:pt idx="0">
                  <c:v>Breast Lump</c:v>
                </c:pt>
                <c:pt idx="1">
                  <c:v>Lump in the Axilla</c:v>
                </c:pt>
                <c:pt idx="2">
                  <c:v>Skin Changes</c:v>
                </c:pt>
                <c:pt idx="3">
                  <c:v>Other Breast Symptoms</c:v>
                </c:pt>
                <c:pt idx="4">
                  <c:v>Nipple Discharge</c:v>
                </c:pt>
                <c:pt idx="5">
                  <c:v>Othe Symptoms</c:v>
                </c:pt>
                <c:pt idx="6">
                  <c:v>Nipple Retraction</c:v>
                </c:pt>
              </c:strCache>
            </c:strRef>
          </c:cat>
          <c:val>
            <c:numRef>
              <c:f>'Counts of yes and no DART(13614'!$F$2:$F$8</c:f>
              <c:numCache>
                <c:formatCode>General</c:formatCode>
                <c:ptCount val="7"/>
                <c:pt idx="0">
                  <c:v>16.853408029878619</c:v>
                </c:pt>
                <c:pt idx="1">
                  <c:v>35.107376283846875</c:v>
                </c:pt>
                <c:pt idx="2">
                  <c:v>35.107376283846875</c:v>
                </c:pt>
                <c:pt idx="3">
                  <c:v>0</c:v>
                </c:pt>
                <c:pt idx="4">
                  <c:v>37.628384687208218</c:v>
                </c:pt>
                <c:pt idx="5">
                  <c:v>30.018674136321195</c:v>
                </c:pt>
                <c:pt idx="6">
                  <c:v>36.788048552754432</c:v>
                </c:pt>
              </c:numCache>
            </c:numRef>
          </c:val>
          <c:extLst>
            <c:ext xmlns:c16="http://schemas.microsoft.com/office/drawing/2014/chart" uri="{C3380CC4-5D6E-409C-BE32-E72D297353CC}">
              <c16:uniqueId val="{00000001-5071-4E44-B44E-219DF7E0D60D}"/>
            </c:ext>
          </c:extLst>
        </c:ser>
        <c:ser>
          <c:idx val="2"/>
          <c:order val="2"/>
          <c:tx>
            <c:strRef>
              <c:f>'Counts of yes and no DART(13614'!$G$1</c:f>
              <c:strCache>
                <c:ptCount val="1"/>
                <c:pt idx="0">
                  <c:v>Missing%</c:v>
                </c:pt>
              </c:strCache>
            </c:strRef>
          </c:tx>
          <c:spPr>
            <a:solidFill>
              <a:schemeClr val="bg1">
                <a:lumMod val="85000"/>
              </a:schemeClr>
            </a:solidFill>
            <a:ln>
              <a:noFill/>
            </a:ln>
            <a:effectLst/>
          </c:spPr>
          <c:invertIfNegative val="0"/>
          <c:cat>
            <c:strRef>
              <c:f>'Counts of yes and no DART(13614'!$A$2:$A$8</c:f>
              <c:strCache>
                <c:ptCount val="7"/>
                <c:pt idx="0">
                  <c:v>Breast Lump</c:v>
                </c:pt>
                <c:pt idx="1">
                  <c:v>Lump in the Axilla</c:v>
                </c:pt>
                <c:pt idx="2">
                  <c:v>Skin Changes</c:v>
                </c:pt>
                <c:pt idx="3">
                  <c:v>Other Breast Symptoms</c:v>
                </c:pt>
                <c:pt idx="4">
                  <c:v>Nipple Discharge</c:v>
                </c:pt>
                <c:pt idx="5">
                  <c:v>Othe Symptoms</c:v>
                </c:pt>
                <c:pt idx="6">
                  <c:v>Nipple Retraction</c:v>
                </c:pt>
              </c:strCache>
            </c:strRef>
          </c:cat>
          <c:val>
            <c:numRef>
              <c:f>'Counts of yes and no DART(13614'!$G$2:$G$8</c:f>
              <c:numCache>
                <c:formatCode>General</c:formatCode>
                <c:ptCount val="7"/>
                <c:pt idx="0">
                  <c:v>61.344537815126053</c:v>
                </c:pt>
                <c:pt idx="1">
                  <c:v>61.344537815126053</c:v>
                </c:pt>
                <c:pt idx="2">
                  <c:v>61.344537815126053</c:v>
                </c:pt>
                <c:pt idx="3">
                  <c:v>100</c:v>
                </c:pt>
                <c:pt idx="4">
                  <c:v>61.344537815126053</c:v>
                </c:pt>
                <c:pt idx="5">
                  <c:v>61.344537815126053</c:v>
                </c:pt>
                <c:pt idx="6">
                  <c:v>61.344537815126053</c:v>
                </c:pt>
              </c:numCache>
            </c:numRef>
          </c:val>
          <c:extLst>
            <c:ext xmlns:c16="http://schemas.microsoft.com/office/drawing/2014/chart" uri="{C3380CC4-5D6E-409C-BE32-E72D297353CC}">
              <c16:uniqueId val="{00000002-5071-4E44-B44E-219DF7E0D60D}"/>
            </c:ext>
          </c:extLst>
        </c:ser>
        <c:dLbls>
          <c:showLegendKey val="0"/>
          <c:showVal val="0"/>
          <c:showCatName val="0"/>
          <c:showSerName val="0"/>
          <c:showPercent val="0"/>
          <c:showBubbleSize val="0"/>
        </c:dLbls>
        <c:gapWidth val="219"/>
        <c:overlap val="-27"/>
        <c:axId val="1361844079"/>
        <c:axId val="1365247775"/>
      </c:barChart>
      <c:catAx>
        <c:axId val="136184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5247775"/>
        <c:crosses val="autoZero"/>
        <c:auto val="1"/>
        <c:lblAlgn val="ctr"/>
        <c:lblOffset val="100"/>
        <c:noMultiLvlLbl val="0"/>
      </c:catAx>
      <c:valAx>
        <c:axId val="136524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18440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2-29T21:31:04.8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0,'1'2,"0"-1,0 0,0 1,0-1,0 0,0 0,1 0,-1 0,0 0,1 0,-1 0,0 0,1 0,-1 0,1-1,0 1,0 0,6 1,-1-1,0 1,3-1,-9-1,42 4,0-2,27-4,-19 1,968 0,-547 2,-449-1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2-29T21:34:06.9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1 110,'267'-30,"-163"19,314-20,188 19,1219 14,-1389-2,-414-1,0-1,0-1,9-4,1 1,3 2,36-1,60 6,-49 0,-10-1,-48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8T19:26:34.9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1 310,'126'-84,"-77"53,148-57,89 54,574 40,-654-6,-196-3,0-2,1-4,3-11,1 3,2 6,16-3,29 17,-23 0,-5-3,-23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8T19:28:41.717"/>
    </inkml:context>
    <inkml:brush xml:id="br0">
      <inkml:brushProperty name="width" value="0.3" units="cm"/>
      <inkml:brushProperty name="height" value="0.6" units="cm"/>
      <inkml:brushProperty name="color" value="#FF0000"/>
      <inkml:brushProperty name="tip" value="rectangle"/>
      <inkml:brushProperty name="rasterOp" value="maskPen"/>
      <inkml:brushProperty name="ignorePressure" value="1"/>
    </inkml:brush>
  </inkml:definitions>
  <inkml:trace contextRef="#ctx0" brushRef="#br0">1 320,'312'-88,"-190"56,367-57,219 54,1426 41,-1624-6,-484-3,-1-3,1-3,10-11,2 2,3 7,42-4,70 18,-57 0,-12-3,-56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understand the purpose of this project let’s take a scenario where Mrs Green started noticing some symptoms like high fever, dizziness and a lump in the lymph nodes. </a:t>
            </a:r>
          </a:p>
        </p:txBody>
      </p:sp>
      <p:sp>
        <p:nvSpPr>
          <p:cNvPr id="4" name="Slide Number Placeholder 3"/>
          <p:cNvSpPr>
            <a:spLocks noGrp="1"/>
          </p:cNvSpPr>
          <p:nvPr>
            <p:ph type="sldNum" sz="quarter" idx="5"/>
          </p:nvPr>
        </p:nvSpPr>
        <p:spPr/>
        <p:txBody>
          <a:bodyPr/>
          <a:lstStyle/>
          <a:p>
            <a:fld id="{3BCCCB3E-F79B-4A24-B9C9-ACF6324C364C}" type="slidenum">
              <a:rPr lang="en-GB" smtClean="0"/>
              <a:t>1</a:t>
            </a:fld>
            <a:endParaRPr lang="en-GB"/>
          </a:p>
        </p:txBody>
      </p:sp>
    </p:spTree>
    <p:extLst>
      <p:ext uri="{BB962C8B-B14F-4D97-AF65-F5344CB8AC3E}">
        <p14:creationId xmlns:p14="http://schemas.microsoft.com/office/powerpoint/2010/main" val="243657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develop NLP model that extracts the symptoms from the EHR </a:t>
            </a:r>
          </a:p>
        </p:txBody>
      </p:sp>
      <p:sp>
        <p:nvSpPr>
          <p:cNvPr id="4" name="Slide Number Placeholder 3"/>
          <p:cNvSpPr>
            <a:spLocks noGrp="1"/>
          </p:cNvSpPr>
          <p:nvPr>
            <p:ph type="sldNum" sz="quarter" idx="5"/>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331828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What is NLP?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language is a mean of expression and communication between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NLP is the task of applying computations to analyse a language and extract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this project the sublanguage we are processing is the medial notes language.</a:t>
            </a:r>
          </a:p>
          <a:p>
            <a:endParaRPr lang="en-GB" dirty="0"/>
          </a:p>
          <a:p>
            <a:r>
              <a:rPr lang="en-GB" dirty="0"/>
              <a:t>Understand Medical notes Sublanguage:</a:t>
            </a:r>
          </a:p>
          <a:p>
            <a:r>
              <a:rPr lang="en-GB" dirty="0"/>
              <a:t>Entity traits (negation, patient history, family history, Concepts)</a:t>
            </a:r>
          </a:p>
          <a:p>
            <a:r>
              <a:rPr lang="en-GB" dirty="0"/>
              <a:t>Characteristics (limited use of verbs, extensive use of abbreviations, low structure)</a:t>
            </a:r>
          </a:p>
          <a:p>
            <a:r>
              <a:rPr lang="en-GB" dirty="0"/>
              <a:t>Medical terminology, synonyms</a:t>
            </a:r>
          </a:p>
          <a:p>
            <a:endParaRPr lang="en-GB" dirty="0"/>
          </a:p>
          <a:p>
            <a:r>
              <a:rPr lang="en-GB" dirty="0"/>
              <a:t>UMLS, language consistency</a:t>
            </a:r>
          </a:p>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179252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developed a set of rules for symptoms extraction. </a:t>
            </a:r>
          </a:p>
          <a:p>
            <a:r>
              <a:rPr lang="en-GB" dirty="0"/>
              <a:t>7 symptoms were defined for beast cancer, 27 for the upper GI cancer and for the lower GI cancer.</a:t>
            </a:r>
          </a:p>
          <a:p>
            <a:endParaRPr lang="en-GB" dirty="0"/>
          </a:p>
          <a:p>
            <a:r>
              <a:rPr lang="en-GB" dirty="0"/>
              <a:t>This is an example of the breast cancer set of rules. As described by the NICE guidelines there are 7 key symptoms that will get the patient sent to the 2ww pathway for an urgent appointment.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rule is a combination of concepts and medical terminology alternatives that can be used to present the NICE symptom. The rules are also based on the linguistic consistency used by the hearth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rules are developed for lexical parsing of the text and to recognize the patterns in symptoms presentation.</a:t>
            </a:r>
            <a:endParaRPr lang="en-GB" sz="1200" kern="1200" dirty="0">
              <a:solidFill>
                <a:schemeClr val="tx1"/>
              </a:solidFill>
              <a:effectLst/>
              <a:latin typeface="+mn-lt"/>
              <a:ea typeface="+mn-ea"/>
              <a:cs typeface="+mn-cs"/>
            </a:endParaRPr>
          </a:p>
          <a:p>
            <a:endParaRPr lang="en-GB" dirty="0"/>
          </a:p>
          <a:p>
            <a:r>
              <a:rPr lang="en-GB" dirty="0"/>
              <a:t> </a:t>
            </a:r>
          </a:p>
        </p:txBody>
      </p:sp>
      <p:sp>
        <p:nvSpPr>
          <p:cNvPr id="4" name="Slide Number Placeholder 3"/>
          <p:cNvSpPr>
            <a:spLocks noGrp="1"/>
          </p:cNvSpPr>
          <p:nvPr>
            <p:ph type="sldNum" sz="quarter" idx="5"/>
          </p:nvPr>
        </p:nvSpPr>
        <p:spPr/>
        <p:txBody>
          <a:bodyPr/>
          <a:lstStyle/>
          <a:p>
            <a:fld id="{3BCCCB3E-F79B-4A24-B9C9-ACF6324C364C}" type="slidenum">
              <a:rPr lang="en-GB" smtClean="0"/>
              <a:t>13</a:t>
            </a:fld>
            <a:endParaRPr lang="en-GB"/>
          </a:p>
        </p:txBody>
      </p:sp>
    </p:spTree>
    <p:extLst>
      <p:ext uri="{BB962C8B-B14F-4D97-AF65-F5344CB8AC3E}">
        <p14:creationId xmlns:p14="http://schemas.microsoft.com/office/powerpoint/2010/main" val="152519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Text pre-processing: </a:t>
            </a:r>
          </a:p>
          <a:p>
            <a:r>
              <a:rPr lang="en-GB" dirty="0"/>
              <a:t> Noise removal, punctuations removal, lower casing, text normalization, stemming</a:t>
            </a:r>
          </a:p>
          <a:p>
            <a:r>
              <a:rPr lang="en-GB" dirty="0"/>
              <a:t>Stemming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 tagging was tested -&gt; since we are looking for lexical patterns rather than grammatical structure.</a:t>
            </a:r>
          </a:p>
          <a:p>
            <a:r>
              <a:rPr lang="en-GB" b="1" dirty="0"/>
              <a:t>String tokenization and features extraction:</a:t>
            </a:r>
          </a:p>
          <a:p>
            <a:r>
              <a:rPr lang="en-GB" dirty="0"/>
              <a:t>Bag of word/word N-gram features: specify the N number of consecutive words for the tokenization of the features.</a:t>
            </a:r>
          </a:p>
          <a:p>
            <a:r>
              <a:rPr lang="en-GB" dirty="0"/>
              <a:t>String Vectorization: convert string into vectors of numbers </a:t>
            </a:r>
          </a:p>
          <a:p>
            <a:r>
              <a:rPr lang="en-GB" b="1" dirty="0"/>
              <a:t>text classification </a:t>
            </a:r>
          </a:p>
          <a:p>
            <a:r>
              <a:rPr lang="en-GB" dirty="0"/>
              <a:t>to classify the reports based on the dominant features</a:t>
            </a:r>
          </a:p>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14</a:t>
            </a:fld>
            <a:endParaRPr lang="en-US"/>
          </a:p>
        </p:txBody>
      </p:sp>
    </p:spTree>
    <p:extLst>
      <p:ext uri="{BB962C8B-B14F-4D97-AF65-F5344CB8AC3E}">
        <p14:creationId xmlns:p14="http://schemas.microsoft.com/office/powerpoint/2010/main" val="7806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term frequency–inverse document frequency, is a numerical statistic that is intended to reflect how important a word is to a document in a collection or corpus of documents.</a:t>
            </a:r>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15</a:t>
            </a:fld>
            <a:endParaRPr lang="en-US"/>
          </a:p>
        </p:txBody>
      </p:sp>
    </p:spTree>
    <p:extLst>
      <p:ext uri="{BB962C8B-B14F-4D97-AF65-F5344CB8AC3E}">
        <p14:creationId xmlns:p14="http://schemas.microsoft.com/office/powerpoint/2010/main" val="411805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see how Mrs Green Health Report will be processed: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Text cleaning and reprocessing.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Stemming and normalization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Tokenization using </a:t>
            </a:r>
            <a:r>
              <a:rPr lang="en-GB" dirty="0" err="1"/>
              <a:t>Ngram</a:t>
            </a:r>
            <a:r>
              <a:rPr lang="en-GB" dirty="0"/>
              <a:t> feature selection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String Vectorization and TF-IDF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The generated vector of features and then used in the text classification task</a:t>
            </a:r>
          </a:p>
        </p:txBody>
      </p:sp>
      <p:sp>
        <p:nvSpPr>
          <p:cNvPr id="4" name="Slide Number Placeholder 3"/>
          <p:cNvSpPr>
            <a:spLocks noGrp="1"/>
          </p:cNvSpPr>
          <p:nvPr>
            <p:ph type="sldNum" sz="quarter" idx="5"/>
          </p:nvPr>
        </p:nvSpPr>
        <p:spPr/>
        <p:txBody>
          <a:bodyPr/>
          <a:lstStyle/>
          <a:p>
            <a:fld id="{59BC607B-BC83-1C44-A501-8F981FF41469}" type="slidenum">
              <a:rPr lang="en-US" smtClean="0"/>
              <a:t>16</a:t>
            </a:fld>
            <a:endParaRPr lang="en-US"/>
          </a:p>
        </p:txBody>
      </p:sp>
    </p:spTree>
    <p:extLst>
      <p:ext uri="{BB962C8B-B14F-4D97-AF65-F5344CB8AC3E}">
        <p14:creationId xmlns:p14="http://schemas.microsoft.com/office/powerpoint/2010/main" val="232931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matrices we used to evaluate the performance of our models. </a:t>
            </a:r>
          </a:p>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17</a:t>
            </a:fld>
            <a:endParaRPr lang="en-US"/>
          </a:p>
        </p:txBody>
      </p:sp>
    </p:spTree>
    <p:extLst>
      <p:ext uri="{BB962C8B-B14F-4D97-AF65-F5344CB8AC3E}">
        <p14:creationId xmlns:p14="http://schemas.microsoft.com/office/powerpoint/2010/main" val="397118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nipple retraction performed poorly. Almost </a:t>
            </a:r>
          </a:p>
          <a:p>
            <a:r>
              <a:rPr lang="en-GB" dirty="0"/>
              <a:t>-There model generated for the (nipple discharge) symptom classification is not reliable since it uses only 17 EHRs and there for was eliminated </a:t>
            </a:r>
          </a:p>
          <a:p>
            <a:endParaRPr lang="en-GB" dirty="0"/>
          </a:p>
          <a:p>
            <a:r>
              <a:rPr lang="en-GB" dirty="0"/>
              <a:t>- The (Other Breast symptoms) had 100% missing DART answers and therefore no model was generated for it.</a:t>
            </a:r>
          </a:p>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18</a:t>
            </a:fld>
            <a:endParaRPr lang="en-US"/>
          </a:p>
        </p:txBody>
      </p:sp>
    </p:spTree>
    <p:extLst>
      <p:ext uri="{BB962C8B-B14F-4D97-AF65-F5344CB8AC3E}">
        <p14:creationId xmlns:p14="http://schemas.microsoft.com/office/powerpoint/2010/main" val="268255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ROC Curve is a visualization of a binary classification performance. In this case Whether the EHR has the symptom (Yes/No).</a:t>
            </a:r>
          </a:p>
          <a:p>
            <a:endParaRPr lang="en-GB" dirty="0"/>
          </a:p>
          <a:p>
            <a:r>
              <a:rPr lang="en-GB" dirty="0"/>
              <a:t>For a ROC Curve we compare between the predications to the true classification. The Curve is generated by calculating TPR to the FPR for all the possible classification thresholds (0-1) rather than a single thresholds.</a:t>
            </a:r>
          </a:p>
          <a:p>
            <a:r>
              <a:rPr lang="en-GB" dirty="0"/>
              <a:t>The perfect classification performance is indicated by the curve meets the upper left corner of the plot. (AUC=1)</a:t>
            </a:r>
          </a:p>
          <a:p>
            <a:r>
              <a:rPr lang="en-GB" dirty="0"/>
              <a:t>The other symptoms model is performing poorly since if the curve is close to the diagonal line then the classification is no better than random guessing of the class. (AUC=0.55)</a:t>
            </a:r>
          </a:p>
          <a:p>
            <a:endParaRPr lang="en-GB" dirty="0"/>
          </a:p>
          <a:p>
            <a:r>
              <a:rPr lang="en-GB" dirty="0"/>
              <a:t>Why AUC?</a:t>
            </a:r>
          </a:p>
          <a:p>
            <a:r>
              <a:rPr lang="en-GB" dirty="0"/>
              <a:t>Useful for datasets with highly unbalanced classes.</a:t>
            </a:r>
          </a:p>
          <a:p>
            <a:r>
              <a:rPr lang="en-GB" dirty="0"/>
              <a:t>Based on the FPR and TPR.</a:t>
            </a:r>
          </a:p>
          <a:p>
            <a:r>
              <a:rPr lang="en-GB" dirty="0"/>
              <a:t>Uses all possible classification thresholds.</a:t>
            </a:r>
          </a:p>
          <a:p>
            <a:r>
              <a:rPr lang="en-GB" dirty="0"/>
              <a:t>Evaluates how well the classifier separates the 2 classes.</a:t>
            </a:r>
          </a:p>
        </p:txBody>
      </p:sp>
      <p:sp>
        <p:nvSpPr>
          <p:cNvPr id="4" name="Slide Number Placeholder 3"/>
          <p:cNvSpPr>
            <a:spLocks noGrp="1"/>
          </p:cNvSpPr>
          <p:nvPr>
            <p:ph type="sldNum" sz="quarter" idx="5"/>
          </p:nvPr>
        </p:nvSpPr>
        <p:spPr/>
        <p:txBody>
          <a:bodyPr/>
          <a:lstStyle/>
          <a:p>
            <a:fld id="{59BC607B-BC83-1C44-A501-8F981FF41469}" type="slidenum">
              <a:rPr lang="en-US" smtClean="0"/>
              <a:t>19</a:t>
            </a:fld>
            <a:endParaRPr lang="en-US"/>
          </a:p>
        </p:txBody>
      </p:sp>
    </p:spTree>
    <p:extLst>
      <p:ext uri="{BB962C8B-B14F-4D97-AF65-F5344CB8AC3E}">
        <p14:creationId xmlns:p14="http://schemas.microsoft.com/office/powerpoint/2010/main" val="156070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Conclude conclusion, in this project we used the EHR, DART forms, NICE guidelines to build a rule-based NLP model that e</a:t>
            </a:r>
            <a:r>
              <a:rPr lang="en-GB" dirty="0">
                <a:sym typeface="Wingdings" panose="05000000000000000000" pitchFamily="2" charset="2"/>
              </a:rPr>
              <a:t>xtracts the symptoms form the medical reports and performed text classification on the reports to calculate the probability of cancer symptoms occurrence.</a:t>
            </a:r>
          </a:p>
          <a:p>
            <a:endParaRPr lang="en-GB" dirty="0">
              <a:sym typeface="Wingdings" panose="05000000000000000000" pitchFamily="2" charset="2"/>
            </a:endParaRPr>
          </a:p>
          <a:p>
            <a:r>
              <a:rPr lang="en-GB" dirty="0">
                <a:sym typeface="Wingdings" panose="05000000000000000000" pitchFamily="2" charset="2"/>
              </a:rPr>
              <a:t>THANK YOU!</a:t>
            </a:r>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20</a:t>
            </a:fld>
            <a:endParaRPr lang="en-US"/>
          </a:p>
        </p:txBody>
      </p:sp>
    </p:spTree>
    <p:extLst>
      <p:ext uri="{BB962C8B-B14F-4D97-AF65-F5344CB8AC3E}">
        <p14:creationId xmlns:p14="http://schemas.microsoft.com/office/powerpoint/2010/main" val="128214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NHS Cancer pathway plan is developed to have a maximum of 62 days wait.</a:t>
            </a:r>
          </a:p>
          <a:p>
            <a:r>
              <a:rPr lang="en-GB" dirty="0"/>
              <a:t>1-Mrs Green will go the GP for the first visit. </a:t>
            </a:r>
          </a:p>
          <a:p>
            <a:r>
              <a:rPr lang="en-GB" dirty="0"/>
              <a:t>2-In the case where Mrs Green symptoms are suggesting cancer, the GP will send a 2 week wait referral request which is request for an urgent appointment when there are </a:t>
            </a:r>
            <a:r>
              <a:rPr lang="en-US" sz="1200" b="0" i="0" kern="1200" dirty="0">
                <a:solidFill>
                  <a:schemeClr val="tx1"/>
                </a:solidFill>
                <a:effectLst/>
                <a:latin typeface="+mn-lt"/>
                <a:ea typeface="+mn-ea"/>
                <a:cs typeface="+mn-cs"/>
              </a:rPr>
              <a:t> symptoms that might indicate cancer or there is a need for </a:t>
            </a:r>
            <a:r>
              <a:rPr lang="en-GB" sz="1200" b="0" i="0" kern="1200" dirty="0">
                <a:solidFill>
                  <a:schemeClr val="tx1"/>
                </a:solidFill>
                <a:effectLst/>
                <a:latin typeface="+mn-lt"/>
                <a:ea typeface="+mn-ea"/>
                <a:cs typeface="+mn-cs"/>
              </a:rPr>
              <a:t>further investigations</a:t>
            </a:r>
            <a:r>
              <a:rPr lang="en-US" sz="1200" b="0" i="0" kern="1200" dirty="0">
                <a:solidFill>
                  <a:schemeClr val="tx1"/>
                </a:solidFill>
                <a:effectLst/>
                <a:latin typeface="+mn-lt"/>
                <a:ea typeface="+mn-ea"/>
                <a:cs typeface="+mn-cs"/>
              </a:rPr>
              <a:t>.</a:t>
            </a:r>
            <a:endParaRPr lang="en-GB" dirty="0"/>
          </a:p>
          <a:p>
            <a:r>
              <a:rPr lang="en-GB" dirty="0"/>
              <a:t>3- Mrs Green will see a specialist doctor and get a hospital assessments and investigations.</a:t>
            </a:r>
          </a:p>
          <a:p>
            <a:r>
              <a:rPr lang="en-GB" dirty="0"/>
              <a:t>4-Depending on the assessment results, The Doctor will then give a diagnosis and a treatment plan in the case of cancer diagnosis.</a:t>
            </a:r>
          </a:p>
          <a:p>
            <a:r>
              <a:rPr lang="en-GB" dirty="0"/>
              <a:t>5- Mrs Green or the patient will then receive the </a:t>
            </a:r>
            <a:r>
              <a:rPr lang="en-US" dirty="0"/>
              <a:t>first definitive treatment within 31 days of a cancer diagnosis.</a:t>
            </a:r>
          </a:p>
          <a:p>
            <a:r>
              <a:rPr lang="en-US" dirty="0"/>
              <a:t>This plan is a 62 days pathway: where patients begin their first definitive treatment for cancer within 62 days following an urgent GP referral for suspected cancer.</a:t>
            </a:r>
            <a:endParaRPr lang="en-GB" dirty="0"/>
          </a:p>
          <a:p>
            <a:endParaRPr lang="en-GB" dirty="0"/>
          </a:p>
        </p:txBody>
      </p:sp>
      <p:sp>
        <p:nvSpPr>
          <p:cNvPr id="4" name="Slide Number Placeholder 3"/>
          <p:cNvSpPr>
            <a:spLocks noGrp="1"/>
          </p:cNvSpPr>
          <p:nvPr>
            <p:ph type="sldNum" sz="quarter" idx="5"/>
          </p:nvPr>
        </p:nvSpPr>
        <p:spPr/>
        <p:txBody>
          <a:bodyPr/>
          <a:lstStyle/>
          <a:p>
            <a:fld id="{3BCCCB3E-F79B-4A24-B9C9-ACF6324C364C}" type="slidenum">
              <a:rPr lang="en-GB" smtClean="0"/>
              <a:t>2</a:t>
            </a:fld>
            <a:endParaRPr lang="en-GB"/>
          </a:p>
        </p:txBody>
      </p:sp>
    </p:spTree>
    <p:extLst>
      <p:ext uri="{BB962C8B-B14F-4D97-AF65-F5344CB8AC3E}">
        <p14:creationId xmlns:p14="http://schemas.microsoft.com/office/powerpoint/2010/main" val="415215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though the two week referral Pathway was developed to speed the diagnosis and treatment process , yet more than 60% of the patients in the route to diagnosis get a diagnosis in the late stages.</a:t>
            </a:r>
          </a:p>
          <a:p>
            <a:r>
              <a:rPr lang="en-GB" dirty="0"/>
              <a:t>Patients getting an early diagnosis increases their survival rates by 3 times.</a:t>
            </a:r>
          </a:p>
          <a:p>
            <a:endParaRPr lang="en-GB" dirty="0"/>
          </a:p>
          <a:p>
            <a:r>
              <a:rPr lang="en-GB" dirty="0"/>
              <a:t>* Source: Cancer Research Centre UK</a:t>
            </a:r>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87222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massive amount of data being stored in EHRs. We present this project that aims to extract the cancer symptoms from These medical unstructured notes to help </a:t>
            </a:r>
            <a:r>
              <a:rPr lang="en-US" sz="1200" b="0" i="0" kern="1200" dirty="0">
                <a:solidFill>
                  <a:schemeClr val="tx1"/>
                </a:solidFill>
                <a:effectLst/>
                <a:latin typeface="+mn-lt"/>
                <a:ea typeface="+mn-ea"/>
                <a:cs typeface="+mn-cs"/>
              </a:rPr>
              <a:t>clinical decision support and quality care improvement as well as using clinical data for research.</a:t>
            </a:r>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267172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45215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Pinpoint Data science ongoing project for early stage cancer detection </a:t>
            </a:r>
            <a:r>
              <a:rPr lang="en-US" sz="1200" b="0" i="0" kern="1200" dirty="0">
                <a:solidFill>
                  <a:schemeClr val="tx1"/>
                </a:solidFill>
                <a:effectLst/>
                <a:latin typeface="+mn-lt"/>
                <a:ea typeface="+mn-ea"/>
                <a:cs typeface="+mn-cs"/>
              </a:rPr>
              <a:t>achieved nearly 25% rule out last year with a prototype , which if deployed will give 500,000 patients peace of mind in a few days and saved the NHS over £150m.</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symptoms extraction NLP model is an augmentation of the pinpoint project by adding the symptoms probability element to the Pinpoint project ML algorithm.</a:t>
            </a:r>
            <a:endParaRPr lang="en-GB" dirty="0"/>
          </a:p>
        </p:txBody>
      </p:sp>
      <p:sp>
        <p:nvSpPr>
          <p:cNvPr id="4" name="Slide Number Placeholder 3"/>
          <p:cNvSpPr>
            <a:spLocks noGrp="1"/>
          </p:cNvSpPr>
          <p:nvPr>
            <p:ph type="sldNum" sz="quarter" idx="5"/>
          </p:nvPr>
        </p:nvSpPr>
        <p:spPr/>
        <p:txBody>
          <a:bodyPr/>
          <a:lstStyle/>
          <a:p>
            <a:fld id="{3BCCCB3E-F79B-4A24-B9C9-ACF6324C364C}" type="slidenum">
              <a:rPr lang="en-GB" smtClean="0"/>
              <a:t>7</a:t>
            </a:fld>
            <a:endParaRPr lang="en-GB"/>
          </a:p>
        </p:txBody>
      </p:sp>
    </p:spTree>
    <p:extLst>
      <p:ext uri="{BB962C8B-B14F-4D97-AF65-F5344CB8AC3E}">
        <p14:creationId xmlns:p14="http://schemas.microsoft.com/office/powerpoint/2010/main" val="417973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Electronic Health Records (EHRs) are the medical notes that are used during the cancer referral pathway from the initial symptoms’ assessment to the final diagnosis and treatment step. The distribution of the derived symptoms was described in (2142) EHRs of (1721) different patients.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2-The National Institute for Health and Care Excellence (NICE) provides and evidence-based national referral guidelines for suspected cancer patients. These guidelines are recommended as a reference for healthcare providers in England through the patient cancer diagnosis pathway. These predefined guidelines were used to develop the symptoms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the ‘Digitally Assembled Referral Toolkit’ (DART), is a proposed ‘standard’ for the referral assembly process and filled by the GP with basic information about the patient symptoms and suspected cancer pathway.</a:t>
            </a:r>
            <a:r>
              <a:rPr lang="en-US" sz="1200" kern="1200" dirty="0">
                <a:solidFill>
                  <a:schemeClr val="tx1"/>
                </a:solidFill>
                <a:effectLst/>
                <a:latin typeface="+mn-lt"/>
                <a:ea typeface="+mn-ea"/>
                <a:cs typeface="+mn-cs"/>
              </a:rPr>
              <a:t> It is a structured data that was used as a human annotation mechanism to label the health records by medical experts.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It should be noted that the DART annotation is not a syntactic annotation but rather an annotation based on the doctors observations on the patients</a:t>
            </a: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25081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Settings:</a:t>
            </a:r>
          </a:p>
          <a:p>
            <a:r>
              <a:rPr lang="en-GB" dirty="0"/>
              <a:t>From the NICE Guidelines </a:t>
            </a:r>
            <a:r>
              <a:rPr lang="en-US" b="1" dirty="0"/>
              <a:t> approx. (</a:t>
            </a:r>
            <a:r>
              <a:rPr lang="en-US" dirty="0"/>
              <a:t>192) NICE symptoms from (12) different NICE cancer pathways we detected.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started with 7 Breast Cancer, 12 Upper GI Cancer and 27 Lower GI cancer symptoms.</a:t>
            </a:r>
          </a:p>
          <a:p>
            <a:endParaRPr lang="en-US" dirty="0"/>
          </a:p>
          <a:p>
            <a:r>
              <a:rPr lang="en-US" dirty="0"/>
              <a:t>The medical terms and concepts were matched to the UMLS.  DART tool answers were used to label the dataset.</a:t>
            </a:r>
            <a:endParaRPr lang="en-GB" dirty="0"/>
          </a:p>
          <a:p>
            <a:r>
              <a:rPr lang="en-GB" dirty="0"/>
              <a:t>Started with Breast Cancer, Upper GI Cancer and Lower GI cancer symptoms.</a:t>
            </a:r>
          </a:p>
          <a:p>
            <a:endParaRPr lang="en-GB" dirty="0"/>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210908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noticed that the breast lump is the most common symptom in the breast cancer patients.</a:t>
            </a:r>
          </a:p>
          <a:p>
            <a:endParaRPr lang="en-GB" dirty="0"/>
          </a:p>
          <a:p>
            <a:r>
              <a:rPr lang="en-GB" dirty="0"/>
              <a:t>Since DART forms are used to label the data we identified any missingness in the dataset and eliminated the reports with the missing DART Answers. We can see that there are more than 50% of the DART Forms answers are missing because we are dealing with the scraping of the forms rather than the actual forms which can lead to data lose. </a:t>
            </a:r>
          </a:p>
          <a:p>
            <a:endParaRPr lang="en-GB" dirty="0"/>
          </a:p>
          <a:p>
            <a:r>
              <a:rPr lang="en-GB" dirty="0"/>
              <a:t>These were no data available from the Other Breast Symptoms question. Therefore, this symptom was extracted but not included in the ML Modelling.</a:t>
            </a:r>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35175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95324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4446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97315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343855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93320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232136-154D-8E49-9F0F-8D035B85AE6F}"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8620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232136-154D-8E49-9F0F-8D035B85AE6F}"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9430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32136-154D-8E49-9F0F-8D035B85AE6F}"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6390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331450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74206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54749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4219607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57.png"/><Relationship Id="rId5" Type="http://schemas.openxmlformats.org/officeDocument/2006/relationships/image" Target="../media/image54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0.svg"/><Relationship Id="rId4" Type="http://schemas.microsoft.com/office/2007/relationships/hdphoto" Target="../media/hdphoto1.wdp"/><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slide" Target="slide8.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slide" Target="slide9.xml"/><Relationship Id="rId4" Type="http://schemas.openxmlformats.org/officeDocument/2006/relationships/slide" Target="slide7.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A1AC6C32-CB3A-4443-8967-1865E1C4807E}"/>
              </a:ext>
            </a:extLst>
          </p:cNvPr>
          <p:cNvPicPr>
            <a:picLocks noChangeAspect="1"/>
          </p:cNvPicPr>
          <p:nvPr/>
        </p:nvPicPr>
        <p:blipFill rotWithShape="1">
          <a:blip r:embed="rId3">
            <a:extLst>
              <a:ext uri="{28A0092B-C50C-407E-A947-70E740481C1C}">
                <a14:useLocalDpi xmlns:a14="http://schemas.microsoft.com/office/drawing/2010/main" val="0"/>
              </a:ext>
            </a:extLst>
          </a:blip>
          <a:srcRect l="19196" r="20028" b="2"/>
          <a:stretch/>
        </p:blipFill>
        <p:spPr>
          <a:xfrm>
            <a:off x="321733" y="321732"/>
            <a:ext cx="3777025" cy="6214533"/>
          </a:xfrm>
          <a:prstGeom prst="rect">
            <a:avLst/>
          </a:prstGeom>
        </p:spPr>
      </p:pic>
      <p:pic>
        <p:nvPicPr>
          <p:cNvPr id="4" name="Picture 3" descr="A close up of a sign&#10;&#10;Description automatically generated">
            <a:extLst>
              <a:ext uri="{FF2B5EF4-FFF2-40B4-BE49-F238E27FC236}">
                <a16:creationId xmlns:a16="http://schemas.microsoft.com/office/drawing/2014/main" id="{523429F4-A4C4-4751-9700-54AEE3AAEC62}"/>
              </a:ext>
            </a:extLst>
          </p:cNvPr>
          <p:cNvPicPr>
            <a:picLocks noChangeAspect="1"/>
          </p:cNvPicPr>
          <p:nvPr/>
        </p:nvPicPr>
        <p:blipFill rotWithShape="1">
          <a:blip r:embed="rId4">
            <a:extLst>
              <a:ext uri="{28A0092B-C50C-407E-A947-70E740481C1C}">
                <a14:useLocalDpi xmlns:a14="http://schemas.microsoft.com/office/drawing/2010/main" val="0"/>
              </a:ext>
            </a:extLst>
          </a:blip>
          <a:srcRect l="17962" r="20523" b="2"/>
          <a:stretch/>
        </p:blipFill>
        <p:spPr>
          <a:xfrm>
            <a:off x="4184538" y="321732"/>
            <a:ext cx="3822924" cy="6214533"/>
          </a:xfrm>
          <a:prstGeom prst="rect">
            <a:avLst/>
          </a:prstGeom>
        </p:spPr>
      </p:pic>
      <p:pic>
        <p:nvPicPr>
          <p:cNvPr id="3" name="Picture 2" descr="A close up of a logo&#10;&#10;Description automatically generated">
            <a:extLst>
              <a:ext uri="{FF2B5EF4-FFF2-40B4-BE49-F238E27FC236}">
                <a16:creationId xmlns:a16="http://schemas.microsoft.com/office/drawing/2014/main" id="{3528FFE2-F05C-4E77-9000-F4E8A77E8EB0}"/>
              </a:ext>
            </a:extLst>
          </p:cNvPr>
          <p:cNvPicPr>
            <a:picLocks noChangeAspect="1"/>
          </p:cNvPicPr>
          <p:nvPr/>
        </p:nvPicPr>
        <p:blipFill rotWithShape="1">
          <a:blip r:embed="rId5">
            <a:extLst>
              <a:ext uri="{28A0092B-C50C-407E-A947-70E740481C1C}">
                <a14:useLocalDpi xmlns:a14="http://schemas.microsoft.com/office/drawing/2010/main" val="0"/>
              </a:ext>
            </a:extLst>
          </a:blip>
          <a:srcRect l="26343" r="12789" b="-2"/>
          <a:stretch/>
        </p:blipFill>
        <p:spPr>
          <a:xfrm>
            <a:off x="8087672" y="321732"/>
            <a:ext cx="3782595" cy="6214533"/>
          </a:xfrm>
          <a:prstGeom prst="rect">
            <a:avLst/>
          </a:prstGeom>
        </p:spPr>
      </p:pic>
    </p:spTree>
    <p:extLst>
      <p:ext uri="{BB962C8B-B14F-4D97-AF65-F5344CB8AC3E}">
        <p14:creationId xmlns:p14="http://schemas.microsoft.com/office/powerpoint/2010/main" val="92794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45BD35-6EEC-45CB-B1C0-4ECE2BCCC228}"/>
              </a:ext>
            </a:extLst>
          </p:cNvPr>
          <p:cNvSpPr txBox="1"/>
          <p:nvPr/>
        </p:nvSpPr>
        <p:spPr>
          <a:xfrm>
            <a:off x="838199" y="291090"/>
            <a:ext cx="10515599" cy="93268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b="1" kern="1200" dirty="0">
                <a:solidFill>
                  <a:srgbClr val="0070C0"/>
                </a:solidFill>
                <a:latin typeface="+mj-lt"/>
                <a:ea typeface="+mj-ea"/>
                <a:cs typeface="+mj-cs"/>
              </a:rPr>
              <a:t>Breast Cancer Symptoms distribution using DART</a:t>
            </a:r>
          </a:p>
        </p:txBody>
      </p:sp>
      <p:sp>
        <p:nvSpPr>
          <p:cNvPr id="19" name="Rectangle 18">
            <a:extLst>
              <a:ext uri="{FF2B5EF4-FFF2-40B4-BE49-F238E27FC236}">
                <a16:creationId xmlns:a16="http://schemas.microsoft.com/office/drawing/2014/main" id="{0ACDB3CA-62BA-4187-A0BD-732DFF7102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2BF62646-7D47-4C77-925A-BFAE1D5FA9F9}"/>
              </a:ext>
            </a:extLst>
          </p:cNvPr>
          <p:cNvGraphicFramePr>
            <a:graphicFrameLocks/>
          </p:cNvGraphicFramePr>
          <p:nvPr>
            <p:extLst>
              <p:ext uri="{D42A27DB-BD31-4B8C-83A1-F6EECF244321}">
                <p14:modId xmlns:p14="http://schemas.microsoft.com/office/powerpoint/2010/main" val="3365270242"/>
              </p:ext>
            </p:extLst>
          </p:nvPr>
        </p:nvGraphicFramePr>
        <p:xfrm>
          <a:off x="1892596" y="1467293"/>
          <a:ext cx="8499363" cy="5099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7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2C4BFA1-2075-4901-9E24-E41D1FDD51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24" name="Oval 5">
              <a:extLst>
                <a:ext uri="{FF2B5EF4-FFF2-40B4-BE49-F238E27FC236}">
                  <a16:creationId xmlns:a16="http://schemas.microsoft.com/office/drawing/2014/main" id="{985A7375-E3AF-4F5C-85AE-17E8832952CA}"/>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5" name="Oval 24">
              <a:extLst>
                <a:ext uri="{FF2B5EF4-FFF2-40B4-BE49-F238E27FC236}">
                  <a16:creationId xmlns:a16="http://schemas.microsoft.com/office/drawing/2014/main" id="{F0307F65-8304-4FA8-A841-D4D7625411BE}"/>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6" name="Oval 5">
              <a:extLst>
                <a:ext uri="{FF2B5EF4-FFF2-40B4-BE49-F238E27FC236}">
                  <a16:creationId xmlns:a16="http://schemas.microsoft.com/office/drawing/2014/main" id="{C8B8394C-136F-4E05-A002-D93A5E79CD5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8" name="Rectangle 27">
            <a:extLst>
              <a:ext uri="{FF2B5EF4-FFF2-40B4-BE49-F238E27FC236}">
                <a16:creationId xmlns:a16="http://schemas.microsoft.com/office/drawing/2014/main" id="{053FB2EE-284F-4C87-AB3D-BBF87A9FA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8A1F72-1449-41A5-97D4-634DBC1B19FD}"/>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b="1" kern="1200">
                <a:solidFill>
                  <a:schemeClr val="bg2"/>
                </a:solidFill>
                <a:latin typeface="+mj-lt"/>
                <a:ea typeface="+mj-ea"/>
                <a:cs typeface="+mj-cs"/>
              </a:rPr>
              <a:t>Natural Language Processing (NLP) Model</a:t>
            </a:r>
          </a:p>
        </p:txBody>
      </p:sp>
    </p:spTree>
    <p:extLst>
      <p:ext uri="{BB962C8B-B14F-4D97-AF65-F5344CB8AC3E}">
        <p14:creationId xmlns:p14="http://schemas.microsoft.com/office/powerpoint/2010/main" val="12283243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a16="http://schemas.microsoft.com/office/drawing/2014/main" id="{46F7435D-E3DB-47B1-BA61-B00ACC83A9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F263A0B5-F8C4-4116-809F-78A768EA79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96EEB76-B06A-43F7-96F9-856B2C0C99F8}"/>
              </a:ext>
            </a:extLst>
          </p:cNvPr>
          <p:cNvGrpSpPr/>
          <p:nvPr/>
        </p:nvGrpSpPr>
        <p:grpSpPr>
          <a:xfrm>
            <a:off x="6904709" y="1880334"/>
            <a:ext cx="4475531" cy="3094085"/>
            <a:chOff x="2" y="10"/>
            <a:chExt cx="9919942" cy="6857990"/>
          </a:xfrm>
        </p:grpSpPr>
        <p:pic>
          <p:nvPicPr>
            <p:cNvPr id="20" name="Picture 19" descr="A picture containing electronics&#10;&#10;Description automatically generated">
              <a:extLst>
                <a:ext uri="{FF2B5EF4-FFF2-40B4-BE49-F238E27FC236}">
                  <a16:creationId xmlns:a16="http://schemas.microsoft.com/office/drawing/2014/main" id="{D19F5D6A-5A10-4B6E-90FB-A153A3AF719A}"/>
                </a:ext>
              </a:extLst>
            </p:cNvPr>
            <p:cNvPicPr>
              <a:picLocks noChangeAspect="1"/>
            </p:cNvPicPr>
            <p:nvPr/>
          </p:nvPicPr>
          <p:blipFill rotWithShape="1">
            <a:blip r:embed="rId3">
              <a:extLst>
                <a:ext uri="{28A0092B-C50C-407E-A947-70E740481C1C}">
                  <a14:useLocalDpi xmlns:a14="http://schemas.microsoft.com/office/drawing/2010/main" val="0"/>
                </a:ext>
              </a:extLst>
            </a:blip>
            <a:srcRect t="8167" r="1" b="22178"/>
            <a:stretch/>
          </p:blipFill>
          <p:spPr>
            <a:xfrm>
              <a:off x="2" y="10"/>
              <a:ext cx="9919942" cy="6857990"/>
            </a:xfrm>
            <a:custGeom>
              <a:avLst/>
              <a:gdLst>
                <a:gd name="connsiteX0" fmla="*/ 0 w 9919942"/>
                <a:gd name="connsiteY0" fmla="*/ 5890890 h 6858000"/>
                <a:gd name="connsiteX1" fmla="*/ 212725 w 9919942"/>
                <a:gd name="connsiteY1" fmla="*/ 5891423 h 6858000"/>
                <a:gd name="connsiteX2" fmla="*/ 1540283 w 9919942"/>
                <a:gd name="connsiteY2" fmla="*/ 5894751 h 6858000"/>
                <a:gd name="connsiteX3" fmla="*/ 2056518 w 9919942"/>
                <a:gd name="connsiteY3" fmla="*/ 6186661 h 6858000"/>
                <a:gd name="connsiteX4" fmla="*/ 2405221 w 9919942"/>
                <a:gd name="connsiteY4" fmla="*/ 6790631 h 6858000"/>
                <a:gd name="connsiteX5" fmla="*/ 2444117 w 9919942"/>
                <a:gd name="connsiteY5" fmla="*/ 6858000 h 6858000"/>
                <a:gd name="connsiteX6" fmla="*/ 0 w 9919942"/>
                <a:gd name="connsiteY6" fmla="*/ 6858000 h 6858000"/>
                <a:gd name="connsiteX7" fmla="*/ 792260 w 9919942"/>
                <a:gd name="connsiteY7" fmla="*/ 3668381 h 6858000"/>
                <a:gd name="connsiteX8" fmla="*/ 1811431 w 9919942"/>
                <a:gd name="connsiteY8" fmla="*/ 3670937 h 6858000"/>
                <a:gd name="connsiteX9" fmla="*/ 1969689 w 9919942"/>
                <a:gd name="connsiteY9" fmla="*/ 3760425 h 6858000"/>
                <a:gd name="connsiteX10" fmla="*/ 2480383 w 9919942"/>
                <a:gd name="connsiteY10" fmla="*/ 4644976 h 6858000"/>
                <a:gd name="connsiteX11" fmla="*/ 2479858 w 9919942"/>
                <a:gd name="connsiteY11" fmla="*/ 4828684 h 6858000"/>
                <a:gd name="connsiteX12" fmla="*/ 1971381 w 9919942"/>
                <a:gd name="connsiteY12" fmla="*/ 5710679 h 6858000"/>
                <a:gd name="connsiteX13" fmla="*/ 1815301 w 9919942"/>
                <a:gd name="connsiteY13" fmla="*/ 5800792 h 6858000"/>
                <a:gd name="connsiteX14" fmla="*/ 797234 w 9919942"/>
                <a:gd name="connsiteY14" fmla="*/ 5800148 h 6858000"/>
                <a:gd name="connsiteX15" fmla="*/ 637873 w 9919942"/>
                <a:gd name="connsiteY15" fmla="*/ 5708748 h 6858000"/>
                <a:gd name="connsiteX16" fmla="*/ 127178 w 9919942"/>
                <a:gd name="connsiteY16" fmla="*/ 4824199 h 6858000"/>
                <a:gd name="connsiteX17" fmla="*/ 128807 w 9919942"/>
                <a:gd name="connsiteY17" fmla="*/ 4642400 h 6858000"/>
                <a:gd name="connsiteX18" fmla="*/ 636180 w 9919942"/>
                <a:gd name="connsiteY18" fmla="*/ 3758494 h 6858000"/>
                <a:gd name="connsiteX19" fmla="*/ 792260 w 9919942"/>
                <a:gd name="connsiteY19" fmla="*/ 3668381 h 6858000"/>
                <a:gd name="connsiteX20" fmla="*/ 2255648 w 9919942"/>
                <a:gd name="connsiteY20" fmla="*/ 3231561 h 6858000"/>
                <a:gd name="connsiteX21" fmla="*/ 2618241 w 9919942"/>
                <a:gd name="connsiteY21" fmla="*/ 3232471 h 6858000"/>
                <a:gd name="connsiteX22" fmla="*/ 2674545 w 9919942"/>
                <a:gd name="connsiteY22" fmla="*/ 3264308 h 6858000"/>
                <a:gd name="connsiteX23" fmla="*/ 2856236 w 9919942"/>
                <a:gd name="connsiteY23" fmla="*/ 3579007 h 6858000"/>
                <a:gd name="connsiteX24" fmla="*/ 2856049 w 9919942"/>
                <a:gd name="connsiteY24" fmla="*/ 3644366 h 6858000"/>
                <a:gd name="connsiteX25" fmla="*/ 2675147 w 9919942"/>
                <a:gd name="connsiteY25" fmla="*/ 3958155 h 6858000"/>
                <a:gd name="connsiteX26" fmla="*/ 2619617 w 9919942"/>
                <a:gd name="connsiteY26" fmla="*/ 3990216 h 6858000"/>
                <a:gd name="connsiteX27" fmla="*/ 2257417 w 9919942"/>
                <a:gd name="connsiteY27" fmla="*/ 3989986 h 6858000"/>
                <a:gd name="connsiteX28" fmla="*/ 2200720 w 9919942"/>
                <a:gd name="connsiteY28" fmla="*/ 3957469 h 6858000"/>
                <a:gd name="connsiteX29" fmla="*/ 2019029 w 9919942"/>
                <a:gd name="connsiteY29" fmla="*/ 3642770 h 6858000"/>
                <a:gd name="connsiteX30" fmla="*/ 2019609 w 9919942"/>
                <a:gd name="connsiteY30" fmla="*/ 3578090 h 6858000"/>
                <a:gd name="connsiteX31" fmla="*/ 2200118 w 9919942"/>
                <a:gd name="connsiteY31" fmla="*/ 3263622 h 6858000"/>
                <a:gd name="connsiteX32" fmla="*/ 2255648 w 9919942"/>
                <a:gd name="connsiteY32" fmla="*/ 3231561 h 6858000"/>
                <a:gd name="connsiteX33" fmla="*/ 2433010 w 9919942"/>
                <a:gd name="connsiteY33" fmla="*/ 2733972 h 6858000"/>
                <a:gd name="connsiteX34" fmla="*/ 2624472 w 9919942"/>
                <a:gd name="connsiteY34" fmla="*/ 2734451 h 6858000"/>
                <a:gd name="connsiteX35" fmla="*/ 2654202 w 9919942"/>
                <a:gd name="connsiteY35" fmla="*/ 2751263 h 6858000"/>
                <a:gd name="connsiteX36" fmla="*/ 2750141 w 9919942"/>
                <a:gd name="connsiteY36" fmla="*/ 2917435 h 6858000"/>
                <a:gd name="connsiteX37" fmla="*/ 2750042 w 9919942"/>
                <a:gd name="connsiteY37" fmla="*/ 2951947 h 6858000"/>
                <a:gd name="connsiteX38" fmla="*/ 2654520 w 9919942"/>
                <a:gd name="connsiteY38" fmla="*/ 3117639 h 6858000"/>
                <a:gd name="connsiteX39" fmla="*/ 2625199 w 9919942"/>
                <a:gd name="connsiteY39" fmla="*/ 3134567 h 6858000"/>
                <a:gd name="connsiteX40" fmla="*/ 2433944 w 9919942"/>
                <a:gd name="connsiteY40" fmla="*/ 3134446 h 6858000"/>
                <a:gd name="connsiteX41" fmla="*/ 2404006 w 9919942"/>
                <a:gd name="connsiteY41" fmla="*/ 3117275 h 6858000"/>
                <a:gd name="connsiteX42" fmla="*/ 2308067 w 9919942"/>
                <a:gd name="connsiteY42" fmla="*/ 2951104 h 6858000"/>
                <a:gd name="connsiteX43" fmla="*/ 2308373 w 9919942"/>
                <a:gd name="connsiteY43" fmla="*/ 2916950 h 6858000"/>
                <a:gd name="connsiteX44" fmla="*/ 2403689 w 9919942"/>
                <a:gd name="connsiteY44" fmla="*/ 2750900 h 6858000"/>
                <a:gd name="connsiteX45" fmla="*/ 2433010 w 9919942"/>
                <a:gd name="connsiteY45" fmla="*/ 2733972 h 6858000"/>
                <a:gd name="connsiteX46" fmla="*/ 4333377 w 9919942"/>
                <a:gd name="connsiteY46" fmla="*/ 2409543 h 6858000"/>
                <a:gd name="connsiteX47" fmla="*/ 7657903 w 9919942"/>
                <a:gd name="connsiteY47" fmla="*/ 2417878 h 6858000"/>
                <a:gd name="connsiteX48" fmla="*/ 8174138 w 9919942"/>
                <a:gd name="connsiteY48" fmla="*/ 2709787 h 6858000"/>
                <a:gd name="connsiteX49" fmla="*/ 9840019 w 9919942"/>
                <a:gd name="connsiteY49" fmla="*/ 5595180 h 6858000"/>
                <a:gd name="connsiteX50" fmla="*/ 9838301 w 9919942"/>
                <a:gd name="connsiteY50" fmla="*/ 6194439 h 6858000"/>
                <a:gd name="connsiteX51" fmla="*/ 9491114 w 9919942"/>
                <a:gd name="connsiteY51" fmla="*/ 6796666 h 6858000"/>
                <a:gd name="connsiteX52" fmla="*/ 9455755 w 9919942"/>
                <a:gd name="connsiteY52" fmla="*/ 6858000 h 6858000"/>
                <a:gd name="connsiteX53" fmla="*/ 2555435 w 9919942"/>
                <a:gd name="connsiteY53" fmla="*/ 6858000 h 6858000"/>
                <a:gd name="connsiteX54" fmla="*/ 2457118 w 9919942"/>
                <a:gd name="connsiteY54" fmla="*/ 6687713 h 6858000"/>
                <a:gd name="connsiteX55" fmla="*/ 2163881 w 9919942"/>
                <a:gd name="connsiteY55" fmla="*/ 6179811 h 6858000"/>
                <a:gd name="connsiteX56" fmla="*/ 2169197 w 9919942"/>
                <a:gd name="connsiteY56" fmla="*/ 5586783 h 6858000"/>
                <a:gd name="connsiteX57" fmla="*/ 3824243 w 9919942"/>
                <a:gd name="connsiteY57" fmla="*/ 2703492 h 6858000"/>
                <a:gd name="connsiteX58" fmla="*/ 4333377 w 9919942"/>
                <a:gd name="connsiteY58" fmla="*/ 2409543 h 6858000"/>
                <a:gd name="connsiteX59" fmla="*/ 725024 w 9919942"/>
                <a:gd name="connsiteY59" fmla="*/ 2239631 h 6858000"/>
                <a:gd name="connsiteX60" fmla="*/ 1356572 w 9919942"/>
                <a:gd name="connsiteY60" fmla="*/ 2241215 h 6858000"/>
                <a:gd name="connsiteX61" fmla="*/ 1454639 w 9919942"/>
                <a:gd name="connsiteY61" fmla="*/ 2296667 h 6858000"/>
                <a:gd name="connsiteX62" fmla="*/ 1771100 w 9919942"/>
                <a:gd name="connsiteY62" fmla="*/ 2844795 h 6858000"/>
                <a:gd name="connsiteX63" fmla="*/ 1770775 w 9919942"/>
                <a:gd name="connsiteY63" fmla="*/ 2958634 h 6858000"/>
                <a:gd name="connsiteX64" fmla="*/ 1455688 w 9919942"/>
                <a:gd name="connsiteY64" fmla="*/ 3505178 h 6858000"/>
                <a:gd name="connsiteX65" fmla="*/ 1358971 w 9919942"/>
                <a:gd name="connsiteY65" fmla="*/ 3561017 h 6858000"/>
                <a:gd name="connsiteX66" fmla="*/ 728106 w 9919942"/>
                <a:gd name="connsiteY66" fmla="*/ 3560618 h 6858000"/>
                <a:gd name="connsiteX67" fmla="*/ 629355 w 9919942"/>
                <a:gd name="connsiteY67" fmla="*/ 3503981 h 6858000"/>
                <a:gd name="connsiteX68" fmla="*/ 312894 w 9919942"/>
                <a:gd name="connsiteY68" fmla="*/ 2955854 h 6858000"/>
                <a:gd name="connsiteX69" fmla="*/ 313904 w 9919942"/>
                <a:gd name="connsiteY69" fmla="*/ 2843200 h 6858000"/>
                <a:gd name="connsiteX70" fmla="*/ 628307 w 9919942"/>
                <a:gd name="connsiteY70" fmla="*/ 2295471 h 6858000"/>
                <a:gd name="connsiteX71" fmla="*/ 725024 w 9919942"/>
                <a:gd name="connsiteY71" fmla="*/ 2239631 h 6858000"/>
                <a:gd name="connsiteX72" fmla="*/ 2879072 w 9919942"/>
                <a:gd name="connsiteY72" fmla="*/ 1760629 h 6858000"/>
                <a:gd name="connsiteX73" fmla="*/ 3409516 w 9919942"/>
                <a:gd name="connsiteY73" fmla="*/ 1761958 h 6858000"/>
                <a:gd name="connsiteX74" fmla="*/ 3491884 w 9919942"/>
                <a:gd name="connsiteY74" fmla="*/ 1808535 h 6858000"/>
                <a:gd name="connsiteX75" fmla="*/ 3757682 w 9919942"/>
                <a:gd name="connsiteY75" fmla="*/ 2268912 h 6858000"/>
                <a:gd name="connsiteX76" fmla="*/ 3757409 w 9919942"/>
                <a:gd name="connsiteY76" fmla="*/ 2364527 h 6858000"/>
                <a:gd name="connsiteX77" fmla="*/ 3492764 w 9919942"/>
                <a:gd name="connsiteY77" fmla="*/ 2823575 h 6858000"/>
                <a:gd name="connsiteX78" fmla="*/ 3411530 w 9919942"/>
                <a:gd name="connsiteY78" fmla="*/ 2870476 h 6858000"/>
                <a:gd name="connsiteX79" fmla="*/ 2881660 w 9919942"/>
                <a:gd name="connsiteY79" fmla="*/ 2870140 h 6858000"/>
                <a:gd name="connsiteX80" fmla="*/ 2798719 w 9919942"/>
                <a:gd name="connsiteY80" fmla="*/ 2822570 h 6858000"/>
                <a:gd name="connsiteX81" fmla="*/ 2532919 w 9919942"/>
                <a:gd name="connsiteY81" fmla="*/ 2362193 h 6858000"/>
                <a:gd name="connsiteX82" fmla="*/ 2533769 w 9919942"/>
                <a:gd name="connsiteY82" fmla="*/ 2267572 h 6858000"/>
                <a:gd name="connsiteX83" fmla="*/ 2797838 w 9919942"/>
                <a:gd name="connsiteY83" fmla="*/ 1807530 h 6858000"/>
                <a:gd name="connsiteX84" fmla="*/ 2879072 w 9919942"/>
                <a:gd name="connsiteY84" fmla="*/ 1760629 h 6858000"/>
                <a:gd name="connsiteX85" fmla="*/ 3648251 w 9919942"/>
                <a:gd name="connsiteY85" fmla="*/ 0 h 6858000"/>
                <a:gd name="connsiteX86" fmla="*/ 5834936 w 9919942"/>
                <a:gd name="connsiteY86" fmla="*/ 0 h 6858000"/>
                <a:gd name="connsiteX87" fmla="*/ 5837246 w 9919942"/>
                <a:gd name="connsiteY87" fmla="*/ 4001 h 6858000"/>
                <a:gd name="connsiteX88" fmla="*/ 6290808 w 9919942"/>
                <a:gd name="connsiteY88" fmla="*/ 789594 h 6858000"/>
                <a:gd name="connsiteX89" fmla="*/ 6290116 w 9919942"/>
                <a:gd name="connsiteY89" fmla="*/ 1031291 h 6858000"/>
                <a:gd name="connsiteX90" fmla="*/ 5621142 w 9919942"/>
                <a:gd name="connsiteY90" fmla="*/ 2191688 h 6858000"/>
                <a:gd name="connsiteX91" fmla="*/ 5415793 w 9919942"/>
                <a:gd name="connsiteY91" fmla="*/ 2310245 h 6858000"/>
                <a:gd name="connsiteX92" fmla="*/ 4076372 w 9919942"/>
                <a:gd name="connsiteY92" fmla="*/ 2309398 h 6858000"/>
                <a:gd name="connsiteX93" fmla="*/ 3866709 w 9919942"/>
                <a:gd name="connsiteY93" fmla="*/ 2189150 h 6858000"/>
                <a:gd name="connsiteX94" fmla="*/ 3194813 w 9919942"/>
                <a:gd name="connsiteY94" fmla="*/ 1025391 h 6858000"/>
                <a:gd name="connsiteX95" fmla="*/ 3196958 w 9919942"/>
                <a:gd name="connsiteY95" fmla="*/ 786207 h 6858000"/>
                <a:gd name="connsiteX96" fmla="*/ 3644148 w 9919942"/>
                <a:gd name="connsiteY96" fmla="*/ 7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919942" h="6858000">
                  <a:moveTo>
                    <a:pt x="0" y="5890890"/>
                  </a:moveTo>
                  <a:lnTo>
                    <a:pt x="212725" y="5891423"/>
                  </a:lnTo>
                  <a:cubicBezTo>
                    <a:pt x="582535" y="5892351"/>
                    <a:pt x="1020826" y="5893449"/>
                    <a:pt x="1540283" y="5894751"/>
                  </a:cubicBezTo>
                  <a:cubicBezTo>
                    <a:pt x="1752088" y="5888795"/>
                    <a:pt x="1952177" y="6005934"/>
                    <a:pt x="2056518" y="6186661"/>
                  </a:cubicBezTo>
                  <a:cubicBezTo>
                    <a:pt x="2056518" y="6186661"/>
                    <a:pt x="2056518" y="6186661"/>
                    <a:pt x="2405221" y="6790631"/>
                  </a:cubicBezTo>
                  <a:lnTo>
                    <a:pt x="2444117" y="6858000"/>
                  </a:lnTo>
                  <a:lnTo>
                    <a:pt x="0" y="6858000"/>
                  </a:lnTo>
                  <a:close/>
                  <a:moveTo>
                    <a:pt x="792260" y="3668381"/>
                  </a:moveTo>
                  <a:cubicBezTo>
                    <a:pt x="792260" y="3668381"/>
                    <a:pt x="792260" y="3668381"/>
                    <a:pt x="1811431" y="3670937"/>
                  </a:cubicBezTo>
                  <a:cubicBezTo>
                    <a:pt x="1876362" y="3669112"/>
                    <a:pt x="1937701" y="3705022"/>
                    <a:pt x="1969689" y="3760425"/>
                  </a:cubicBezTo>
                  <a:cubicBezTo>
                    <a:pt x="1969689" y="3760425"/>
                    <a:pt x="1969689" y="3760425"/>
                    <a:pt x="2480383" y="4644976"/>
                  </a:cubicBezTo>
                  <a:cubicBezTo>
                    <a:pt x="2513474" y="4702289"/>
                    <a:pt x="2512800" y="4771455"/>
                    <a:pt x="2479858" y="4828684"/>
                  </a:cubicBezTo>
                  <a:cubicBezTo>
                    <a:pt x="2479858" y="4828684"/>
                    <a:pt x="2479858" y="4828684"/>
                    <a:pt x="1971381" y="5710679"/>
                  </a:cubicBezTo>
                  <a:cubicBezTo>
                    <a:pt x="1940341" y="5766811"/>
                    <a:pt x="1879433" y="5801975"/>
                    <a:pt x="1815301" y="5800792"/>
                  </a:cubicBezTo>
                  <a:cubicBezTo>
                    <a:pt x="1815301" y="5800792"/>
                    <a:pt x="1815301" y="5800792"/>
                    <a:pt x="797234" y="5800148"/>
                  </a:cubicBezTo>
                  <a:cubicBezTo>
                    <a:pt x="731200" y="5800063"/>
                    <a:pt x="670963" y="5766064"/>
                    <a:pt x="637873" y="5708748"/>
                  </a:cubicBezTo>
                  <a:cubicBezTo>
                    <a:pt x="637873" y="5708748"/>
                    <a:pt x="637873" y="5708748"/>
                    <a:pt x="127178" y="4824199"/>
                  </a:cubicBezTo>
                  <a:cubicBezTo>
                    <a:pt x="95190" y="4768796"/>
                    <a:pt x="94762" y="4697719"/>
                    <a:pt x="128807" y="4642400"/>
                  </a:cubicBezTo>
                  <a:cubicBezTo>
                    <a:pt x="128807" y="4642400"/>
                    <a:pt x="128807" y="4642400"/>
                    <a:pt x="636180" y="3758494"/>
                  </a:cubicBezTo>
                  <a:cubicBezTo>
                    <a:pt x="667221" y="3702364"/>
                    <a:pt x="728129" y="3667198"/>
                    <a:pt x="792260" y="3668381"/>
                  </a:cubicBezTo>
                  <a:close/>
                  <a:moveTo>
                    <a:pt x="2255648" y="3231561"/>
                  </a:moveTo>
                  <a:cubicBezTo>
                    <a:pt x="2255648" y="3231561"/>
                    <a:pt x="2255648" y="3231561"/>
                    <a:pt x="2618241" y="3232471"/>
                  </a:cubicBezTo>
                  <a:cubicBezTo>
                    <a:pt x="2641342" y="3231821"/>
                    <a:pt x="2663165" y="3244597"/>
                    <a:pt x="2674545" y="3264308"/>
                  </a:cubicBezTo>
                  <a:cubicBezTo>
                    <a:pt x="2674545" y="3264308"/>
                    <a:pt x="2674545" y="3264308"/>
                    <a:pt x="2856236" y="3579007"/>
                  </a:cubicBezTo>
                  <a:cubicBezTo>
                    <a:pt x="2868009" y="3599398"/>
                    <a:pt x="2867769" y="3624006"/>
                    <a:pt x="2856049" y="3644366"/>
                  </a:cubicBezTo>
                  <a:cubicBezTo>
                    <a:pt x="2856049" y="3644366"/>
                    <a:pt x="2856049" y="3644366"/>
                    <a:pt x="2675147" y="3958155"/>
                  </a:cubicBezTo>
                  <a:cubicBezTo>
                    <a:pt x="2664104" y="3978125"/>
                    <a:pt x="2642433" y="3990637"/>
                    <a:pt x="2619617" y="3990216"/>
                  </a:cubicBezTo>
                  <a:cubicBezTo>
                    <a:pt x="2619617" y="3990216"/>
                    <a:pt x="2619617" y="3990216"/>
                    <a:pt x="2257417" y="3989986"/>
                  </a:cubicBezTo>
                  <a:cubicBezTo>
                    <a:pt x="2233924" y="3989956"/>
                    <a:pt x="2212493" y="3977860"/>
                    <a:pt x="2200720" y="3957469"/>
                  </a:cubicBezTo>
                  <a:cubicBezTo>
                    <a:pt x="2200720" y="3957469"/>
                    <a:pt x="2200720" y="3957469"/>
                    <a:pt x="2019029" y="3642770"/>
                  </a:cubicBezTo>
                  <a:cubicBezTo>
                    <a:pt x="2007648" y="3623058"/>
                    <a:pt x="2007496" y="3597772"/>
                    <a:pt x="2019609" y="3578090"/>
                  </a:cubicBezTo>
                  <a:cubicBezTo>
                    <a:pt x="2019609" y="3578090"/>
                    <a:pt x="2019609" y="3578090"/>
                    <a:pt x="2200118" y="3263622"/>
                  </a:cubicBezTo>
                  <a:cubicBezTo>
                    <a:pt x="2211161" y="3243651"/>
                    <a:pt x="2232832" y="3231141"/>
                    <a:pt x="2255648" y="3231561"/>
                  </a:cubicBezTo>
                  <a:close/>
                  <a:moveTo>
                    <a:pt x="2433010" y="2733972"/>
                  </a:moveTo>
                  <a:cubicBezTo>
                    <a:pt x="2433010" y="2733972"/>
                    <a:pt x="2433010" y="2733972"/>
                    <a:pt x="2624472" y="2734451"/>
                  </a:cubicBezTo>
                  <a:cubicBezTo>
                    <a:pt x="2636671" y="2734110"/>
                    <a:pt x="2648193" y="2740855"/>
                    <a:pt x="2654202" y="2751263"/>
                  </a:cubicBezTo>
                  <a:cubicBezTo>
                    <a:pt x="2654202" y="2751263"/>
                    <a:pt x="2654202" y="2751263"/>
                    <a:pt x="2750141" y="2917435"/>
                  </a:cubicBezTo>
                  <a:cubicBezTo>
                    <a:pt x="2756358" y="2928203"/>
                    <a:pt x="2756231" y="2941196"/>
                    <a:pt x="2750042" y="2951947"/>
                  </a:cubicBezTo>
                  <a:cubicBezTo>
                    <a:pt x="2750042" y="2951947"/>
                    <a:pt x="2750042" y="2951947"/>
                    <a:pt x="2654520" y="3117639"/>
                  </a:cubicBezTo>
                  <a:cubicBezTo>
                    <a:pt x="2648690" y="3128183"/>
                    <a:pt x="2637246" y="3134790"/>
                    <a:pt x="2625199" y="3134567"/>
                  </a:cubicBezTo>
                  <a:cubicBezTo>
                    <a:pt x="2625199" y="3134567"/>
                    <a:pt x="2625199" y="3134567"/>
                    <a:pt x="2433944" y="3134446"/>
                  </a:cubicBezTo>
                  <a:cubicBezTo>
                    <a:pt x="2421540" y="3134430"/>
                    <a:pt x="2410223" y="3128043"/>
                    <a:pt x="2404006" y="3117275"/>
                  </a:cubicBezTo>
                  <a:cubicBezTo>
                    <a:pt x="2404006" y="3117275"/>
                    <a:pt x="2404006" y="3117275"/>
                    <a:pt x="2308067" y="2951104"/>
                  </a:cubicBezTo>
                  <a:cubicBezTo>
                    <a:pt x="2302058" y="2940696"/>
                    <a:pt x="2301978" y="2927344"/>
                    <a:pt x="2308373" y="2916950"/>
                  </a:cubicBezTo>
                  <a:cubicBezTo>
                    <a:pt x="2308373" y="2916950"/>
                    <a:pt x="2308373" y="2916950"/>
                    <a:pt x="2403689" y="2750900"/>
                  </a:cubicBezTo>
                  <a:cubicBezTo>
                    <a:pt x="2409520" y="2740356"/>
                    <a:pt x="2420963" y="2733749"/>
                    <a:pt x="2433010" y="2733972"/>
                  </a:cubicBezTo>
                  <a:close/>
                  <a:moveTo>
                    <a:pt x="4333377" y="2409543"/>
                  </a:moveTo>
                  <a:cubicBezTo>
                    <a:pt x="4333377" y="2409543"/>
                    <a:pt x="4333377" y="2409543"/>
                    <a:pt x="7657903" y="2417878"/>
                  </a:cubicBezTo>
                  <a:cubicBezTo>
                    <a:pt x="7869708" y="2411922"/>
                    <a:pt x="8069795" y="2529061"/>
                    <a:pt x="8174138" y="2709787"/>
                  </a:cubicBezTo>
                  <a:cubicBezTo>
                    <a:pt x="8174138" y="2709787"/>
                    <a:pt x="8174138" y="2709787"/>
                    <a:pt x="9840019" y="5595180"/>
                  </a:cubicBezTo>
                  <a:cubicBezTo>
                    <a:pt x="9947960" y="5782138"/>
                    <a:pt x="9945763" y="6007756"/>
                    <a:pt x="9838301" y="6194439"/>
                  </a:cubicBezTo>
                  <a:cubicBezTo>
                    <a:pt x="9838301" y="6194439"/>
                    <a:pt x="9838301" y="6194439"/>
                    <a:pt x="9491114" y="6796666"/>
                  </a:cubicBezTo>
                  <a:lnTo>
                    <a:pt x="9455755" y="6858000"/>
                  </a:lnTo>
                  <a:lnTo>
                    <a:pt x="2555435" y="6858000"/>
                  </a:lnTo>
                  <a:lnTo>
                    <a:pt x="2457118" y="6687713"/>
                  </a:lnTo>
                  <a:cubicBezTo>
                    <a:pt x="2365609" y="6529214"/>
                    <a:pt x="2267998" y="6360148"/>
                    <a:pt x="2163881" y="6179811"/>
                  </a:cubicBezTo>
                  <a:cubicBezTo>
                    <a:pt x="2059539" y="5999084"/>
                    <a:pt x="2058136" y="5767233"/>
                    <a:pt x="2169197" y="5586783"/>
                  </a:cubicBezTo>
                  <a:cubicBezTo>
                    <a:pt x="2169197" y="5586783"/>
                    <a:pt x="2169197" y="5586783"/>
                    <a:pt x="3824243" y="2703492"/>
                  </a:cubicBezTo>
                  <a:cubicBezTo>
                    <a:pt x="3925497" y="2520394"/>
                    <a:pt x="4124183" y="2405683"/>
                    <a:pt x="4333377" y="2409543"/>
                  </a:cubicBezTo>
                  <a:close/>
                  <a:moveTo>
                    <a:pt x="725024" y="2239631"/>
                  </a:moveTo>
                  <a:cubicBezTo>
                    <a:pt x="725024" y="2239631"/>
                    <a:pt x="725024" y="2239631"/>
                    <a:pt x="1356572" y="2241215"/>
                  </a:cubicBezTo>
                  <a:cubicBezTo>
                    <a:pt x="1396808" y="2240083"/>
                    <a:pt x="1434818" y="2262335"/>
                    <a:pt x="1454639" y="2296667"/>
                  </a:cubicBezTo>
                  <a:cubicBezTo>
                    <a:pt x="1454639" y="2296667"/>
                    <a:pt x="1454639" y="2296667"/>
                    <a:pt x="1771100" y="2844795"/>
                  </a:cubicBezTo>
                  <a:cubicBezTo>
                    <a:pt x="1791605" y="2880310"/>
                    <a:pt x="1791188" y="2923170"/>
                    <a:pt x="1770775" y="2958634"/>
                  </a:cubicBezTo>
                  <a:cubicBezTo>
                    <a:pt x="1770775" y="2958634"/>
                    <a:pt x="1770775" y="2958634"/>
                    <a:pt x="1455688" y="3505178"/>
                  </a:cubicBezTo>
                  <a:cubicBezTo>
                    <a:pt x="1436453" y="3539960"/>
                    <a:pt x="1398709" y="3561751"/>
                    <a:pt x="1358971" y="3561017"/>
                  </a:cubicBezTo>
                  <a:cubicBezTo>
                    <a:pt x="1358971" y="3561017"/>
                    <a:pt x="1358971" y="3561017"/>
                    <a:pt x="728106" y="3560618"/>
                  </a:cubicBezTo>
                  <a:cubicBezTo>
                    <a:pt x="687187" y="3560566"/>
                    <a:pt x="649860" y="3539497"/>
                    <a:pt x="629355" y="3503981"/>
                  </a:cubicBezTo>
                  <a:cubicBezTo>
                    <a:pt x="629355" y="3503981"/>
                    <a:pt x="629355" y="3503981"/>
                    <a:pt x="312894" y="2955854"/>
                  </a:cubicBezTo>
                  <a:cubicBezTo>
                    <a:pt x="293073" y="2921523"/>
                    <a:pt x="292806" y="2877479"/>
                    <a:pt x="313904" y="2843200"/>
                  </a:cubicBezTo>
                  <a:cubicBezTo>
                    <a:pt x="313904" y="2843200"/>
                    <a:pt x="313904" y="2843200"/>
                    <a:pt x="628307" y="2295471"/>
                  </a:cubicBezTo>
                  <a:cubicBezTo>
                    <a:pt x="647542" y="2260690"/>
                    <a:pt x="685286" y="2238898"/>
                    <a:pt x="725024" y="2239631"/>
                  </a:cubicBezTo>
                  <a:close/>
                  <a:moveTo>
                    <a:pt x="2879072" y="1760629"/>
                  </a:moveTo>
                  <a:cubicBezTo>
                    <a:pt x="2879072" y="1760629"/>
                    <a:pt x="2879072" y="1760629"/>
                    <a:pt x="3409516" y="1761958"/>
                  </a:cubicBezTo>
                  <a:cubicBezTo>
                    <a:pt x="3443310" y="1761007"/>
                    <a:pt x="3475235" y="1779699"/>
                    <a:pt x="3491884" y="1808535"/>
                  </a:cubicBezTo>
                  <a:cubicBezTo>
                    <a:pt x="3491884" y="1808535"/>
                    <a:pt x="3491884" y="1808535"/>
                    <a:pt x="3757682" y="2268912"/>
                  </a:cubicBezTo>
                  <a:cubicBezTo>
                    <a:pt x="3774905" y="2298742"/>
                    <a:pt x="3774555" y="2334740"/>
                    <a:pt x="3757409" y="2364527"/>
                  </a:cubicBezTo>
                  <a:cubicBezTo>
                    <a:pt x="3757409" y="2364527"/>
                    <a:pt x="3757409" y="2364527"/>
                    <a:pt x="3492764" y="2823575"/>
                  </a:cubicBezTo>
                  <a:cubicBezTo>
                    <a:pt x="3476609" y="2852789"/>
                    <a:pt x="3444908" y="2871091"/>
                    <a:pt x="3411530" y="2870476"/>
                  </a:cubicBezTo>
                  <a:cubicBezTo>
                    <a:pt x="3411530" y="2870476"/>
                    <a:pt x="3411530" y="2870476"/>
                    <a:pt x="2881660" y="2870140"/>
                  </a:cubicBezTo>
                  <a:cubicBezTo>
                    <a:pt x="2847292" y="2870095"/>
                    <a:pt x="2815940" y="2852400"/>
                    <a:pt x="2798719" y="2822570"/>
                  </a:cubicBezTo>
                  <a:cubicBezTo>
                    <a:pt x="2798719" y="2822570"/>
                    <a:pt x="2798719" y="2822570"/>
                    <a:pt x="2532919" y="2362193"/>
                  </a:cubicBezTo>
                  <a:cubicBezTo>
                    <a:pt x="2516270" y="2333357"/>
                    <a:pt x="2516047" y="2296363"/>
                    <a:pt x="2533769" y="2267572"/>
                  </a:cubicBezTo>
                  <a:cubicBezTo>
                    <a:pt x="2533769" y="2267572"/>
                    <a:pt x="2533769" y="2267572"/>
                    <a:pt x="2797838" y="1807530"/>
                  </a:cubicBezTo>
                  <a:cubicBezTo>
                    <a:pt x="2813994" y="1778316"/>
                    <a:pt x="2845695" y="1760013"/>
                    <a:pt x="2879072" y="1760629"/>
                  </a:cubicBezTo>
                  <a:close/>
                  <a:moveTo>
                    <a:pt x="3648251" y="0"/>
                  </a:moveTo>
                  <a:lnTo>
                    <a:pt x="5834936" y="0"/>
                  </a:lnTo>
                  <a:lnTo>
                    <a:pt x="5837246" y="4001"/>
                  </a:lnTo>
                  <a:cubicBezTo>
                    <a:pt x="5936488" y="175894"/>
                    <a:pt x="6080841" y="425920"/>
                    <a:pt x="6290808" y="789594"/>
                  </a:cubicBezTo>
                  <a:cubicBezTo>
                    <a:pt x="6334344" y="865000"/>
                    <a:pt x="6333460" y="955997"/>
                    <a:pt x="6290116" y="1031291"/>
                  </a:cubicBezTo>
                  <a:cubicBezTo>
                    <a:pt x="6290116" y="1031291"/>
                    <a:pt x="6290116" y="1031291"/>
                    <a:pt x="5621142" y="2191688"/>
                  </a:cubicBezTo>
                  <a:cubicBezTo>
                    <a:pt x="5580303" y="2265537"/>
                    <a:pt x="5500166" y="2311803"/>
                    <a:pt x="5415793" y="2310245"/>
                  </a:cubicBezTo>
                  <a:cubicBezTo>
                    <a:pt x="5415793" y="2310245"/>
                    <a:pt x="5415793" y="2310245"/>
                    <a:pt x="4076372" y="2309398"/>
                  </a:cubicBezTo>
                  <a:cubicBezTo>
                    <a:pt x="3989495" y="2309287"/>
                    <a:pt x="3910245" y="2264555"/>
                    <a:pt x="3866709" y="2189150"/>
                  </a:cubicBezTo>
                  <a:cubicBezTo>
                    <a:pt x="3866709" y="2189150"/>
                    <a:pt x="3866709" y="2189150"/>
                    <a:pt x="3194813" y="1025391"/>
                  </a:cubicBezTo>
                  <a:cubicBezTo>
                    <a:pt x="3152728" y="952499"/>
                    <a:pt x="3152165" y="858988"/>
                    <a:pt x="3196958" y="786207"/>
                  </a:cubicBezTo>
                  <a:cubicBezTo>
                    <a:pt x="3196958" y="786207"/>
                    <a:pt x="3196958" y="786207"/>
                    <a:pt x="3644148" y="7148"/>
                  </a:cubicBezTo>
                  <a:close/>
                </a:path>
              </a:pathLst>
            </a:custGeom>
          </p:spPr>
        </p:pic>
        <p:pic>
          <p:nvPicPr>
            <p:cNvPr id="21" name="Picture 20">
              <a:extLst>
                <a:ext uri="{FF2B5EF4-FFF2-40B4-BE49-F238E27FC236}">
                  <a16:creationId xmlns:a16="http://schemas.microsoft.com/office/drawing/2014/main" id="{936C26A7-8C69-4FA3-B08F-D33C45883D1F}"/>
                </a:ext>
              </a:extLst>
            </p:cNvPr>
            <p:cNvPicPr>
              <a:picLocks noChangeAspect="1"/>
            </p:cNvPicPr>
            <p:nvPr/>
          </p:nvPicPr>
          <p:blipFill>
            <a:blip r:embed="rId4">
              <a:extLst>
                <a:ext uri="{28A0092B-C50C-407E-A947-70E740481C1C}">
                  <a14:useLocalDpi xmlns:a14="http://schemas.microsoft.com/office/drawing/2010/main" val="0"/>
                </a:ext>
              </a:extLst>
            </a:blip>
            <a:srcRect l="8137" r="21554"/>
            <a:stretch>
              <a:fillRect/>
            </a:stretch>
          </p:blipFill>
          <p:spPr>
            <a:xfrm>
              <a:off x="4716491" y="2616901"/>
              <a:ext cx="1891438" cy="1909632"/>
            </a:xfrm>
            <a:custGeom>
              <a:avLst/>
              <a:gdLst>
                <a:gd name="connsiteX0" fmla="*/ 1200798 w 2401636"/>
                <a:gd name="connsiteY0" fmla="*/ 0 h 2288601"/>
                <a:gd name="connsiteX1" fmla="*/ 1200839 w 2401636"/>
                <a:gd name="connsiteY1" fmla="*/ 0 h 2288601"/>
                <a:gd name="connsiteX2" fmla="*/ 1323595 w 2401636"/>
                <a:gd name="connsiteY2" fmla="*/ 5907 h 2288601"/>
                <a:gd name="connsiteX3" fmla="*/ 2401636 w 2401636"/>
                <a:gd name="connsiteY3" fmla="*/ 1144300 h 2288601"/>
                <a:gd name="connsiteX4" fmla="*/ 1200818 w 2401636"/>
                <a:gd name="connsiteY4" fmla="*/ 2288601 h 2288601"/>
                <a:gd name="connsiteX5" fmla="*/ 0 w 2401636"/>
                <a:gd name="connsiteY5" fmla="*/ 1144300 h 2288601"/>
                <a:gd name="connsiteX6" fmla="*/ 1078042 w 2401636"/>
                <a:gd name="connsiteY6" fmla="*/ 5907 h 22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1636" h="2288601">
                  <a:moveTo>
                    <a:pt x="1200798" y="0"/>
                  </a:moveTo>
                  <a:lnTo>
                    <a:pt x="1200839" y="0"/>
                  </a:lnTo>
                  <a:lnTo>
                    <a:pt x="1323595" y="5907"/>
                  </a:lnTo>
                  <a:cubicBezTo>
                    <a:pt x="1929114" y="64507"/>
                    <a:pt x="2401636" y="551819"/>
                    <a:pt x="2401636" y="1144300"/>
                  </a:cubicBezTo>
                  <a:cubicBezTo>
                    <a:pt x="2401636" y="1776280"/>
                    <a:pt x="1864011" y="2288601"/>
                    <a:pt x="1200818" y="2288601"/>
                  </a:cubicBezTo>
                  <a:cubicBezTo>
                    <a:pt x="537625" y="2288601"/>
                    <a:pt x="0" y="1776280"/>
                    <a:pt x="0" y="1144300"/>
                  </a:cubicBezTo>
                  <a:cubicBezTo>
                    <a:pt x="0" y="551819"/>
                    <a:pt x="472522" y="64507"/>
                    <a:pt x="1078042" y="5907"/>
                  </a:cubicBezTo>
                  <a:close/>
                </a:path>
              </a:pathLst>
            </a:custGeom>
          </p:spPr>
        </p:pic>
      </p:grpSp>
      <p:grpSp>
        <p:nvGrpSpPr>
          <p:cNvPr id="24" name="Group 23">
            <a:extLst>
              <a:ext uri="{FF2B5EF4-FFF2-40B4-BE49-F238E27FC236}">
                <a16:creationId xmlns:a16="http://schemas.microsoft.com/office/drawing/2014/main" id="{905842FC-02C3-48C4-B509-0B007211EF80}"/>
              </a:ext>
            </a:extLst>
          </p:cNvPr>
          <p:cNvGrpSpPr/>
          <p:nvPr/>
        </p:nvGrpSpPr>
        <p:grpSpPr>
          <a:xfrm>
            <a:off x="1798594" y="902580"/>
            <a:ext cx="2521078" cy="2399986"/>
            <a:chOff x="1732008" y="1457551"/>
            <a:chExt cx="2521078" cy="2399986"/>
          </a:xfrm>
        </p:grpSpPr>
        <p:sp>
          <p:nvSpPr>
            <p:cNvPr id="18" name="TextBox 17">
              <a:extLst>
                <a:ext uri="{FF2B5EF4-FFF2-40B4-BE49-F238E27FC236}">
                  <a16:creationId xmlns:a16="http://schemas.microsoft.com/office/drawing/2014/main" id="{9E94CA5A-C6D2-46D6-A232-699C3099722B}"/>
                </a:ext>
              </a:extLst>
            </p:cNvPr>
            <p:cNvSpPr txBox="1"/>
            <p:nvPr/>
          </p:nvSpPr>
          <p:spPr>
            <a:xfrm>
              <a:off x="2171617" y="1905171"/>
              <a:ext cx="2018371" cy="1477328"/>
            </a:xfrm>
            <a:prstGeom prst="rect">
              <a:avLst/>
            </a:prstGeom>
            <a:noFill/>
          </p:spPr>
          <p:txBody>
            <a:bodyPr wrap="square" rtlCol="0">
              <a:spAutoFit/>
            </a:bodyPr>
            <a:lstStyle/>
            <a:p>
              <a:r>
                <a:rPr lang="en-GB" b="1" dirty="0"/>
                <a:t>Characteristics</a:t>
              </a:r>
              <a:r>
                <a:rPr lang="en-GB" dirty="0"/>
                <a:t> </a:t>
              </a:r>
            </a:p>
            <a:p>
              <a:r>
                <a:rPr lang="en-GB" dirty="0"/>
                <a:t>limited use of verbs</a:t>
              </a:r>
            </a:p>
            <a:p>
              <a:r>
                <a:rPr lang="en-GB" dirty="0"/>
                <a:t>extensive use of abbreviations</a:t>
              </a:r>
            </a:p>
            <a:p>
              <a:r>
                <a:rPr lang="en-GB" dirty="0"/>
                <a:t>low structure</a:t>
              </a:r>
            </a:p>
          </p:txBody>
        </p:sp>
        <p:sp>
          <p:nvSpPr>
            <p:cNvPr id="23" name="Oval 22">
              <a:extLst>
                <a:ext uri="{FF2B5EF4-FFF2-40B4-BE49-F238E27FC236}">
                  <a16:creationId xmlns:a16="http://schemas.microsoft.com/office/drawing/2014/main" id="{1C5F4498-A4CA-40D6-956F-0D1E646EAC88}"/>
                </a:ext>
              </a:extLst>
            </p:cNvPr>
            <p:cNvSpPr/>
            <p:nvPr/>
          </p:nvSpPr>
          <p:spPr>
            <a:xfrm>
              <a:off x="1732008" y="1457551"/>
              <a:ext cx="2521078" cy="239998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5" name="Group 24">
            <a:extLst>
              <a:ext uri="{FF2B5EF4-FFF2-40B4-BE49-F238E27FC236}">
                <a16:creationId xmlns:a16="http://schemas.microsoft.com/office/drawing/2014/main" id="{50B82A0A-C199-4787-9362-1A808479B69D}"/>
              </a:ext>
            </a:extLst>
          </p:cNvPr>
          <p:cNvGrpSpPr/>
          <p:nvPr/>
        </p:nvGrpSpPr>
        <p:grpSpPr>
          <a:xfrm>
            <a:off x="319668" y="3141659"/>
            <a:ext cx="2521078" cy="2399986"/>
            <a:chOff x="413008" y="4081347"/>
            <a:chExt cx="2521078" cy="2399986"/>
          </a:xfrm>
        </p:grpSpPr>
        <p:sp>
          <p:nvSpPr>
            <p:cNvPr id="34" name="TextBox 33">
              <a:extLst>
                <a:ext uri="{FF2B5EF4-FFF2-40B4-BE49-F238E27FC236}">
                  <a16:creationId xmlns:a16="http://schemas.microsoft.com/office/drawing/2014/main" id="{1EA57CB0-5C07-4182-BFD0-70897B597AC6}"/>
                </a:ext>
              </a:extLst>
            </p:cNvPr>
            <p:cNvSpPr txBox="1"/>
            <p:nvPr/>
          </p:nvSpPr>
          <p:spPr>
            <a:xfrm>
              <a:off x="852618" y="4528967"/>
              <a:ext cx="1539320" cy="1477328"/>
            </a:xfrm>
            <a:prstGeom prst="rect">
              <a:avLst/>
            </a:prstGeom>
            <a:noFill/>
          </p:spPr>
          <p:txBody>
            <a:bodyPr wrap="square" rtlCol="0">
              <a:spAutoFit/>
            </a:bodyPr>
            <a:lstStyle/>
            <a:p>
              <a:r>
                <a:rPr lang="en-GB" b="1" dirty="0"/>
                <a:t>Dictionary &amp; Thesauri</a:t>
              </a:r>
            </a:p>
            <a:p>
              <a:r>
                <a:rPr lang="en-GB" dirty="0"/>
                <a:t>Medical terminology synonyms</a:t>
              </a:r>
            </a:p>
          </p:txBody>
        </p:sp>
        <p:sp>
          <p:nvSpPr>
            <p:cNvPr id="35" name="Oval 34">
              <a:extLst>
                <a:ext uri="{FF2B5EF4-FFF2-40B4-BE49-F238E27FC236}">
                  <a16:creationId xmlns:a16="http://schemas.microsoft.com/office/drawing/2014/main" id="{8E07744F-018B-47B7-B241-2E4598B015F5}"/>
                </a:ext>
              </a:extLst>
            </p:cNvPr>
            <p:cNvSpPr/>
            <p:nvPr/>
          </p:nvSpPr>
          <p:spPr>
            <a:xfrm>
              <a:off x="413008" y="4081347"/>
              <a:ext cx="2521078" cy="239998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7" name="Group 26">
            <a:extLst>
              <a:ext uri="{FF2B5EF4-FFF2-40B4-BE49-F238E27FC236}">
                <a16:creationId xmlns:a16="http://schemas.microsoft.com/office/drawing/2014/main" id="{C782477B-A27A-468A-9A1F-25A267EDD2F2}"/>
              </a:ext>
            </a:extLst>
          </p:cNvPr>
          <p:cNvGrpSpPr/>
          <p:nvPr/>
        </p:nvGrpSpPr>
        <p:grpSpPr>
          <a:xfrm>
            <a:off x="3338146" y="3080327"/>
            <a:ext cx="2521078" cy="2399986"/>
            <a:chOff x="3244326" y="4043238"/>
            <a:chExt cx="2521078" cy="2399986"/>
          </a:xfrm>
        </p:grpSpPr>
        <p:sp>
          <p:nvSpPr>
            <p:cNvPr id="36" name="TextBox 35">
              <a:extLst>
                <a:ext uri="{FF2B5EF4-FFF2-40B4-BE49-F238E27FC236}">
                  <a16:creationId xmlns:a16="http://schemas.microsoft.com/office/drawing/2014/main" id="{8ECE0C58-9FEB-4150-B29A-5209118D567A}"/>
                </a:ext>
              </a:extLst>
            </p:cNvPr>
            <p:cNvSpPr txBox="1"/>
            <p:nvPr/>
          </p:nvSpPr>
          <p:spPr>
            <a:xfrm>
              <a:off x="3683935" y="4490858"/>
              <a:ext cx="1657499" cy="1477328"/>
            </a:xfrm>
            <a:prstGeom prst="rect">
              <a:avLst/>
            </a:prstGeom>
            <a:noFill/>
          </p:spPr>
          <p:txBody>
            <a:bodyPr wrap="square" rtlCol="0">
              <a:spAutoFit/>
            </a:bodyPr>
            <a:lstStyle/>
            <a:p>
              <a:r>
                <a:rPr lang="en-GB" b="1" dirty="0"/>
                <a:t>Entity Traits</a:t>
              </a:r>
            </a:p>
            <a:p>
              <a:r>
                <a:rPr lang="en-GB" dirty="0"/>
                <a:t>Concepts </a:t>
              </a:r>
            </a:p>
            <a:p>
              <a:r>
                <a:rPr lang="en-GB" dirty="0"/>
                <a:t>negation</a:t>
              </a:r>
            </a:p>
            <a:p>
              <a:r>
                <a:rPr lang="en-GB" dirty="0"/>
                <a:t>patient history family history</a:t>
              </a:r>
            </a:p>
          </p:txBody>
        </p:sp>
        <p:sp>
          <p:nvSpPr>
            <p:cNvPr id="37" name="Oval 36">
              <a:extLst>
                <a:ext uri="{FF2B5EF4-FFF2-40B4-BE49-F238E27FC236}">
                  <a16:creationId xmlns:a16="http://schemas.microsoft.com/office/drawing/2014/main" id="{6F423D9F-2FFE-48A0-96B5-6DC9D8CFCCF5}"/>
                </a:ext>
              </a:extLst>
            </p:cNvPr>
            <p:cNvSpPr/>
            <p:nvPr/>
          </p:nvSpPr>
          <p:spPr>
            <a:xfrm>
              <a:off x="3244326" y="4043238"/>
              <a:ext cx="2521078" cy="239998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Tree>
    <p:extLst>
      <p:ext uri="{BB962C8B-B14F-4D97-AF65-F5344CB8AC3E}">
        <p14:creationId xmlns:p14="http://schemas.microsoft.com/office/powerpoint/2010/main" val="65842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635482-544A-4870-BD26-A44525931436}"/>
              </a:ext>
            </a:extLst>
          </p:cNvPr>
          <p:cNvGraphicFramePr>
            <a:graphicFrameLocks noGrp="1"/>
          </p:cNvGraphicFramePr>
          <p:nvPr>
            <p:extLst>
              <p:ext uri="{D42A27DB-BD31-4B8C-83A1-F6EECF244321}">
                <p14:modId xmlns:p14="http://schemas.microsoft.com/office/powerpoint/2010/main" val="1700175619"/>
              </p:ext>
            </p:extLst>
          </p:nvPr>
        </p:nvGraphicFramePr>
        <p:xfrm>
          <a:off x="2031999" y="719665"/>
          <a:ext cx="8454240" cy="5236518"/>
        </p:xfrm>
        <a:graphic>
          <a:graphicData uri="http://schemas.openxmlformats.org/drawingml/2006/table">
            <a:tbl>
              <a:tblPr firstRow="1" bandRow="1">
                <a:tableStyleId>{72833802-FEF1-4C79-8D5D-14CF1EAF98D9}</a:tableStyleId>
              </a:tblPr>
              <a:tblGrid>
                <a:gridCol w="2113560">
                  <a:extLst>
                    <a:ext uri="{9D8B030D-6E8A-4147-A177-3AD203B41FA5}">
                      <a16:colId xmlns:a16="http://schemas.microsoft.com/office/drawing/2014/main" val="2753153240"/>
                    </a:ext>
                  </a:extLst>
                </a:gridCol>
                <a:gridCol w="2113560">
                  <a:extLst>
                    <a:ext uri="{9D8B030D-6E8A-4147-A177-3AD203B41FA5}">
                      <a16:colId xmlns:a16="http://schemas.microsoft.com/office/drawing/2014/main" val="482253165"/>
                    </a:ext>
                  </a:extLst>
                </a:gridCol>
                <a:gridCol w="2113560">
                  <a:extLst>
                    <a:ext uri="{9D8B030D-6E8A-4147-A177-3AD203B41FA5}">
                      <a16:colId xmlns:a16="http://schemas.microsoft.com/office/drawing/2014/main" val="993450675"/>
                    </a:ext>
                  </a:extLst>
                </a:gridCol>
                <a:gridCol w="2113560">
                  <a:extLst>
                    <a:ext uri="{9D8B030D-6E8A-4147-A177-3AD203B41FA5}">
                      <a16:colId xmlns:a16="http://schemas.microsoft.com/office/drawing/2014/main" val="1100596539"/>
                    </a:ext>
                  </a:extLst>
                </a:gridCol>
              </a:tblGrid>
              <a:tr h="405372">
                <a:tc>
                  <a:txBody>
                    <a:bodyPr/>
                    <a:lstStyle/>
                    <a:p>
                      <a:pPr algn="just">
                        <a:spcAft>
                          <a:spcPts val="600"/>
                        </a:spcAft>
                      </a:pPr>
                      <a:r>
                        <a:rPr lang="en-US" sz="1000" dirty="0">
                          <a:effectLst/>
                        </a:rPr>
                        <a:t>NICE Symptom description</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Concept</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Modifiers examples</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Number of rules </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5719791"/>
                  </a:ext>
                </a:extLst>
              </a:tr>
              <a:tr h="1082843">
                <a:tc>
                  <a:txBody>
                    <a:bodyPr/>
                    <a:lstStyle/>
                    <a:p>
                      <a:pPr algn="just">
                        <a:spcAft>
                          <a:spcPts val="600"/>
                        </a:spcAft>
                      </a:pPr>
                      <a:r>
                        <a:rPr lang="en-US" sz="1000">
                          <a:effectLst/>
                        </a:rPr>
                        <a:t>aged 30 and over and have an unexplained breast lump with or without pain or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Breast Lump</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628650" algn="l">
                        <a:spcAft>
                          <a:spcPts val="600"/>
                        </a:spcAft>
                      </a:pPr>
                      <a:r>
                        <a:rPr lang="en-US" sz="1000">
                          <a:effectLst/>
                        </a:rPr>
                        <a:t>-Cluster of Calcification</a:t>
                      </a:r>
                      <a:endParaRPr lang="en-GB" sz="1000">
                        <a:effectLst/>
                      </a:endParaRPr>
                    </a:p>
                    <a:p>
                      <a:pPr marR="628650" algn="l">
                        <a:spcAft>
                          <a:spcPts val="600"/>
                        </a:spcAft>
                      </a:pPr>
                      <a:r>
                        <a:rPr lang="en-US" sz="1000">
                          <a:effectLst/>
                        </a:rPr>
                        <a:t>- </a:t>
                      </a:r>
                      <a:r>
                        <a:rPr lang="en-GB" sz="1000">
                          <a:effectLst/>
                        </a:rPr>
                        <a:t>tumour</a:t>
                      </a:r>
                    </a:p>
                    <a:p>
                      <a:pPr marR="628650" algn="l">
                        <a:spcAft>
                          <a:spcPts val="600"/>
                        </a:spcAft>
                      </a:pPr>
                      <a:r>
                        <a:rPr lang="en-US" sz="1000">
                          <a:effectLst/>
                        </a:rPr>
                        <a:t>-mass in the breast</a:t>
                      </a:r>
                      <a:endParaRPr lang="en-GB" sz="1000">
                        <a:effectLst/>
                      </a:endParaRPr>
                    </a:p>
                    <a:p>
                      <a:pPr marR="628650" algn="l">
                        <a:spcAft>
                          <a:spcPts val="600"/>
                        </a:spcAft>
                      </a:pPr>
                      <a:r>
                        <a:rPr lang="en-US" sz="1000">
                          <a:effectLst/>
                        </a:rPr>
                        <a:t>-breast irregular nodularity</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11</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61649584"/>
                  </a:ext>
                </a:extLst>
              </a:tr>
              <a:tr h="416478">
                <a:tc>
                  <a:txBody>
                    <a:bodyPr/>
                    <a:lstStyle/>
                    <a:p>
                      <a:pPr algn="just">
                        <a:spcAft>
                          <a:spcPts val="600"/>
                        </a:spcAft>
                      </a:pPr>
                      <a:r>
                        <a:rPr lang="en-US" sz="1000">
                          <a:effectLst/>
                        </a:rPr>
                        <a:t>aged 50 and over with nipple discharge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dirty="0">
                          <a:effectLst/>
                        </a:rPr>
                        <a:t>Nipple Discharge</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-Blood stained</a:t>
                      </a:r>
                      <a:endParaRPr lang="en-GB" sz="1000">
                        <a:effectLst/>
                      </a:endParaRPr>
                    </a:p>
                    <a:p>
                      <a:pPr algn="just">
                        <a:spcAft>
                          <a:spcPts val="600"/>
                        </a:spcAft>
                      </a:pPr>
                      <a:r>
                        <a:rPr lang="en-US" sz="1000">
                          <a:effectLst/>
                        </a:rPr>
                        <a:t>– clear fluid</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3</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61147399"/>
                  </a:ext>
                </a:extLst>
              </a:tr>
              <a:tr h="666365">
                <a:tc>
                  <a:txBody>
                    <a:bodyPr/>
                    <a:lstStyle/>
                    <a:p>
                      <a:pPr algn="just">
                        <a:spcAft>
                          <a:spcPts val="600"/>
                        </a:spcAft>
                      </a:pPr>
                      <a:r>
                        <a:rPr lang="en-US" sz="1000">
                          <a:effectLst/>
                        </a:rPr>
                        <a:t>aged 50 and over with nipple Retraction</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dirty="0">
                          <a:effectLst/>
                        </a:rPr>
                        <a:t>Nipple Retraction</a:t>
                      </a:r>
                      <a:endParaRPr lang="en-GB"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Retract*</a:t>
                      </a:r>
                      <a:endParaRPr lang="en-GB" sz="1000">
                        <a:effectLst/>
                      </a:endParaRPr>
                    </a:p>
                    <a:p>
                      <a:pPr algn="just">
                        <a:spcAft>
                          <a:spcPts val="600"/>
                        </a:spcAft>
                      </a:pPr>
                      <a:r>
                        <a:rPr lang="en-US" sz="1000">
                          <a:effectLst/>
                        </a:rPr>
                        <a:t>- evert*</a:t>
                      </a:r>
                      <a:endParaRPr lang="en-GB" sz="1000">
                        <a:effectLst/>
                      </a:endParaRPr>
                    </a:p>
                    <a:p>
                      <a:pPr algn="just">
                        <a:spcAft>
                          <a:spcPts val="600"/>
                        </a:spcAft>
                      </a:pPr>
                      <a:r>
                        <a:rPr lang="en-US" sz="1000">
                          <a:effectLst/>
                        </a:rPr>
                        <a:t>- flatten</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7</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96601167"/>
                  </a:ext>
                </a:extLst>
              </a:tr>
              <a:tr h="916252">
                <a:tc>
                  <a:txBody>
                    <a:bodyPr/>
                    <a:lstStyle/>
                    <a:p>
                      <a:pPr algn="just">
                        <a:spcAft>
                          <a:spcPts val="600"/>
                        </a:spcAft>
                      </a:pPr>
                      <a:r>
                        <a:rPr lang="en-US" sz="1000">
                          <a:effectLst/>
                        </a:rPr>
                        <a:t>with skin changes that suggest breast cancer</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Skin Changes</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-Skin thickening </a:t>
                      </a:r>
                      <a:endParaRPr lang="en-GB" sz="1000">
                        <a:effectLst/>
                      </a:endParaRPr>
                    </a:p>
                    <a:p>
                      <a:pPr algn="just">
                        <a:spcAft>
                          <a:spcPts val="600"/>
                        </a:spcAft>
                      </a:pPr>
                      <a:r>
                        <a:rPr lang="en-US" sz="1000">
                          <a:effectLst/>
                        </a:rPr>
                        <a:t>–changes in the skin</a:t>
                      </a:r>
                      <a:endParaRPr lang="en-GB" sz="1000">
                        <a:effectLst/>
                      </a:endParaRPr>
                    </a:p>
                    <a:p>
                      <a:pPr algn="just">
                        <a:spcAft>
                          <a:spcPts val="600"/>
                        </a:spcAft>
                      </a:pPr>
                      <a:r>
                        <a:rPr lang="en-US" sz="1000">
                          <a:effectLst/>
                        </a:rPr>
                        <a:t>– peau d’orange</a:t>
                      </a:r>
                      <a:endParaRPr lang="en-GB" sz="1000">
                        <a:effectLst/>
                      </a:endParaRPr>
                    </a:p>
                    <a:p>
                      <a:pPr algn="just">
                        <a:spcAft>
                          <a:spcPts val="600"/>
                        </a:spcAft>
                      </a:pPr>
                      <a:r>
                        <a:rPr lang="en-US" sz="1000">
                          <a:effectLst/>
                        </a:rPr>
                        <a:t>- dimpling</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13</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65018722"/>
                  </a:ext>
                </a:extLst>
              </a:tr>
              <a:tr h="416478">
                <a:tc>
                  <a:txBody>
                    <a:bodyPr/>
                    <a:lstStyle/>
                    <a:p>
                      <a:pPr algn="just">
                        <a:spcAft>
                          <a:spcPts val="600"/>
                        </a:spcAft>
                      </a:pPr>
                      <a:r>
                        <a:rPr lang="en-US" sz="1000">
                          <a:effectLst/>
                        </a:rPr>
                        <a:t>aged 30 and over with an unexplained lump in the axilla</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Lump in the Axilla</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-axillary lump</a:t>
                      </a:r>
                      <a:endParaRPr lang="en-GB" sz="1000">
                        <a:effectLst/>
                      </a:endParaRPr>
                    </a:p>
                    <a:p>
                      <a:pPr algn="just">
                        <a:spcAft>
                          <a:spcPts val="600"/>
                        </a:spcAft>
                      </a:pPr>
                      <a:r>
                        <a:rPr lang="en-US" sz="1000">
                          <a:effectLst/>
                        </a:rPr>
                        <a:t>-lymph node*</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4</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1191974"/>
                  </a:ext>
                </a:extLst>
              </a:tr>
              <a:tr h="666365">
                <a:tc>
                  <a:txBody>
                    <a:bodyPr/>
                    <a:lstStyle/>
                    <a:p>
                      <a:pPr algn="just">
                        <a:spcAft>
                          <a:spcPts val="600"/>
                        </a:spcAft>
                      </a:pPr>
                      <a:r>
                        <a:rPr lang="en-US" sz="1000">
                          <a:effectLst/>
                        </a:rPr>
                        <a:t>aged 50 and over with other Changes of Concern</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Other Changes of Concern</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-chest swelling</a:t>
                      </a:r>
                      <a:endParaRPr lang="en-GB" sz="1000">
                        <a:effectLst/>
                      </a:endParaRPr>
                    </a:p>
                    <a:p>
                      <a:pPr algn="just">
                        <a:spcAft>
                          <a:spcPts val="600"/>
                        </a:spcAft>
                      </a:pPr>
                      <a:r>
                        <a:rPr lang="en-US" sz="1000">
                          <a:effectLst/>
                        </a:rPr>
                        <a:t>-painful shoulder</a:t>
                      </a:r>
                      <a:endParaRPr lang="en-GB" sz="1000">
                        <a:effectLst/>
                      </a:endParaRPr>
                    </a:p>
                    <a:p>
                      <a:pPr algn="just">
                        <a:spcAft>
                          <a:spcPts val="600"/>
                        </a:spcAft>
                      </a:pPr>
                      <a:r>
                        <a:rPr lang="en-US" sz="1000">
                          <a:effectLst/>
                        </a:rPr>
                        <a:t>-spinal met</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10</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24817540"/>
                  </a:ext>
                </a:extLst>
              </a:tr>
              <a:tr h="666365">
                <a:tc>
                  <a:txBody>
                    <a:bodyPr/>
                    <a:lstStyle/>
                    <a:p>
                      <a:pPr algn="just">
                        <a:spcAft>
                          <a:spcPts val="600"/>
                        </a:spcAft>
                      </a:pPr>
                      <a:r>
                        <a:rPr lang="en-US" sz="1000">
                          <a:effectLst/>
                        </a:rPr>
                        <a:t>Other breast symptoms</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a:effectLst/>
                        </a:rPr>
                        <a:t>Other Breast Symptoms</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600"/>
                        </a:spcAft>
                      </a:pPr>
                      <a:r>
                        <a:rPr lang="en-US" sz="1000">
                          <a:effectLst/>
                        </a:rPr>
                        <a:t>-tenderness </a:t>
                      </a:r>
                      <a:endParaRPr lang="en-GB" sz="1000">
                        <a:effectLst/>
                      </a:endParaRPr>
                    </a:p>
                    <a:p>
                      <a:pPr algn="just">
                        <a:spcAft>
                          <a:spcPts val="600"/>
                        </a:spcAft>
                      </a:pPr>
                      <a:r>
                        <a:rPr lang="en-US" sz="1000">
                          <a:effectLst/>
                        </a:rPr>
                        <a:t>-distortion</a:t>
                      </a:r>
                      <a:endParaRPr lang="en-GB" sz="1000">
                        <a:effectLst/>
                      </a:endParaRPr>
                    </a:p>
                    <a:p>
                      <a:pPr algn="just">
                        <a:spcAft>
                          <a:spcPts val="600"/>
                        </a:spcAft>
                      </a:pPr>
                      <a:r>
                        <a:rPr lang="en-US" sz="1000">
                          <a:effectLst/>
                        </a:rPr>
                        <a:t>-infection</a:t>
                      </a:r>
                      <a:endParaRPr lang="en-GB"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600"/>
                        </a:spcAft>
                      </a:pPr>
                      <a:r>
                        <a:rPr lang="en-US" sz="1000" dirty="0">
                          <a:effectLst/>
                        </a:rPr>
                        <a:t>15</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4005918"/>
                  </a:ext>
                </a:extLst>
              </a:tr>
            </a:tbl>
          </a:graphicData>
        </a:graphic>
      </p:graphicFrame>
    </p:spTree>
    <p:extLst>
      <p:ext uri="{BB962C8B-B14F-4D97-AF65-F5344CB8AC3E}">
        <p14:creationId xmlns:p14="http://schemas.microsoft.com/office/powerpoint/2010/main" val="3687863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1AF0CEC-BAE1-4A9C-AD33-428CDB1EB71F}"/>
              </a:ext>
            </a:extLst>
          </p:cNvPr>
          <p:cNvPicPr>
            <a:picLocks noChangeAspect="1"/>
          </p:cNvPicPr>
          <p:nvPr/>
        </p:nvPicPr>
        <p:blipFill>
          <a:blip r:embed="rId3"/>
          <a:stretch>
            <a:fillRect/>
          </a:stretch>
        </p:blipFill>
        <p:spPr>
          <a:xfrm>
            <a:off x="1144732" y="1092925"/>
            <a:ext cx="1754326" cy="1754326"/>
          </a:xfrm>
          <a:prstGeom prst="rect">
            <a:avLst/>
          </a:prstGeom>
        </p:spPr>
      </p:pic>
      <p:cxnSp>
        <p:nvCxnSpPr>
          <p:cNvPr id="4" name="Straight Connector 3">
            <a:extLst>
              <a:ext uri="{FF2B5EF4-FFF2-40B4-BE49-F238E27FC236}">
                <a16:creationId xmlns:a16="http://schemas.microsoft.com/office/drawing/2014/main" id="{9473519A-FEB5-4C77-993A-58871816EB1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E6EC9F-A53C-4FFA-A8E2-9BBF4F0F12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9F2BCD-04DC-40F8-8386-D8C91B84D43C}"/>
              </a:ext>
            </a:extLst>
          </p:cNvPr>
          <p:cNvSpPr txBox="1"/>
          <p:nvPr/>
        </p:nvSpPr>
        <p:spPr>
          <a:xfrm>
            <a:off x="907241" y="3152001"/>
            <a:ext cx="2349390" cy="1754326"/>
          </a:xfrm>
          <a:prstGeom prst="rect">
            <a:avLst/>
          </a:prstGeom>
          <a:noFill/>
        </p:spPr>
        <p:txBody>
          <a:bodyPr wrap="square" rtlCol="0">
            <a:spAutoFit/>
          </a:bodyPr>
          <a:lstStyle/>
          <a:p>
            <a:r>
              <a:rPr lang="en-GB" b="1" dirty="0"/>
              <a:t>Text pre-processing: </a:t>
            </a:r>
          </a:p>
          <a:p>
            <a:r>
              <a:rPr lang="en-GB" dirty="0"/>
              <a:t>Noise removal</a:t>
            </a:r>
          </a:p>
          <a:p>
            <a:r>
              <a:rPr lang="en-GB" dirty="0"/>
              <a:t>punctuations removal</a:t>
            </a:r>
          </a:p>
          <a:p>
            <a:r>
              <a:rPr lang="en-GB" dirty="0"/>
              <a:t>lower casing</a:t>
            </a:r>
          </a:p>
          <a:p>
            <a:r>
              <a:rPr lang="en-GB" dirty="0"/>
              <a:t>text normalization</a:t>
            </a:r>
          </a:p>
          <a:p>
            <a:r>
              <a:rPr lang="en-GB" dirty="0"/>
              <a:t>stemming</a:t>
            </a:r>
          </a:p>
        </p:txBody>
      </p:sp>
      <p:sp>
        <p:nvSpPr>
          <p:cNvPr id="9" name="TextBox 8">
            <a:extLst>
              <a:ext uri="{FF2B5EF4-FFF2-40B4-BE49-F238E27FC236}">
                <a16:creationId xmlns:a16="http://schemas.microsoft.com/office/drawing/2014/main" id="{B9874B49-4B9B-4315-A994-BC8DDE03C361}"/>
              </a:ext>
            </a:extLst>
          </p:cNvPr>
          <p:cNvSpPr txBox="1"/>
          <p:nvPr/>
        </p:nvSpPr>
        <p:spPr>
          <a:xfrm>
            <a:off x="8152229" y="3429000"/>
            <a:ext cx="3843181" cy="1200329"/>
          </a:xfrm>
          <a:prstGeom prst="rect">
            <a:avLst/>
          </a:prstGeom>
          <a:noFill/>
        </p:spPr>
        <p:txBody>
          <a:bodyPr wrap="square" rtlCol="0">
            <a:spAutoFit/>
          </a:bodyPr>
          <a:lstStyle/>
          <a:p>
            <a:r>
              <a:rPr lang="en-GB" b="1" dirty="0"/>
              <a:t>text classification </a:t>
            </a:r>
          </a:p>
          <a:p>
            <a:r>
              <a:rPr lang="en-GB" dirty="0"/>
              <a:t>Random Forest Classifier to classify the reports based on the dominant features</a:t>
            </a:r>
          </a:p>
        </p:txBody>
      </p:sp>
      <p:sp>
        <p:nvSpPr>
          <p:cNvPr id="10" name="TextBox 9">
            <a:extLst>
              <a:ext uri="{FF2B5EF4-FFF2-40B4-BE49-F238E27FC236}">
                <a16:creationId xmlns:a16="http://schemas.microsoft.com/office/drawing/2014/main" id="{0BAE1946-3890-454F-BBF3-5CAF44F7792D}"/>
              </a:ext>
            </a:extLst>
          </p:cNvPr>
          <p:cNvSpPr txBox="1"/>
          <p:nvPr/>
        </p:nvSpPr>
        <p:spPr>
          <a:xfrm>
            <a:off x="4255913" y="2967335"/>
            <a:ext cx="3626894" cy="923330"/>
          </a:xfrm>
          <a:prstGeom prst="rect">
            <a:avLst/>
          </a:prstGeom>
          <a:noFill/>
        </p:spPr>
        <p:txBody>
          <a:bodyPr wrap="square" rtlCol="0">
            <a:spAutoFit/>
          </a:bodyPr>
          <a:lstStyle/>
          <a:p>
            <a:r>
              <a:rPr lang="en-GB" b="1" dirty="0"/>
              <a:t>String tokenization and features extraction</a:t>
            </a:r>
          </a:p>
          <a:p>
            <a:r>
              <a:rPr lang="en-GB" dirty="0"/>
              <a:t>word N-gram features</a:t>
            </a:r>
          </a:p>
        </p:txBody>
      </p:sp>
      <p:pic>
        <p:nvPicPr>
          <p:cNvPr id="13" name="Picture 12" descr="A close up of a logo&#10;&#10;Description automatically generated">
            <a:extLst>
              <a:ext uri="{FF2B5EF4-FFF2-40B4-BE49-F238E27FC236}">
                <a16:creationId xmlns:a16="http://schemas.microsoft.com/office/drawing/2014/main" id="{30546654-F9B9-4EBA-90B5-981CE29E1F36}"/>
              </a:ext>
            </a:extLst>
          </p:cNvPr>
          <p:cNvPicPr>
            <a:picLocks noChangeAspect="1"/>
          </p:cNvPicPr>
          <p:nvPr/>
        </p:nvPicPr>
        <p:blipFill>
          <a:blip r:embed="rId4"/>
          <a:stretch>
            <a:fillRect/>
          </a:stretch>
        </p:blipFill>
        <p:spPr>
          <a:xfrm>
            <a:off x="4278204" y="739062"/>
            <a:ext cx="3328104" cy="1987247"/>
          </a:xfrm>
          <a:prstGeom prst="rect">
            <a:avLst/>
          </a:prstGeom>
        </p:spPr>
      </p:pic>
      <p:pic>
        <p:nvPicPr>
          <p:cNvPr id="15" name="Picture 14">
            <a:extLst>
              <a:ext uri="{FF2B5EF4-FFF2-40B4-BE49-F238E27FC236}">
                <a16:creationId xmlns:a16="http://schemas.microsoft.com/office/drawing/2014/main" id="{8EB5FF4E-4317-4652-80B4-A63E6DB0033C}"/>
              </a:ext>
            </a:extLst>
          </p:cNvPr>
          <p:cNvPicPr>
            <a:picLocks noChangeAspect="1"/>
          </p:cNvPicPr>
          <p:nvPr/>
        </p:nvPicPr>
        <p:blipFill rotWithShape="1">
          <a:blip r:embed="rId5"/>
          <a:srcRect t="8284"/>
          <a:stretch/>
        </p:blipFill>
        <p:spPr>
          <a:xfrm>
            <a:off x="4224140" y="4097740"/>
            <a:ext cx="3672847" cy="494807"/>
          </a:xfrm>
          <a:prstGeom prst="rect">
            <a:avLst/>
          </a:prstGeom>
        </p:spPr>
      </p:pic>
      <p:sp>
        <p:nvSpPr>
          <p:cNvPr id="16" name="TextBox 15">
            <a:extLst>
              <a:ext uri="{FF2B5EF4-FFF2-40B4-BE49-F238E27FC236}">
                <a16:creationId xmlns:a16="http://schemas.microsoft.com/office/drawing/2014/main" id="{EDA4441A-FC8D-420F-AC4C-9A0695AB05E2}"/>
              </a:ext>
            </a:extLst>
          </p:cNvPr>
          <p:cNvSpPr txBox="1"/>
          <p:nvPr/>
        </p:nvSpPr>
        <p:spPr>
          <a:xfrm flipH="1">
            <a:off x="4278204" y="4799622"/>
            <a:ext cx="3491490" cy="646331"/>
          </a:xfrm>
          <a:prstGeom prst="rect">
            <a:avLst/>
          </a:prstGeom>
          <a:noFill/>
        </p:spPr>
        <p:txBody>
          <a:bodyPr wrap="square" rtlCol="0">
            <a:spAutoFit/>
          </a:bodyPr>
          <a:lstStyle/>
          <a:p>
            <a:r>
              <a:rPr lang="en-GB" b="1" dirty="0"/>
              <a:t>String Vectorization</a:t>
            </a:r>
          </a:p>
          <a:p>
            <a:endParaRPr lang="en-GB" b="1" dirty="0"/>
          </a:p>
        </p:txBody>
      </p:sp>
      <p:pic>
        <p:nvPicPr>
          <p:cNvPr id="18" name="Picture 17" descr="A close up of a map&#10;&#10;Description automatically generated">
            <a:extLst>
              <a:ext uri="{FF2B5EF4-FFF2-40B4-BE49-F238E27FC236}">
                <a16:creationId xmlns:a16="http://schemas.microsoft.com/office/drawing/2014/main" id="{835186FC-C64A-437B-87CA-54CE682C3BFA}"/>
              </a:ext>
            </a:extLst>
          </p:cNvPr>
          <p:cNvPicPr>
            <a:picLocks noChangeAspect="1"/>
          </p:cNvPicPr>
          <p:nvPr/>
        </p:nvPicPr>
        <p:blipFill>
          <a:blip r:embed="rId6"/>
          <a:stretch>
            <a:fillRect/>
          </a:stretch>
        </p:blipFill>
        <p:spPr>
          <a:xfrm>
            <a:off x="8208659" y="1190280"/>
            <a:ext cx="3730319" cy="2222594"/>
          </a:xfrm>
          <a:prstGeom prst="rect">
            <a:avLst/>
          </a:prstGeom>
        </p:spPr>
      </p:pic>
    </p:spTree>
    <p:extLst>
      <p:ext uri="{BB962C8B-B14F-4D97-AF65-F5344CB8AC3E}">
        <p14:creationId xmlns:p14="http://schemas.microsoft.com/office/powerpoint/2010/main" val="13225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automatically generated">
            <a:extLst>
              <a:ext uri="{FF2B5EF4-FFF2-40B4-BE49-F238E27FC236}">
                <a16:creationId xmlns:a16="http://schemas.microsoft.com/office/drawing/2014/main" id="{D29D34E8-6ED0-44A4-9A0E-EF631B77CB5E}"/>
              </a:ext>
            </a:extLst>
          </p:cNvPr>
          <p:cNvPicPr>
            <a:picLocks noChangeAspect="1"/>
          </p:cNvPicPr>
          <p:nvPr/>
        </p:nvPicPr>
        <p:blipFill>
          <a:blip r:embed="rId3"/>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2595714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6B7284-6D73-4D27-A626-90B12ED935CE}"/>
              </a:ext>
            </a:extLst>
          </p:cNvPr>
          <p:cNvGrpSpPr/>
          <p:nvPr/>
        </p:nvGrpSpPr>
        <p:grpSpPr>
          <a:xfrm>
            <a:off x="1288189" y="3111944"/>
            <a:ext cx="2508092" cy="3128287"/>
            <a:chOff x="1288189" y="3111944"/>
            <a:chExt cx="2508092" cy="3128287"/>
          </a:xfrm>
        </p:grpSpPr>
        <p:pic>
          <p:nvPicPr>
            <p:cNvPr id="8" name="Picture 7" descr="A close up of a logo&#10;&#10;Description automatically generated">
              <a:extLst>
                <a:ext uri="{FF2B5EF4-FFF2-40B4-BE49-F238E27FC236}">
                  <a16:creationId xmlns:a16="http://schemas.microsoft.com/office/drawing/2014/main" id="{83EF6DB3-9063-4721-9151-DBAA7BF9B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89" y="3732139"/>
              <a:ext cx="2508092" cy="2508092"/>
            </a:xfrm>
            <a:prstGeom prst="rect">
              <a:avLst/>
            </a:prstGeom>
          </p:spPr>
        </p:pic>
        <p:sp>
          <p:nvSpPr>
            <p:cNvPr id="39" name="Rectangle 38">
              <a:extLst>
                <a:ext uri="{FF2B5EF4-FFF2-40B4-BE49-F238E27FC236}">
                  <a16:creationId xmlns:a16="http://schemas.microsoft.com/office/drawing/2014/main" id="{5003BD99-302C-4CFD-BF45-016FB9401E03}"/>
                </a:ext>
              </a:extLst>
            </p:cNvPr>
            <p:cNvSpPr/>
            <p:nvPr/>
          </p:nvSpPr>
          <p:spPr>
            <a:xfrm>
              <a:off x="1316738" y="3111944"/>
              <a:ext cx="2450994" cy="461665"/>
            </a:xfrm>
            <a:prstGeom prst="rect">
              <a:avLst/>
            </a:prstGeom>
          </p:spPr>
          <p:txBody>
            <a:bodyPr wrap="square">
              <a:spAutoFit/>
            </a:bodyPr>
            <a:lstStyle/>
            <a:p>
              <a:pPr algn="ctr"/>
              <a:r>
                <a:rPr lang="en-GB" sz="2400" b="1" dirty="0"/>
                <a:t>Health Report</a:t>
              </a:r>
            </a:p>
          </p:txBody>
        </p:sp>
      </p:grpSp>
      <p:sp>
        <p:nvSpPr>
          <p:cNvPr id="3" name="Rectangle 2">
            <a:extLst>
              <a:ext uri="{FF2B5EF4-FFF2-40B4-BE49-F238E27FC236}">
                <a16:creationId xmlns:a16="http://schemas.microsoft.com/office/drawing/2014/main" id="{BFC576AA-93EB-4F29-983C-8AC3B0421886}"/>
              </a:ext>
            </a:extLst>
          </p:cNvPr>
          <p:cNvSpPr/>
          <p:nvPr/>
        </p:nvSpPr>
        <p:spPr>
          <a:xfrm>
            <a:off x="5994220" y="3910523"/>
            <a:ext cx="2659751" cy="2372363"/>
          </a:xfrm>
          <a:prstGeom prst="rect">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accent6">
                    <a:lumMod val="50000"/>
                  </a:schemeClr>
                </a:solidFill>
              </a:rPr>
              <a:t>Symptom</a:t>
            </a:r>
          </a:p>
          <a:p>
            <a:pPr marL="742950" lvl="1" indent="-285750">
              <a:buFont typeface="Courier New" panose="02070309020205020404" pitchFamily="49" charset="0"/>
              <a:buChar char="o"/>
            </a:pPr>
            <a:r>
              <a:rPr lang="en-GB" dirty="0">
                <a:solidFill>
                  <a:schemeClr val="accent6">
                    <a:lumMod val="50000"/>
                  </a:schemeClr>
                </a:solidFill>
              </a:rPr>
              <a:t>Mass</a:t>
            </a:r>
          </a:p>
          <a:p>
            <a:pPr marL="742950" lvl="1" indent="-285750">
              <a:buFont typeface="Courier New" panose="02070309020205020404" pitchFamily="49" charset="0"/>
              <a:buChar char="o"/>
            </a:pPr>
            <a:r>
              <a:rPr lang="en-GB" dirty="0">
                <a:solidFill>
                  <a:schemeClr val="accent6">
                    <a:lumMod val="50000"/>
                  </a:schemeClr>
                </a:solidFill>
              </a:rPr>
              <a:t>Nipple lesion</a:t>
            </a:r>
          </a:p>
          <a:p>
            <a:pPr marL="742950" lvl="1" indent="-285750">
              <a:buFont typeface="Courier New" panose="02070309020205020404" pitchFamily="49" charset="0"/>
              <a:buChar char="o"/>
            </a:pPr>
            <a:r>
              <a:rPr lang="en-GB" dirty="0">
                <a:solidFill>
                  <a:schemeClr val="accent6">
                    <a:lumMod val="50000"/>
                  </a:schemeClr>
                </a:solidFill>
              </a:rPr>
              <a:t>tenderness</a:t>
            </a:r>
          </a:p>
          <a:p>
            <a:pPr marL="285750" indent="-285750">
              <a:buFont typeface="Arial" panose="020B0604020202020204" pitchFamily="34" charset="0"/>
              <a:buChar char="•"/>
            </a:pPr>
            <a:r>
              <a:rPr lang="en-GB" b="1" dirty="0">
                <a:solidFill>
                  <a:schemeClr val="accent6">
                    <a:lumMod val="50000"/>
                  </a:schemeClr>
                </a:solidFill>
              </a:rPr>
              <a:t>Negated Symptom</a:t>
            </a:r>
          </a:p>
          <a:p>
            <a:pPr marL="742950" lvl="1" indent="-285750">
              <a:buFont typeface="Courier New" panose="02070309020205020404" pitchFamily="49" charset="0"/>
              <a:buChar char="o"/>
            </a:pPr>
            <a:r>
              <a:rPr lang="en-GB" dirty="0">
                <a:solidFill>
                  <a:schemeClr val="accent6">
                    <a:lumMod val="50000"/>
                  </a:schemeClr>
                </a:solidFill>
              </a:rPr>
              <a:t>axillary lymph nodes</a:t>
            </a:r>
          </a:p>
          <a:p>
            <a:pPr marL="285750" indent="-285750">
              <a:buFont typeface="Arial" panose="020B0604020202020204" pitchFamily="34" charset="0"/>
              <a:buChar char="•"/>
            </a:pPr>
            <a:r>
              <a:rPr lang="en-GB" b="1" dirty="0">
                <a:solidFill>
                  <a:schemeClr val="accent6">
                    <a:lumMod val="50000"/>
                  </a:schemeClr>
                </a:solidFill>
              </a:rPr>
              <a:t>History</a:t>
            </a:r>
          </a:p>
        </p:txBody>
      </p:sp>
      <p:sp>
        <p:nvSpPr>
          <p:cNvPr id="9" name="Callout: Line with Accent Bar 8">
            <a:extLst>
              <a:ext uri="{FF2B5EF4-FFF2-40B4-BE49-F238E27FC236}">
                <a16:creationId xmlns:a16="http://schemas.microsoft.com/office/drawing/2014/main" id="{9223FF3E-11C9-4700-AC88-7F46E2F6026A}"/>
              </a:ext>
            </a:extLst>
          </p:cNvPr>
          <p:cNvSpPr/>
          <p:nvPr/>
        </p:nvSpPr>
        <p:spPr>
          <a:xfrm>
            <a:off x="5890288" y="444975"/>
            <a:ext cx="6097631" cy="3339760"/>
          </a:xfrm>
          <a:prstGeom prst="accentCallout1">
            <a:avLst>
              <a:gd name="adj1" fmla="val 18750"/>
              <a:gd name="adj2" fmla="val -8333"/>
              <a:gd name="adj3" fmla="val 112500"/>
              <a:gd name="adj4" fmla="val -39135"/>
            </a:avLst>
          </a:prstGeom>
          <a:solidFill>
            <a:schemeClr val="accent6">
              <a:lumMod val="50000"/>
            </a:schemeClr>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7FD82A0-3254-4539-AC40-9570D7EE2BF4}"/>
              </a:ext>
            </a:extLst>
          </p:cNvPr>
          <p:cNvSpPr txBox="1"/>
          <p:nvPr/>
        </p:nvSpPr>
        <p:spPr>
          <a:xfrm>
            <a:off x="6056543" y="777484"/>
            <a:ext cx="5716223" cy="2954655"/>
          </a:xfrm>
          <a:prstGeom prst="rect">
            <a:avLst/>
          </a:prstGeom>
          <a:solidFill>
            <a:schemeClr val="accent6">
              <a:lumMod val="50000"/>
            </a:schemeClr>
          </a:solidFill>
        </p:spPr>
        <p:txBody>
          <a:bodyPr wrap="square" rtlCol="0">
            <a:spAutoFit/>
          </a:bodyPr>
          <a:lstStyle/>
          <a:p>
            <a:r>
              <a:rPr lang="en-GB" sz="2400" dirty="0">
                <a:solidFill>
                  <a:schemeClr val="bg1"/>
                </a:solidFill>
              </a:rPr>
              <a:t>A 62 years old female presented with </a:t>
            </a:r>
            <a:r>
              <a:rPr lang="en-GB" sz="2400" dirty="0" err="1">
                <a:solidFill>
                  <a:schemeClr val="bg1"/>
                </a:solidFill>
              </a:rPr>
              <a:t>lt</a:t>
            </a:r>
            <a:r>
              <a:rPr lang="en-GB" sz="2400" dirty="0">
                <a:solidFill>
                  <a:schemeClr val="bg1"/>
                </a:solidFill>
              </a:rPr>
              <a:t> sides fungating nipple lesion , noticed a week ago , not relieved by antifungal creams ,  there is an underlying mass, tender,3*4 , has fever for 3days, no palpable ln, just stopped breast feeding, youngest child is 2years old, her mother and auntie ……</a:t>
            </a:r>
          </a:p>
          <a:p>
            <a:endParaRPr lang="en-GB" dirty="0"/>
          </a:p>
        </p:txBody>
      </p:sp>
      <p:sp>
        <p:nvSpPr>
          <p:cNvPr id="15" name="TextBox 14">
            <a:extLst>
              <a:ext uri="{FF2B5EF4-FFF2-40B4-BE49-F238E27FC236}">
                <a16:creationId xmlns:a16="http://schemas.microsoft.com/office/drawing/2014/main" id="{A876C917-B061-45B2-9AD5-C87AD29F0B11}"/>
              </a:ext>
            </a:extLst>
          </p:cNvPr>
          <p:cNvSpPr txBox="1"/>
          <p:nvPr/>
        </p:nvSpPr>
        <p:spPr>
          <a:xfrm>
            <a:off x="6056542" y="602451"/>
            <a:ext cx="5716223" cy="2954655"/>
          </a:xfrm>
          <a:prstGeom prst="rect">
            <a:avLst/>
          </a:prstGeom>
          <a:solidFill>
            <a:schemeClr val="accent6">
              <a:lumMod val="50000"/>
            </a:schemeClr>
          </a:solidFill>
        </p:spPr>
        <p:txBody>
          <a:bodyPr wrap="square" rtlCol="0">
            <a:spAutoFit/>
          </a:bodyPr>
          <a:lstStyle/>
          <a:p>
            <a:r>
              <a:rPr lang="en-GB" sz="2400" dirty="0">
                <a:solidFill>
                  <a:srgbClr val="FF0000"/>
                </a:solidFill>
              </a:rPr>
              <a:t>a </a:t>
            </a:r>
            <a:r>
              <a:rPr lang="en-GB" sz="2400" dirty="0">
                <a:solidFill>
                  <a:schemeClr val="bg1"/>
                </a:solidFill>
              </a:rPr>
              <a:t>62 years old female </a:t>
            </a:r>
            <a:r>
              <a:rPr lang="en-GB" sz="2400" dirty="0">
                <a:solidFill>
                  <a:srgbClr val="FF0000"/>
                </a:solidFill>
              </a:rPr>
              <a:t>present </a:t>
            </a:r>
            <a:r>
              <a:rPr lang="en-GB" sz="2400" dirty="0">
                <a:solidFill>
                  <a:schemeClr val="bg1"/>
                </a:solidFill>
              </a:rPr>
              <a:t>  with </a:t>
            </a:r>
            <a:r>
              <a:rPr lang="en-GB" sz="2400" dirty="0">
                <a:solidFill>
                  <a:srgbClr val="FF0000"/>
                </a:solidFill>
              </a:rPr>
              <a:t>left</a:t>
            </a:r>
            <a:r>
              <a:rPr lang="en-GB" sz="2400" dirty="0">
                <a:solidFill>
                  <a:schemeClr val="bg1"/>
                </a:solidFill>
              </a:rPr>
              <a:t> sides </a:t>
            </a:r>
            <a:r>
              <a:rPr lang="en-GB" sz="2400" dirty="0">
                <a:solidFill>
                  <a:srgbClr val="FF0000"/>
                </a:solidFill>
              </a:rPr>
              <a:t>fungate</a:t>
            </a:r>
            <a:r>
              <a:rPr lang="en-GB" sz="2400" dirty="0">
                <a:solidFill>
                  <a:schemeClr val="bg1"/>
                </a:solidFill>
              </a:rPr>
              <a:t>   nipple lesion   </a:t>
            </a:r>
            <a:r>
              <a:rPr lang="en-GB" sz="2400" dirty="0">
                <a:solidFill>
                  <a:srgbClr val="FF0000"/>
                </a:solidFill>
              </a:rPr>
              <a:t>notice</a:t>
            </a:r>
            <a:r>
              <a:rPr lang="en-GB" sz="2400" dirty="0">
                <a:solidFill>
                  <a:schemeClr val="bg1"/>
                </a:solidFill>
              </a:rPr>
              <a:t> a week ago   not </a:t>
            </a:r>
            <a:r>
              <a:rPr lang="en-GB" sz="2400" dirty="0">
                <a:solidFill>
                  <a:srgbClr val="FF0000"/>
                </a:solidFill>
              </a:rPr>
              <a:t>relieve</a:t>
            </a:r>
            <a:r>
              <a:rPr lang="en-GB" sz="2400" dirty="0">
                <a:solidFill>
                  <a:schemeClr val="bg1"/>
                </a:solidFill>
              </a:rPr>
              <a:t> by antifungal creams       there is an underlying mass   tender	</a:t>
            </a:r>
          </a:p>
          <a:p>
            <a:r>
              <a:rPr lang="en-GB" sz="2400" dirty="0">
                <a:solidFill>
                  <a:schemeClr val="bg1"/>
                </a:solidFill>
              </a:rPr>
              <a:t>has fever for 3days, no palpable </a:t>
            </a:r>
            <a:r>
              <a:rPr lang="en-GB" sz="2400" dirty="0">
                <a:solidFill>
                  <a:srgbClr val="FF0000"/>
                </a:solidFill>
              </a:rPr>
              <a:t>lymph node   </a:t>
            </a:r>
            <a:r>
              <a:rPr lang="en-GB" sz="2400" dirty="0">
                <a:solidFill>
                  <a:schemeClr val="bg1"/>
                </a:solidFill>
              </a:rPr>
              <a:t>just </a:t>
            </a:r>
            <a:r>
              <a:rPr lang="en-GB" sz="2400" dirty="0">
                <a:solidFill>
                  <a:srgbClr val="FF0000"/>
                </a:solidFill>
              </a:rPr>
              <a:t>stop  </a:t>
            </a:r>
            <a:r>
              <a:rPr lang="en-GB" sz="2400" dirty="0">
                <a:solidFill>
                  <a:schemeClr val="bg1"/>
                </a:solidFill>
              </a:rPr>
              <a:t> breast</a:t>
            </a:r>
            <a:r>
              <a:rPr lang="en-GB" sz="2400" dirty="0">
                <a:solidFill>
                  <a:srgbClr val="FF0000"/>
                </a:solidFill>
              </a:rPr>
              <a:t> feed  </a:t>
            </a:r>
            <a:r>
              <a:rPr lang="en-GB" sz="2400" dirty="0">
                <a:solidFill>
                  <a:schemeClr val="bg1"/>
                </a:solidFill>
              </a:rPr>
              <a:t>  </a:t>
            </a:r>
            <a:r>
              <a:rPr lang="en-GB" sz="2400" dirty="0">
                <a:solidFill>
                  <a:srgbClr val="FF0000"/>
                </a:solidFill>
              </a:rPr>
              <a:t>youngest</a:t>
            </a:r>
            <a:r>
              <a:rPr lang="en-GB" sz="2400" dirty="0">
                <a:solidFill>
                  <a:schemeClr val="bg1"/>
                </a:solidFill>
              </a:rPr>
              <a:t> child is 2 years old, her mother and </a:t>
            </a:r>
            <a:r>
              <a:rPr lang="en-GB" sz="2400" dirty="0">
                <a:solidFill>
                  <a:srgbClr val="FF0000"/>
                </a:solidFill>
              </a:rPr>
              <a:t>aunt</a:t>
            </a:r>
            <a:r>
              <a:rPr lang="en-GB" sz="2400" dirty="0">
                <a:solidFill>
                  <a:schemeClr val="bg1"/>
                </a:solidFill>
              </a:rPr>
              <a:t>  </a:t>
            </a:r>
          </a:p>
          <a:p>
            <a:endParaRPr lang="en-GB" dirty="0"/>
          </a:p>
        </p:txBody>
      </p:sp>
      <p:sp>
        <p:nvSpPr>
          <p:cNvPr id="16" name="TextBox 15">
            <a:extLst>
              <a:ext uri="{FF2B5EF4-FFF2-40B4-BE49-F238E27FC236}">
                <a16:creationId xmlns:a16="http://schemas.microsoft.com/office/drawing/2014/main" id="{201E2C48-A395-406D-B4D2-593A3589B35E}"/>
              </a:ext>
            </a:extLst>
          </p:cNvPr>
          <p:cNvSpPr txBox="1"/>
          <p:nvPr/>
        </p:nvSpPr>
        <p:spPr>
          <a:xfrm>
            <a:off x="5994220" y="651696"/>
            <a:ext cx="5716223" cy="2585323"/>
          </a:xfrm>
          <a:prstGeom prst="rect">
            <a:avLst/>
          </a:prstGeom>
          <a:solidFill>
            <a:schemeClr val="accent6">
              <a:lumMod val="50000"/>
            </a:schemeClr>
          </a:solidFill>
        </p:spPr>
        <p:txBody>
          <a:bodyPr wrap="square" rtlCol="0">
            <a:spAutoFit/>
          </a:bodyPr>
          <a:lstStyle/>
          <a:p>
            <a:r>
              <a:rPr lang="en-GB" sz="2400" dirty="0">
                <a:solidFill>
                  <a:schemeClr val="bg1"/>
                </a:solidFill>
              </a:rPr>
              <a:t>nipple lesion   </a:t>
            </a:r>
            <a:r>
              <a:rPr lang="en-GB" sz="2400" dirty="0">
                <a:solidFill>
                  <a:srgbClr val="FF0000"/>
                </a:solidFill>
              </a:rPr>
              <a:t>	</a:t>
            </a:r>
          </a:p>
          <a:p>
            <a:r>
              <a:rPr lang="en-GB" sz="2400" dirty="0">
                <a:solidFill>
                  <a:schemeClr val="bg1"/>
                </a:solidFill>
              </a:rPr>
              <a:t>mass  </a:t>
            </a:r>
          </a:p>
          <a:p>
            <a:r>
              <a:rPr lang="en-GB" sz="2400" dirty="0">
                <a:solidFill>
                  <a:schemeClr val="bg1"/>
                </a:solidFill>
              </a:rPr>
              <a:t>Tender</a:t>
            </a:r>
          </a:p>
          <a:p>
            <a:r>
              <a:rPr lang="en-GB" sz="2400" dirty="0">
                <a:solidFill>
                  <a:schemeClr val="bg1"/>
                </a:solidFill>
              </a:rPr>
              <a:t>no palpable ln</a:t>
            </a:r>
          </a:p>
          <a:p>
            <a:endParaRPr lang="en-GB" sz="2400" dirty="0">
              <a:solidFill>
                <a:schemeClr val="bg1"/>
              </a:solidFill>
            </a:endParaRPr>
          </a:p>
          <a:p>
            <a:endParaRPr lang="en-GB" sz="2400" dirty="0">
              <a:solidFill>
                <a:schemeClr val="bg1"/>
              </a:solidFill>
            </a:endParaRPr>
          </a:p>
          <a:p>
            <a:endParaRPr lang="en-GB" dirty="0"/>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5392FA38-001D-45BA-B035-F77D09CEB712}"/>
                  </a:ext>
                </a:extLst>
              </p14:cNvPr>
              <p14:cNvContentPartPr/>
              <p14:nvPr/>
            </p14:nvContentPartPr>
            <p14:xfrm>
              <a:off x="6136606" y="1629348"/>
              <a:ext cx="640080" cy="11160"/>
            </p14:xfrm>
          </p:contentPart>
        </mc:Choice>
        <mc:Fallback xmlns="">
          <p:pic>
            <p:nvPicPr>
              <p:cNvPr id="13" name="Ink 12">
                <a:extLst>
                  <a:ext uri="{FF2B5EF4-FFF2-40B4-BE49-F238E27FC236}">
                    <a16:creationId xmlns:a16="http://schemas.microsoft.com/office/drawing/2014/main" id="{5392FA38-001D-45BA-B035-F77D09CEB712}"/>
                  </a:ext>
                </a:extLst>
              </p:cNvPr>
              <p:cNvPicPr/>
              <p:nvPr/>
            </p:nvPicPr>
            <p:blipFill>
              <a:blip r:embed="rId5"/>
              <a:stretch>
                <a:fillRect/>
              </a:stretch>
            </p:blipFill>
            <p:spPr>
              <a:xfrm>
                <a:off x="6082636" y="1524723"/>
                <a:ext cx="747659" cy="22006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04D6A7C5-9BE5-45CE-9136-954BB53ACE11}"/>
                  </a:ext>
                </a:extLst>
              </p14:cNvPr>
              <p14:cNvContentPartPr/>
              <p14:nvPr/>
            </p14:nvContentPartPr>
            <p14:xfrm>
              <a:off x="6174077" y="906000"/>
              <a:ext cx="1512360" cy="39600"/>
            </p14:xfrm>
          </p:contentPart>
        </mc:Choice>
        <mc:Fallback xmlns="">
          <p:pic>
            <p:nvPicPr>
              <p:cNvPr id="19" name="Ink 18">
                <a:extLst>
                  <a:ext uri="{FF2B5EF4-FFF2-40B4-BE49-F238E27FC236}">
                    <a16:creationId xmlns:a16="http://schemas.microsoft.com/office/drawing/2014/main" id="{04D6A7C5-9BE5-45CE-9136-954BB53ACE11}"/>
                  </a:ext>
                </a:extLst>
              </p:cNvPr>
              <p:cNvPicPr/>
              <p:nvPr/>
            </p:nvPicPr>
            <p:blipFill>
              <a:blip r:embed="rId7"/>
              <a:stretch>
                <a:fillRect/>
              </a:stretch>
            </p:blipFill>
            <p:spPr>
              <a:xfrm>
                <a:off x="6120077" y="798973"/>
                <a:ext cx="1620000" cy="25329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D65341C0-E0DA-4B88-BFD3-D06E5D7654E7}"/>
                  </a:ext>
                </a:extLst>
              </p14:cNvPr>
              <p14:cNvContentPartPr/>
              <p14:nvPr/>
            </p14:nvContentPartPr>
            <p14:xfrm rot="417776">
              <a:off x="6100144" y="1216079"/>
              <a:ext cx="713004" cy="111743"/>
            </p14:xfrm>
          </p:contentPart>
        </mc:Choice>
        <mc:Fallback xmlns="">
          <p:pic>
            <p:nvPicPr>
              <p:cNvPr id="20" name="Ink 19">
                <a:extLst>
                  <a:ext uri="{FF2B5EF4-FFF2-40B4-BE49-F238E27FC236}">
                    <a16:creationId xmlns:a16="http://schemas.microsoft.com/office/drawing/2014/main" id="{D65341C0-E0DA-4B88-BFD3-D06E5D7654E7}"/>
                  </a:ext>
                </a:extLst>
              </p:cNvPr>
              <p:cNvPicPr/>
              <p:nvPr/>
            </p:nvPicPr>
            <p:blipFill>
              <a:blip r:embed="rId9"/>
              <a:stretch>
                <a:fillRect/>
              </a:stretch>
            </p:blipFill>
            <p:spPr>
              <a:xfrm rot="417776">
                <a:off x="6046156" y="1108288"/>
                <a:ext cx="820620" cy="32696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36E0982E-D955-4EDF-810B-6D8FE6960773}"/>
                  </a:ext>
                </a:extLst>
              </p14:cNvPr>
              <p14:cNvContentPartPr/>
              <p14:nvPr/>
            </p14:nvContentPartPr>
            <p14:xfrm>
              <a:off x="6046088" y="1973017"/>
              <a:ext cx="1768337" cy="115494"/>
            </p14:xfrm>
          </p:contentPart>
        </mc:Choice>
        <mc:Fallback xmlns="">
          <p:pic>
            <p:nvPicPr>
              <p:cNvPr id="22" name="Ink 21">
                <a:extLst>
                  <a:ext uri="{FF2B5EF4-FFF2-40B4-BE49-F238E27FC236}">
                    <a16:creationId xmlns:a16="http://schemas.microsoft.com/office/drawing/2014/main" id="{36E0982E-D955-4EDF-810B-6D8FE6960773}"/>
                  </a:ext>
                </a:extLst>
              </p:cNvPr>
              <p:cNvPicPr/>
              <p:nvPr/>
            </p:nvPicPr>
            <p:blipFill>
              <a:blip r:embed="rId11"/>
              <a:stretch>
                <a:fillRect/>
              </a:stretch>
            </p:blipFill>
            <p:spPr>
              <a:xfrm>
                <a:off x="5992087" y="1865414"/>
                <a:ext cx="1875978" cy="330342"/>
              </a:xfrm>
              <a:prstGeom prst="rect">
                <a:avLst/>
              </a:prstGeom>
            </p:spPr>
          </p:pic>
        </mc:Fallback>
      </mc:AlternateContent>
      <p:pic>
        <p:nvPicPr>
          <p:cNvPr id="14" name="Picture 13" descr="A close up of a logo&#10;&#10;Description automatically generated">
            <a:extLst>
              <a:ext uri="{FF2B5EF4-FFF2-40B4-BE49-F238E27FC236}">
                <a16:creationId xmlns:a16="http://schemas.microsoft.com/office/drawing/2014/main" id="{658FA2A1-8E86-44C8-8A4A-4A5BC7F8A5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0595" y="989215"/>
            <a:ext cx="1907926" cy="1907926"/>
          </a:xfrm>
          <a:prstGeom prst="rect">
            <a:avLst/>
          </a:prstGeom>
        </p:spPr>
      </p:pic>
      <p:sp>
        <p:nvSpPr>
          <p:cNvPr id="21" name="Rectangle 20">
            <a:extLst>
              <a:ext uri="{FF2B5EF4-FFF2-40B4-BE49-F238E27FC236}">
                <a16:creationId xmlns:a16="http://schemas.microsoft.com/office/drawing/2014/main" id="{FE369CF1-AA9D-4CA7-9900-210CAF12D7D9}"/>
              </a:ext>
            </a:extLst>
          </p:cNvPr>
          <p:cNvSpPr/>
          <p:nvPr/>
        </p:nvSpPr>
        <p:spPr>
          <a:xfrm>
            <a:off x="5994220" y="3910523"/>
            <a:ext cx="1692217" cy="2372363"/>
          </a:xfrm>
          <a:prstGeom prst="rect">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6">
                    <a:lumMod val="50000"/>
                  </a:schemeClr>
                </a:solidFill>
              </a:rPr>
              <a:t> (20, 0)	1.34</a:t>
            </a:r>
          </a:p>
          <a:p>
            <a:r>
              <a:rPr lang="en-GB" sz="2000" b="1" dirty="0">
                <a:solidFill>
                  <a:schemeClr val="accent6">
                    <a:lumMod val="50000"/>
                  </a:schemeClr>
                </a:solidFill>
              </a:rPr>
              <a:t> (20, 5)	0.85</a:t>
            </a:r>
          </a:p>
          <a:p>
            <a:r>
              <a:rPr lang="en-GB" sz="2000" b="1" dirty="0">
                <a:solidFill>
                  <a:schemeClr val="accent6">
                    <a:lumMod val="50000"/>
                  </a:schemeClr>
                </a:solidFill>
              </a:rPr>
              <a:t> (20, 9)	0.95	</a:t>
            </a:r>
          </a:p>
        </p:txBody>
      </p:sp>
      <p:sp>
        <p:nvSpPr>
          <p:cNvPr id="11" name="Arrow: Right 10">
            <a:extLst>
              <a:ext uri="{FF2B5EF4-FFF2-40B4-BE49-F238E27FC236}">
                <a16:creationId xmlns:a16="http://schemas.microsoft.com/office/drawing/2014/main" id="{2B24B4BA-CC96-4EBC-9FB6-E531827D6933}"/>
              </a:ext>
            </a:extLst>
          </p:cNvPr>
          <p:cNvSpPr/>
          <p:nvPr/>
        </p:nvSpPr>
        <p:spPr>
          <a:xfrm>
            <a:off x="3695475" y="4858764"/>
            <a:ext cx="2034404" cy="784545"/>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73C27CE0-BE2C-4CAF-8F5F-856D57A77CCF}"/>
              </a:ext>
            </a:extLst>
          </p:cNvPr>
          <p:cNvSpPr/>
          <p:nvPr/>
        </p:nvSpPr>
        <p:spPr>
          <a:xfrm>
            <a:off x="7950778" y="4704431"/>
            <a:ext cx="2034404" cy="784545"/>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C7BEF7C-E684-4ADD-A749-C5E78DD2A34D}"/>
              </a:ext>
            </a:extLst>
          </p:cNvPr>
          <p:cNvSpPr/>
          <p:nvPr/>
        </p:nvSpPr>
        <p:spPr>
          <a:xfrm>
            <a:off x="10210019" y="3959768"/>
            <a:ext cx="1692217" cy="2372363"/>
          </a:xfrm>
          <a:prstGeom prst="rect">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6">
                    <a:lumMod val="50000"/>
                  </a:schemeClr>
                </a:solidFill>
              </a:rPr>
              <a:t> Text Classification	</a:t>
            </a:r>
          </a:p>
        </p:txBody>
      </p:sp>
    </p:spTree>
    <p:extLst>
      <p:ext uri="{BB962C8B-B14F-4D97-AF65-F5344CB8AC3E}">
        <p14:creationId xmlns:p14="http://schemas.microsoft.com/office/powerpoint/2010/main" val="14334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xit" presetSubtype="0" fill="hold" grpId="2"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5" grpId="0" animBg="1"/>
      <p:bldP spid="15" grpId="1" animBg="1"/>
      <p:bldP spid="15" grpId="2" animBg="1"/>
      <p:bldP spid="16" grpId="0" animBg="1"/>
      <p:bldP spid="16" grpId="1" animBg="1"/>
      <p:bldP spid="16" grpId="2" animBg="1"/>
      <p:bldP spid="21" grpId="0" animBg="1"/>
      <p:bldP spid="11" grpId="0" animBg="1"/>
      <p:bldP spid="24"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8D0761-17CE-4051-AB1E-7AA8743C4A82}"/>
              </a:ext>
            </a:extLst>
          </p:cNvPr>
          <p:cNvSpPr txBox="1"/>
          <p:nvPr/>
        </p:nvSpPr>
        <p:spPr>
          <a:xfrm flipH="1">
            <a:off x="3854657" y="4773623"/>
            <a:ext cx="3998470" cy="1323439"/>
          </a:xfrm>
          <a:prstGeom prst="rect">
            <a:avLst/>
          </a:prstGeom>
          <a:noFill/>
        </p:spPr>
        <p:txBody>
          <a:bodyPr wrap="square" rtlCol="0">
            <a:spAutoFit/>
          </a:bodyPr>
          <a:lstStyle/>
          <a:p>
            <a:pPr algn="ctr"/>
            <a:r>
              <a:rPr lang="en-GB" sz="4000" b="1" dirty="0">
                <a:latin typeface="Britannic Bold" panose="020B0903060703020204" pitchFamily="34" charset="0"/>
                <a:ea typeface="Cambria" panose="02040503050406030204" pitchFamily="18" charset="0"/>
              </a:rPr>
              <a:t>Performance Measurement</a:t>
            </a:r>
          </a:p>
        </p:txBody>
      </p:sp>
      <mc:AlternateContent xmlns:mc="http://schemas.openxmlformats.org/markup-compatibility/2006">
        <mc:Choice xmlns="" xmlns:pslz="http://schemas.microsoft.com/office/powerpoint/2016/slidezoom" Requires="pslz">
          <p:graphicFrame>
            <p:nvGraphicFramePr>
              <p:cNvPr id="9" name="Slide Zoom 8">
                <a:extLst>
                  <a:ext uri="{FF2B5EF4-FFF2-40B4-BE49-F238E27FC236}">
                    <a16:creationId xmlns:a16="http://schemas.microsoft.com/office/drawing/2014/main" id="{35F457FA-BFC9-4507-9B8C-5E6799669215}"/>
                  </a:ext>
                </a:extLst>
              </p:cNvPr>
              <p:cNvGraphicFramePr>
                <a:graphicFrameLocks noChangeAspect="1"/>
              </p:cNvGraphicFramePr>
              <p:nvPr>
                <p:extLst>
                  <p:ext uri="{D42A27DB-BD31-4B8C-83A1-F6EECF244321}">
                    <p14:modId xmlns:p14="http://schemas.microsoft.com/office/powerpoint/2010/main" val="3196080438"/>
                  </p:ext>
                </p:extLst>
              </p:nvPr>
            </p:nvGraphicFramePr>
            <p:xfrm>
              <a:off x="4014704" y="694479"/>
              <a:ext cx="3998470" cy="3988218"/>
            </p:xfrm>
            <a:graphic>
              <a:graphicData uri="http://schemas.microsoft.com/office/powerpoint/2016/slidezoom">
                <pslz:sldZm>
                  <pslz:sldZmObj sldId="299" cId="526615385">
                    <pslz:zmPr id="{D523E04F-5694-4127-9BA7-90608A495DE3}" returnToParent="0" imageType="cover" transitionDur="1000">
                      <p166:blipFill xmlns:p166="http://schemas.microsoft.com/office/powerpoint/2016/6/main">
                        <a:blip r:embed="rId3"/>
                        <a:stretch>
                          <a:fillRect/>
                        </a:stretch>
                      </p166:blipFill>
                      <p166:spPr xmlns:p166="http://schemas.microsoft.com/office/powerpoint/2016/6/main">
                        <a:xfrm>
                          <a:off x="0" y="0"/>
                          <a:ext cx="3998470" cy="3988218"/>
                        </a:xfrm>
                        <a:prstGeom prst="rect">
                          <a:avLst/>
                        </a:prstGeom>
                        <a:ln w="3175">
                          <a:noFill/>
                        </a:ln>
                      </p166:spPr>
                    </pslz:zmPr>
                  </pslz:sldZmObj>
                </pslz:sldZm>
              </a:graphicData>
            </a:graphic>
          </p:graphicFrame>
        </mc:Choice>
        <mc:Fallback>
          <p:pic>
            <p:nvPicPr>
              <p:cNvPr id="9" name="Slide Zoom 8">
                <a:hlinkClick r:id="rId4" action="ppaction://hlinksldjump"/>
                <a:extLst>
                  <a:ext uri="{FF2B5EF4-FFF2-40B4-BE49-F238E27FC236}">
                    <a16:creationId xmlns:a16="http://schemas.microsoft.com/office/drawing/2014/main" id="{35F457FA-BFC9-4507-9B8C-5E6799669215}"/>
                  </a:ext>
                </a:extLst>
              </p:cNvPr>
              <p:cNvPicPr>
                <a:picLocks noGrp="1" noRot="1" noChangeAspect="1" noMove="1" noResize="1" noEditPoints="1" noAdjustHandles="1" noChangeArrowheads="1" noChangeShapeType="1"/>
              </p:cNvPicPr>
              <p:nvPr/>
            </p:nvPicPr>
            <p:blipFill>
              <a:blip r:embed="rId5"/>
              <a:stretch>
                <a:fillRect/>
              </a:stretch>
            </p:blipFill>
            <p:spPr>
              <a:xfrm>
                <a:off x="4014704" y="694479"/>
                <a:ext cx="3998470" cy="3988218"/>
              </a:xfrm>
              <a:prstGeom prst="rect">
                <a:avLst/>
              </a:prstGeom>
              <a:ln w="3175">
                <a:noFill/>
              </a:ln>
            </p:spPr>
          </p:pic>
        </mc:Fallback>
      </mc:AlternateContent>
    </p:spTree>
    <p:extLst>
      <p:ext uri="{BB962C8B-B14F-4D97-AF65-F5344CB8AC3E}">
        <p14:creationId xmlns:p14="http://schemas.microsoft.com/office/powerpoint/2010/main" val="244776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7652D3-38E5-4495-879A-E2F95A28EE2E}"/>
              </a:ext>
            </a:extLst>
          </p:cNvPr>
          <p:cNvGraphicFramePr>
            <a:graphicFrameLocks noGrp="1"/>
          </p:cNvGraphicFramePr>
          <p:nvPr>
            <p:extLst>
              <p:ext uri="{D42A27DB-BD31-4B8C-83A1-F6EECF244321}">
                <p14:modId xmlns:p14="http://schemas.microsoft.com/office/powerpoint/2010/main" val="2740459570"/>
              </p:ext>
            </p:extLst>
          </p:nvPr>
        </p:nvGraphicFramePr>
        <p:xfrm>
          <a:off x="2031999" y="719665"/>
          <a:ext cx="7749956" cy="5415324"/>
        </p:xfrm>
        <a:graphic>
          <a:graphicData uri="http://schemas.openxmlformats.org/drawingml/2006/table">
            <a:tbl>
              <a:tblPr firstRow="1" bandRow="1">
                <a:tableStyleId>{69012ECD-51FC-41F1-AA8D-1B2483CD663E}</a:tableStyleId>
              </a:tblPr>
              <a:tblGrid>
                <a:gridCol w="1937489">
                  <a:extLst>
                    <a:ext uri="{9D8B030D-6E8A-4147-A177-3AD203B41FA5}">
                      <a16:colId xmlns:a16="http://schemas.microsoft.com/office/drawing/2014/main" val="1423743075"/>
                    </a:ext>
                  </a:extLst>
                </a:gridCol>
                <a:gridCol w="1937489">
                  <a:extLst>
                    <a:ext uri="{9D8B030D-6E8A-4147-A177-3AD203B41FA5}">
                      <a16:colId xmlns:a16="http://schemas.microsoft.com/office/drawing/2014/main" val="2273111668"/>
                    </a:ext>
                  </a:extLst>
                </a:gridCol>
                <a:gridCol w="1937489">
                  <a:extLst>
                    <a:ext uri="{9D8B030D-6E8A-4147-A177-3AD203B41FA5}">
                      <a16:colId xmlns:a16="http://schemas.microsoft.com/office/drawing/2014/main" val="3646886184"/>
                    </a:ext>
                  </a:extLst>
                </a:gridCol>
                <a:gridCol w="1937489">
                  <a:extLst>
                    <a:ext uri="{9D8B030D-6E8A-4147-A177-3AD203B41FA5}">
                      <a16:colId xmlns:a16="http://schemas.microsoft.com/office/drawing/2014/main" val="3001414141"/>
                    </a:ext>
                  </a:extLst>
                </a:gridCol>
              </a:tblGrid>
              <a:tr h="902554">
                <a:tc>
                  <a:txBody>
                    <a:bodyPr/>
                    <a:lstStyle/>
                    <a:p>
                      <a:r>
                        <a:rPr lang="en-GB" dirty="0"/>
                        <a:t>Symptom</a:t>
                      </a:r>
                    </a:p>
                  </a:txBody>
                  <a:tcPr>
                    <a:solidFill>
                      <a:srgbClr val="00CC99"/>
                    </a:solidFill>
                  </a:tcPr>
                </a:tc>
                <a:tc>
                  <a:txBody>
                    <a:bodyPr/>
                    <a:lstStyle/>
                    <a:p>
                      <a:r>
                        <a:rPr lang="en-GB" dirty="0"/>
                        <a:t>AUC</a:t>
                      </a:r>
                    </a:p>
                  </a:txBody>
                  <a:tcPr>
                    <a:solidFill>
                      <a:srgbClr val="00CC99"/>
                    </a:solidFill>
                  </a:tcPr>
                </a:tc>
                <a:tc>
                  <a:txBody>
                    <a:bodyPr/>
                    <a:lstStyle/>
                    <a:p>
                      <a:r>
                        <a:rPr lang="en-GB" dirty="0"/>
                        <a:t>F1-score</a:t>
                      </a:r>
                    </a:p>
                  </a:txBody>
                  <a:tcPr>
                    <a:solidFill>
                      <a:srgbClr val="00CC99"/>
                    </a:solidFill>
                  </a:tcPr>
                </a:tc>
                <a:tc>
                  <a:txBody>
                    <a:bodyPr/>
                    <a:lstStyle/>
                    <a:p>
                      <a:r>
                        <a:rPr lang="en-GB" dirty="0"/>
                        <a:t>Accuracy%</a:t>
                      </a:r>
                    </a:p>
                  </a:txBody>
                  <a:tcPr>
                    <a:solidFill>
                      <a:srgbClr val="00CC99"/>
                    </a:solidFill>
                  </a:tcPr>
                </a:tc>
                <a:extLst>
                  <a:ext uri="{0D108BD9-81ED-4DB2-BD59-A6C34878D82A}">
                    <a16:rowId xmlns:a16="http://schemas.microsoft.com/office/drawing/2014/main" val="385010020"/>
                  </a:ext>
                </a:extLst>
              </a:tr>
              <a:tr h="902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Lump in the Breast</a:t>
                      </a:r>
                    </a:p>
                  </a:txBody>
                  <a:tcPr/>
                </a:tc>
                <a:tc>
                  <a:txBody>
                    <a:bodyPr/>
                    <a:lstStyle/>
                    <a:p>
                      <a:r>
                        <a:rPr lang="en-GB" dirty="0"/>
                        <a:t>0.98</a:t>
                      </a:r>
                    </a:p>
                  </a:txBody>
                  <a:tcPr/>
                </a:tc>
                <a:tc>
                  <a:txBody>
                    <a:bodyPr/>
                    <a:lstStyle/>
                    <a:p>
                      <a:r>
                        <a:rPr lang="en-GB" dirty="0"/>
                        <a:t>0.90</a:t>
                      </a:r>
                    </a:p>
                  </a:txBody>
                  <a:tcPr/>
                </a:tc>
                <a:tc>
                  <a:txBody>
                    <a:bodyPr/>
                    <a:lstStyle/>
                    <a:p>
                      <a:r>
                        <a:rPr lang="en-GB" dirty="0"/>
                        <a:t>92%</a:t>
                      </a:r>
                    </a:p>
                  </a:txBody>
                  <a:tcPr/>
                </a:tc>
                <a:extLst>
                  <a:ext uri="{0D108BD9-81ED-4DB2-BD59-A6C34878D82A}">
                    <a16:rowId xmlns:a16="http://schemas.microsoft.com/office/drawing/2014/main" val="1415721816"/>
                  </a:ext>
                </a:extLst>
              </a:tr>
              <a:tr h="902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lump in the axilla</a:t>
                      </a:r>
                    </a:p>
                  </a:txBody>
                  <a:tcPr/>
                </a:tc>
                <a:tc>
                  <a:txBody>
                    <a:bodyPr/>
                    <a:lstStyle/>
                    <a:p>
                      <a:r>
                        <a:rPr lang="en-GB" dirty="0"/>
                        <a:t>0.81</a:t>
                      </a:r>
                    </a:p>
                  </a:txBody>
                  <a:tcPr/>
                </a:tc>
                <a:tc>
                  <a:txBody>
                    <a:bodyPr/>
                    <a:lstStyle/>
                    <a:p>
                      <a:r>
                        <a:rPr lang="en-GB" dirty="0"/>
                        <a:t>0.79</a:t>
                      </a:r>
                    </a:p>
                  </a:txBody>
                  <a:tcPr/>
                </a:tc>
                <a:tc>
                  <a:txBody>
                    <a:bodyPr/>
                    <a:lstStyle/>
                    <a:p>
                      <a:r>
                        <a:rPr lang="en-GB" dirty="0"/>
                        <a:t>95%</a:t>
                      </a:r>
                    </a:p>
                  </a:txBody>
                  <a:tcPr/>
                </a:tc>
                <a:extLst>
                  <a:ext uri="{0D108BD9-81ED-4DB2-BD59-A6C34878D82A}">
                    <a16:rowId xmlns:a16="http://schemas.microsoft.com/office/drawing/2014/main" val="1097573206"/>
                  </a:ext>
                </a:extLst>
              </a:tr>
              <a:tr h="902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Skin Changes</a:t>
                      </a:r>
                    </a:p>
                  </a:txBody>
                  <a:tcPr/>
                </a:tc>
                <a:tc>
                  <a:txBody>
                    <a:bodyPr/>
                    <a:lstStyle/>
                    <a:p>
                      <a:r>
                        <a:rPr lang="en-GB" dirty="0"/>
                        <a:t>0.78</a:t>
                      </a:r>
                    </a:p>
                  </a:txBody>
                  <a:tcPr/>
                </a:tc>
                <a:tc>
                  <a:txBody>
                    <a:bodyPr/>
                    <a:lstStyle/>
                    <a:p>
                      <a:r>
                        <a:rPr lang="en-GB" dirty="0"/>
                        <a:t>73%</a:t>
                      </a:r>
                    </a:p>
                  </a:txBody>
                  <a:tcPr/>
                </a:tc>
                <a:tc>
                  <a:txBody>
                    <a:bodyPr/>
                    <a:lstStyle/>
                    <a:p>
                      <a:r>
                        <a:rPr lang="en-GB" dirty="0"/>
                        <a:t>89%</a:t>
                      </a:r>
                    </a:p>
                  </a:txBody>
                  <a:tcPr/>
                </a:tc>
                <a:extLst>
                  <a:ext uri="{0D108BD9-81ED-4DB2-BD59-A6C34878D82A}">
                    <a16:rowId xmlns:a16="http://schemas.microsoft.com/office/drawing/2014/main" val="3024718597"/>
                  </a:ext>
                </a:extLst>
              </a:tr>
              <a:tr h="902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Nipple retraction</a:t>
                      </a:r>
                    </a:p>
                  </a:txBody>
                  <a:tcPr/>
                </a:tc>
                <a:tc>
                  <a:txBody>
                    <a:bodyPr/>
                    <a:lstStyle/>
                    <a:p>
                      <a:r>
                        <a:rPr lang="en-GB" dirty="0"/>
                        <a:t>0.77</a:t>
                      </a:r>
                    </a:p>
                  </a:txBody>
                  <a:tcPr/>
                </a:tc>
                <a:tc>
                  <a:txBody>
                    <a:bodyPr/>
                    <a:lstStyle/>
                    <a:p>
                      <a:r>
                        <a:rPr lang="en-GB" dirty="0"/>
                        <a:t>68</a:t>
                      </a:r>
                    </a:p>
                  </a:txBody>
                  <a:tcPr/>
                </a:tc>
                <a:tc>
                  <a:txBody>
                    <a:bodyPr/>
                    <a:lstStyle/>
                    <a:p>
                      <a:r>
                        <a:rPr lang="en-GB" dirty="0"/>
                        <a:t>94%</a:t>
                      </a:r>
                    </a:p>
                  </a:txBody>
                  <a:tcPr/>
                </a:tc>
                <a:extLst>
                  <a:ext uri="{0D108BD9-81ED-4DB2-BD59-A6C34878D82A}">
                    <a16:rowId xmlns:a16="http://schemas.microsoft.com/office/drawing/2014/main" val="1120339484"/>
                  </a:ext>
                </a:extLst>
              </a:tr>
              <a:tr h="902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Other Symptoms</a:t>
                      </a:r>
                    </a:p>
                  </a:txBody>
                  <a:tcPr/>
                </a:tc>
                <a:tc>
                  <a:txBody>
                    <a:bodyPr/>
                    <a:lstStyle/>
                    <a:p>
                      <a:r>
                        <a:rPr lang="en-GB" dirty="0"/>
                        <a:t>0.56</a:t>
                      </a:r>
                    </a:p>
                  </a:txBody>
                  <a:tcPr/>
                </a:tc>
                <a:tc>
                  <a:txBody>
                    <a:bodyPr/>
                    <a:lstStyle/>
                    <a:p>
                      <a:r>
                        <a:rPr lang="en-GB" dirty="0"/>
                        <a:t>0.39</a:t>
                      </a:r>
                    </a:p>
                  </a:txBody>
                  <a:tcPr/>
                </a:tc>
                <a:tc>
                  <a:txBody>
                    <a:bodyPr/>
                    <a:lstStyle/>
                    <a:p>
                      <a:r>
                        <a:rPr lang="en-GB" dirty="0"/>
                        <a:t>54%</a:t>
                      </a:r>
                    </a:p>
                  </a:txBody>
                  <a:tcPr/>
                </a:tc>
                <a:extLst>
                  <a:ext uri="{0D108BD9-81ED-4DB2-BD59-A6C34878D82A}">
                    <a16:rowId xmlns:a16="http://schemas.microsoft.com/office/drawing/2014/main" val="1874041875"/>
                  </a:ext>
                </a:extLst>
              </a:tr>
            </a:tbl>
          </a:graphicData>
        </a:graphic>
      </p:graphicFrame>
    </p:spTree>
    <p:extLst>
      <p:ext uri="{BB962C8B-B14F-4D97-AF65-F5344CB8AC3E}">
        <p14:creationId xmlns:p14="http://schemas.microsoft.com/office/powerpoint/2010/main" val="52661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9" name="Picture 38" descr="A screenshot of a map&#10;&#10;Description automatically generated">
            <a:extLst>
              <a:ext uri="{FF2B5EF4-FFF2-40B4-BE49-F238E27FC236}">
                <a16:creationId xmlns:a16="http://schemas.microsoft.com/office/drawing/2014/main" id="{5B39F8EE-31D4-41E7-A63B-19B69CD1C24A}"/>
              </a:ext>
            </a:extLst>
          </p:cNvPr>
          <p:cNvPicPr>
            <a:picLocks noChangeAspect="1"/>
          </p:cNvPicPr>
          <p:nvPr/>
        </p:nvPicPr>
        <p:blipFill rotWithShape="1">
          <a:blip r:embed="rId3"/>
          <a:srcRect t="876" r="4442" b="6741"/>
          <a:stretch/>
        </p:blipFill>
        <p:spPr>
          <a:xfrm>
            <a:off x="2112486" y="3771346"/>
            <a:ext cx="3381596" cy="2476964"/>
          </a:xfrm>
          <a:prstGeom prst="rect">
            <a:avLst/>
          </a:prstGeom>
          <a:ln w="28575">
            <a:solidFill>
              <a:schemeClr val="bg1">
                <a:lumMod val="50000"/>
              </a:schemeClr>
            </a:solidFill>
          </a:ln>
        </p:spPr>
      </p:pic>
      <p:pic>
        <p:nvPicPr>
          <p:cNvPr id="8" name="Picture 7" descr="A close up of a map&#10;&#10;Description automatically generated">
            <a:extLst>
              <a:ext uri="{FF2B5EF4-FFF2-40B4-BE49-F238E27FC236}">
                <a16:creationId xmlns:a16="http://schemas.microsoft.com/office/drawing/2014/main" id="{3FA3B7D3-88C5-47A5-8694-869FB2AA2215}"/>
              </a:ext>
            </a:extLst>
          </p:cNvPr>
          <p:cNvPicPr>
            <a:picLocks noChangeAspect="1"/>
          </p:cNvPicPr>
          <p:nvPr/>
        </p:nvPicPr>
        <p:blipFill>
          <a:blip r:embed="rId4"/>
          <a:stretch>
            <a:fillRect/>
          </a:stretch>
        </p:blipFill>
        <p:spPr>
          <a:xfrm>
            <a:off x="4002223" y="801548"/>
            <a:ext cx="3225386" cy="2381824"/>
          </a:xfrm>
          <a:prstGeom prst="rect">
            <a:avLst/>
          </a:prstGeom>
          <a:ln w="28575">
            <a:solidFill>
              <a:schemeClr val="bg1">
                <a:lumMod val="50000"/>
              </a:schemeClr>
            </a:solidFill>
          </a:ln>
        </p:spPr>
      </p:pic>
      <p:pic>
        <p:nvPicPr>
          <p:cNvPr id="10" name="Picture 9" descr="A screenshot of a map&#10;&#10;Description automatically generated">
            <a:extLst>
              <a:ext uri="{FF2B5EF4-FFF2-40B4-BE49-F238E27FC236}">
                <a16:creationId xmlns:a16="http://schemas.microsoft.com/office/drawing/2014/main" id="{EF5B1BEB-170C-47BE-B511-4DBA1AC67145}"/>
              </a:ext>
            </a:extLst>
          </p:cNvPr>
          <p:cNvPicPr>
            <a:picLocks noChangeAspect="1"/>
          </p:cNvPicPr>
          <p:nvPr/>
        </p:nvPicPr>
        <p:blipFill>
          <a:blip r:embed="rId5"/>
          <a:stretch>
            <a:fillRect/>
          </a:stretch>
        </p:blipFill>
        <p:spPr>
          <a:xfrm>
            <a:off x="266279" y="801548"/>
            <a:ext cx="3111847" cy="2381824"/>
          </a:xfrm>
          <a:prstGeom prst="rect">
            <a:avLst/>
          </a:prstGeom>
          <a:ln w="28575">
            <a:solidFill>
              <a:schemeClr val="bg1">
                <a:lumMod val="50000"/>
              </a:schemeClr>
            </a:solidFill>
          </a:ln>
        </p:spPr>
      </p:pic>
      <p:pic>
        <p:nvPicPr>
          <p:cNvPr id="12" name="Picture 11" descr="A close up of a map&#10;&#10;Description automatically generated">
            <a:extLst>
              <a:ext uri="{FF2B5EF4-FFF2-40B4-BE49-F238E27FC236}">
                <a16:creationId xmlns:a16="http://schemas.microsoft.com/office/drawing/2014/main" id="{17AA86F7-7E2A-4B3A-88B1-E0865A41CC5F}"/>
              </a:ext>
            </a:extLst>
          </p:cNvPr>
          <p:cNvPicPr>
            <a:picLocks noChangeAspect="1"/>
          </p:cNvPicPr>
          <p:nvPr/>
        </p:nvPicPr>
        <p:blipFill>
          <a:blip r:embed="rId6"/>
          <a:stretch>
            <a:fillRect/>
          </a:stretch>
        </p:blipFill>
        <p:spPr>
          <a:xfrm>
            <a:off x="7352072" y="3808181"/>
            <a:ext cx="3193375" cy="2440129"/>
          </a:xfrm>
          <a:prstGeom prst="rect">
            <a:avLst/>
          </a:prstGeom>
          <a:ln w="28575">
            <a:solidFill>
              <a:schemeClr val="bg1">
                <a:lumMod val="50000"/>
              </a:schemeClr>
            </a:solidFill>
          </a:ln>
        </p:spPr>
      </p:pic>
      <p:pic>
        <p:nvPicPr>
          <p:cNvPr id="14" name="Picture 13" descr="A close up of a map&#10;&#10;Description automatically generated">
            <a:extLst>
              <a:ext uri="{FF2B5EF4-FFF2-40B4-BE49-F238E27FC236}">
                <a16:creationId xmlns:a16="http://schemas.microsoft.com/office/drawing/2014/main" id="{817B4072-419D-478D-9271-B1C2A549F6B9}"/>
              </a:ext>
            </a:extLst>
          </p:cNvPr>
          <p:cNvPicPr>
            <a:picLocks noChangeAspect="1"/>
          </p:cNvPicPr>
          <p:nvPr/>
        </p:nvPicPr>
        <p:blipFill>
          <a:blip r:embed="rId7"/>
          <a:stretch>
            <a:fillRect/>
          </a:stretch>
        </p:blipFill>
        <p:spPr>
          <a:xfrm>
            <a:off x="7908512" y="801548"/>
            <a:ext cx="3111847" cy="2407260"/>
          </a:xfrm>
          <a:prstGeom prst="rect">
            <a:avLst/>
          </a:prstGeom>
          <a:ln w="28575">
            <a:solidFill>
              <a:schemeClr val="bg1">
                <a:lumMod val="50000"/>
              </a:schemeClr>
            </a:solidFill>
          </a:ln>
        </p:spPr>
      </p:pic>
      <p:sp>
        <p:nvSpPr>
          <p:cNvPr id="15" name="TextBox 14">
            <a:extLst>
              <a:ext uri="{FF2B5EF4-FFF2-40B4-BE49-F238E27FC236}">
                <a16:creationId xmlns:a16="http://schemas.microsoft.com/office/drawing/2014/main" id="{A1EFFBCE-8B8B-4C11-B87A-B32127B08987}"/>
              </a:ext>
            </a:extLst>
          </p:cNvPr>
          <p:cNvSpPr txBox="1"/>
          <p:nvPr/>
        </p:nvSpPr>
        <p:spPr>
          <a:xfrm>
            <a:off x="271690" y="3221440"/>
            <a:ext cx="3117691" cy="369332"/>
          </a:xfrm>
          <a:prstGeom prst="rect">
            <a:avLst/>
          </a:prstGeom>
          <a:noFill/>
          <a:ln w="19050">
            <a:noFill/>
          </a:ln>
        </p:spPr>
        <p:txBody>
          <a:bodyPr wrap="square" rtlCol="0">
            <a:spAutoFit/>
          </a:bodyPr>
          <a:lstStyle/>
          <a:p>
            <a:pPr algn="ctr"/>
            <a:r>
              <a:rPr lang="en-GB" b="1" dirty="0"/>
              <a:t>Lump in the Breast</a:t>
            </a:r>
          </a:p>
        </p:txBody>
      </p:sp>
      <p:sp>
        <p:nvSpPr>
          <p:cNvPr id="16" name="Rectangle 15">
            <a:extLst>
              <a:ext uri="{FF2B5EF4-FFF2-40B4-BE49-F238E27FC236}">
                <a16:creationId xmlns:a16="http://schemas.microsoft.com/office/drawing/2014/main" id="{9DBC0BD9-689F-46EC-B9C1-9B3E69092DE0}"/>
              </a:ext>
            </a:extLst>
          </p:cNvPr>
          <p:cNvSpPr/>
          <p:nvPr/>
        </p:nvSpPr>
        <p:spPr>
          <a:xfrm>
            <a:off x="4028622" y="3227539"/>
            <a:ext cx="3231714" cy="369332"/>
          </a:xfrm>
          <a:prstGeom prst="rect">
            <a:avLst/>
          </a:prstGeom>
          <a:noFill/>
          <a:ln w="19050">
            <a:noFill/>
          </a:ln>
        </p:spPr>
        <p:txBody>
          <a:bodyPr wrap="square" rtlCol="0">
            <a:spAutoFit/>
          </a:bodyPr>
          <a:lstStyle/>
          <a:p>
            <a:pPr algn="ctr"/>
            <a:r>
              <a:rPr lang="en-GB" b="1" dirty="0"/>
              <a:t>Lump in Axilla</a:t>
            </a:r>
          </a:p>
        </p:txBody>
      </p:sp>
      <p:sp>
        <p:nvSpPr>
          <p:cNvPr id="18" name="Rectangle 17">
            <a:extLst>
              <a:ext uri="{FF2B5EF4-FFF2-40B4-BE49-F238E27FC236}">
                <a16:creationId xmlns:a16="http://schemas.microsoft.com/office/drawing/2014/main" id="{3A51909E-9A44-4588-B54E-3A211693B4F5}"/>
              </a:ext>
            </a:extLst>
          </p:cNvPr>
          <p:cNvSpPr/>
          <p:nvPr/>
        </p:nvSpPr>
        <p:spPr>
          <a:xfrm>
            <a:off x="7930920" y="3214714"/>
            <a:ext cx="3111846" cy="369332"/>
          </a:xfrm>
          <a:prstGeom prst="rect">
            <a:avLst/>
          </a:prstGeom>
          <a:noFill/>
          <a:ln w="19050">
            <a:noFill/>
          </a:ln>
        </p:spPr>
        <p:txBody>
          <a:bodyPr wrap="square" rtlCol="0">
            <a:spAutoFit/>
          </a:bodyPr>
          <a:lstStyle/>
          <a:p>
            <a:pPr algn="ctr"/>
            <a:r>
              <a:rPr lang="en-GB" b="1" dirty="0"/>
              <a:t>Skin Changes</a:t>
            </a:r>
          </a:p>
        </p:txBody>
      </p:sp>
      <p:sp>
        <p:nvSpPr>
          <p:cNvPr id="26" name="Rectangle 25">
            <a:extLst>
              <a:ext uri="{FF2B5EF4-FFF2-40B4-BE49-F238E27FC236}">
                <a16:creationId xmlns:a16="http://schemas.microsoft.com/office/drawing/2014/main" id="{14644074-C535-41AD-B59C-46606873EE63}"/>
              </a:ext>
            </a:extLst>
          </p:cNvPr>
          <p:cNvSpPr/>
          <p:nvPr/>
        </p:nvSpPr>
        <p:spPr>
          <a:xfrm>
            <a:off x="7344823" y="6290333"/>
            <a:ext cx="3199217" cy="369332"/>
          </a:xfrm>
          <a:prstGeom prst="rect">
            <a:avLst/>
          </a:prstGeom>
          <a:noFill/>
          <a:ln w="19050">
            <a:noFill/>
          </a:ln>
        </p:spPr>
        <p:txBody>
          <a:bodyPr wrap="square" rtlCol="0">
            <a:spAutoFit/>
          </a:bodyPr>
          <a:lstStyle/>
          <a:p>
            <a:pPr algn="ctr"/>
            <a:r>
              <a:rPr lang="en-GB" b="1" dirty="0"/>
              <a:t>Nipple Retraction</a:t>
            </a:r>
          </a:p>
        </p:txBody>
      </p:sp>
      <p:sp>
        <p:nvSpPr>
          <p:cNvPr id="32" name="Rectangle 31">
            <a:extLst>
              <a:ext uri="{FF2B5EF4-FFF2-40B4-BE49-F238E27FC236}">
                <a16:creationId xmlns:a16="http://schemas.microsoft.com/office/drawing/2014/main" id="{5E74D8D4-7B83-4157-B341-41B984402132}"/>
              </a:ext>
            </a:extLst>
          </p:cNvPr>
          <p:cNvSpPr/>
          <p:nvPr/>
        </p:nvSpPr>
        <p:spPr>
          <a:xfrm>
            <a:off x="2221621" y="6288468"/>
            <a:ext cx="3199217" cy="369332"/>
          </a:xfrm>
          <a:prstGeom prst="rect">
            <a:avLst/>
          </a:prstGeom>
          <a:noFill/>
          <a:ln w="19050">
            <a:noFill/>
          </a:ln>
        </p:spPr>
        <p:txBody>
          <a:bodyPr wrap="square" rtlCol="0">
            <a:spAutoFit/>
          </a:bodyPr>
          <a:lstStyle/>
          <a:p>
            <a:pPr algn="ctr"/>
            <a:r>
              <a:rPr lang="en-GB" b="1" dirty="0"/>
              <a:t>Other Symptoms</a:t>
            </a:r>
          </a:p>
        </p:txBody>
      </p:sp>
      <p:sp>
        <p:nvSpPr>
          <p:cNvPr id="33" name="TextBox 32">
            <a:extLst>
              <a:ext uri="{FF2B5EF4-FFF2-40B4-BE49-F238E27FC236}">
                <a16:creationId xmlns:a16="http://schemas.microsoft.com/office/drawing/2014/main" id="{725399C3-2402-4679-AE24-E2EC4196930B}"/>
              </a:ext>
            </a:extLst>
          </p:cNvPr>
          <p:cNvSpPr txBox="1"/>
          <p:nvPr/>
        </p:nvSpPr>
        <p:spPr>
          <a:xfrm flipH="1">
            <a:off x="4167865" y="171451"/>
            <a:ext cx="2137241" cy="369332"/>
          </a:xfrm>
          <a:prstGeom prst="rect">
            <a:avLst/>
          </a:prstGeom>
          <a:noFill/>
        </p:spPr>
        <p:txBody>
          <a:bodyPr wrap="square" rtlCol="0">
            <a:spAutoFit/>
          </a:bodyPr>
          <a:lstStyle/>
          <a:p>
            <a:pPr algn="ctr"/>
            <a:r>
              <a:rPr lang="en-GB" b="1" u="sng" dirty="0"/>
              <a:t>ROC Curve Plotting</a:t>
            </a:r>
          </a:p>
        </p:txBody>
      </p:sp>
      <p:sp>
        <p:nvSpPr>
          <p:cNvPr id="35" name="Oval 34">
            <a:extLst>
              <a:ext uri="{FF2B5EF4-FFF2-40B4-BE49-F238E27FC236}">
                <a16:creationId xmlns:a16="http://schemas.microsoft.com/office/drawing/2014/main" id="{EE6C62D2-FE6D-4D8B-ACBB-C5D3615E93FD}"/>
              </a:ext>
            </a:extLst>
          </p:cNvPr>
          <p:cNvSpPr/>
          <p:nvPr/>
        </p:nvSpPr>
        <p:spPr>
          <a:xfrm rot="19561635">
            <a:off x="1925177" y="4721434"/>
            <a:ext cx="3872400" cy="674146"/>
          </a:xfrm>
          <a:prstGeom prst="ellipse">
            <a:avLst/>
          </a:prstGeom>
          <a:no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549692C4-B0A5-4320-8CF4-B5B7136E74AD}"/>
              </a:ext>
            </a:extLst>
          </p:cNvPr>
          <p:cNvGrpSpPr/>
          <p:nvPr/>
        </p:nvGrpSpPr>
        <p:grpSpPr>
          <a:xfrm>
            <a:off x="209472" y="584925"/>
            <a:ext cx="8468144" cy="3630789"/>
            <a:chOff x="209472" y="584925"/>
            <a:chExt cx="8468144" cy="3630789"/>
          </a:xfrm>
        </p:grpSpPr>
        <p:sp>
          <p:nvSpPr>
            <p:cNvPr id="19" name="Oval 18">
              <a:extLst>
                <a:ext uri="{FF2B5EF4-FFF2-40B4-BE49-F238E27FC236}">
                  <a16:creationId xmlns:a16="http://schemas.microsoft.com/office/drawing/2014/main" id="{FEEA82F7-B26C-4E06-88B3-2F06DDB67EFB}"/>
                </a:ext>
              </a:extLst>
            </p:cNvPr>
            <p:cNvSpPr/>
            <p:nvPr/>
          </p:nvSpPr>
          <p:spPr>
            <a:xfrm>
              <a:off x="3949897" y="603345"/>
              <a:ext cx="825910" cy="589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2623CD5-4638-44C1-AC46-D693F764DB81}"/>
                </a:ext>
              </a:extLst>
            </p:cNvPr>
            <p:cNvSpPr/>
            <p:nvPr/>
          </p:nvSpPr>
          <p:spPr>
            <a:xfrm>
              <a:off x="7851706" y="609690"/>
              <a:ext cx="825910" cy="589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2207C49-B23A-451B-91FF-C9ECEF255F36}"/>
                </a:ext>
              </a:extLst>
            </p:cNvPr>
            <p:cNvSpPr/>
            <p:nvPr/>
          </p:nvSpPr>
          <p:spPr>
            <a:xfrm>
              <a:off x="209472" y="584925"/>
              <a:ext cx="825910" cy="6083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3FB291A-6CEC-4AAF-9AB2-164E3788C683}"/>
                </a:ext>
              </a:extLst>
            </p:cNvPr>
            <p:cNvSpPr/>
            <p:nvPr/>
          </p:nvSpPr>
          <p:spPr>
            <a:xfrm>
              <a:off x="7309035" y="3568289"/>
              <a:ext cx="825910" cy="6083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C992610-8FD1-42F8-99C0-32C86B47A286}"/>
                </a:ext>
              </a:extLst>
            </p:cNvPr>
            <p:cNvSpPr/>
            <p:nvPr/>
          </p:nvSpPr>
          <p:spPr>
            <a:xfrm>
              <a:off x="2060652" y="3607359"/>
              <a:ext cx="825910" cy="6083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Oval 39">
            <a:extLst>
              <a:ext uri="{FF2B5EF4-FFF2-40B4-BE49-F238E27FC236}">
                <a16:creationId xmlns:a16="http://schemas.microsoft.com/office/drawing/2014/main" id="{E7150250-6E22-433E-BE8A-E981D360258E}"/>
              </a:ext>
            </a:extLst>
          </p:cNvPr>
          <p:cNvSpPr/>
          <p:nvPr/>
        </p:nvSpPr>
        <p:spPr>
          <a:xfrm rot="19561635">
            <a:off x="-167313" y="879598"/>
            <a:ext cx="3560392" cy="1605158"/>
          </a:xfrm>
          <a:prstGeom prst="ellipse">
            <a:avLst/>
          </a:prstGeom>
          <a:no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67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54B8973B-D6CD-4A63-9A70-F6D6CA827255}"/>
              </a:ext>
            </a:extLst>
          </p:cNvPr>
          <p:cNvGrpSpPr/>
          <p:nvPr/>
        </p:nvGrpSpPr>
        <p:grpSpPr>
          <a:xfrm>
            <a:off x="1582480" y="4052657"/>
            <a:ext cx="2264604" cy="1916658"/>
            <a:chOff x="1580631" y="4052657"/>
            <a:chExt cx="2264604" cy="1916658"/>
          </a:xfrm>
        </p:grpSpPr>
        <p:cxnSp>
          <p:nvCxnSpPr>
            <p:cNvPr id="29" name="Straight Arrow Connector 28">
              <a:extLst>
                <a:ext uri="{FF2B5EF4-FFF2-40B4-BE49-F238E27FC236}">
                  <a16:creationId xmlns:a16="http://schemas.microsoft.com/office/drawing/2014/main" id="{6B3CD0E3-E868-4FD0-AA9C-30252AFD8D78}"/>
                </a:ext>
              </a:extLst>
            </p:cNvPr>
            <p:cNvCxnSpPr>
              <a:cxnSpLocks/>
            </p:cNvCxnSpPr>
            <p:nvPr/>
          </p:nvCxnSpPr>
          <p:spPr>
            <a:xfrm>
              <a:off x="1764953" y="4885021"/>
              <a:ext cx="1895960" cy="1"/>
            </a:xfrm>
            <a:prstGeom prst="straightConnector1">
              <a:avLst/>
            </a:prstGeom>
            <a:ln w="762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88" name="Group 87">
              <a:extLst>
                <a:ext uri="{FF2B5EF4-FFF2-40B4-BE49-F238E27FC236}">
                  <a16:creationId xmlns:a16="http://schemas.microsoft.com/office/drawing/2014/main" id="{FD9CF455-EFA0-4990-A02D-B8AF83200F60}"/>
                </a:ext>
              </a:extLst>
            </p:cNvPr>
            <p:cNvGrpSpPr/>
            <p:nvPr/>
          </p:nvGrpSpPr>
          <p:grpSpPr>
            <a:xfrm>
              <a:off x="1580631" y="4052657"/>
              <a:ext cx="2264604" cy="1916658"/>
              <a:chOff x="1580631" y="4052657"/>
              <a:chExt cx="2264604" cy="1916658"/>
            </a:xfrm>
          </p:grpSpPr>
          <p:pic>
            <p:nvPicPr>
              <p:cNvPr id="22" name="Picture 21" descr="A close up of a logo&#10;&#10;Description automatically generated">
                <a:extLst>
                  <a:ext uri="{FF2B5EF4-FFF2-40B4-BE49-F238E27FC236}">
                    <a16:creationId xmlns:a16="http://schemas.microsoft.com/office/drawing/2014/main" id="{26950043-DE5D-4CF5-9A34-C1CB49685A3B}"/>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tretch>
                <a:fillRect/>
              </a:stretch>
            </p:blipFill>
            <p:spPr>
              <a:xfrm>
                <a:off x="2154275" y="4052657"/>
                <a:ext cx="783066" cy="783066"/>
              </a:xfrm>
              <a:prstGeom prst="rect">
                <a:avLst/>
              </a:prstGeom>
            </p:spPr>
          </p:pic>
          <p:sp>
            <p:nvSpPr>
              <p:cNvPr id="30" name="TextBox 29">
                <a:extLst>
                  <a:ext uri="{FF2B5EF4-FFF2-40B4-BE49-F238E27FC236}">
                    <a16:creationId xmlns:a16="http://schemas.microsoft.com/office/drawing/2014/main" id="{AA562821-0144-4234-8A54-CC9B5BBABF42}"/>
                  </a:ext>
                </a:extLst>
              </p:cNvPr>
              <p:cNvSpPr txBox="1"/>
              <p:nvPr/>
            </p:nvSpPr>
            <p:spPr>
              <a:xfrm flipH="1">
                <a:off x="1580631" y="5015208"/>
                <a:ext cx="2264604" cy="954107"/>
              </a:xfrm>
              <a:prstGeom prst="rect">
                <a:avLst/>
              </a:prstGeom>
              <a:noFill/>
            </p:spPr>
            <p:txBody>
              <a:bodyPr wrap="square" rtlCol="0">
                <a:spAutoFit/>
              </a:bodyPr>
              <a:lstStyle/>
              <a:p>
                <a:pPr algn="ctr"/>
                <a:r>
                  <a:rPr lang="en-GB" sz="2800" b="1" dirty="0">
                    <a:solidFill>
                      <a:schemeClr val="accent6">
                        <a:lumMod val="50000"/>
                      </a:schemeClr>
                    </a:solidFill>
                  </a:rPr>
                  <a:t>2 week wait/ 14 days</a:t>
                </a:r>
              </a:p>
            </p:txBody>
          </p:sp>
        </p:grpSp>
      </p:grpSp>
      <p:sp>
        <p:nvSpPr>
          <p:cNvPr id="31" name="TextBox 30">
            <a:extLst>
              <a:ext uri="{FF2B5EF4-FFF2-40B4-BE49-F238E27FC236}">
                <a16:creationId xmlns:a16="http://schemas.microsoft.com/office/drawing/2014/main" id="{5379228C-3234-47E0-A2B8-EED6F171462A}"/>
              </a:ext>
            </a:extLst>
          </p:cNvPr>
          <p:cNvSpPr txBox="1"/>
          <p:nvPr/>
        </p:nvSpPr>
        <p:spPr>
          <a:xfrm flipH="1">
            <a:off x="3979030" y="73251"/>
            <a:ext cx="4233941" cy="461665"/>
          </a:xfrm>
          <a:prstGeom prst="rect">
            <a:avLst/>
          </a:prstGeom>
          <a:noFill/>
        </p:spPr>
        <p:txBody>
          <a:bodyPr wrap="square" rtlCol="0">
            <a:spAutoFit/>
          </a:bodyPr>
          <a:lstStyle/>
          <a:p>
            <a:r>
              <a:rPr lang="en-US" sz="2400" b="1" dirty="0">
                <a:solidFill>
                  <a:schemeClr val="accent6">
                    <a:lumMod val="50000"/>
                  </a:schemeClr>
                </a:solidFill>
              </a:rPr>
              <a:t>The NHS Cancer plan since 2000</a:t>
            </a:r>
            <a:endParaRPr lang="en-GB" sz="2400" b="1" dirty="0">
              <a:solidFill>
                <a:schemeClr val="accent6">
                  <a:lumMod val="50000"/>
                </a:schemeClr>
              </a:solidFill>
            </a:endParaRPr>
          </a:p>
        </p:txBody>
      </p:sp>
      <p:grpSp>
        <p:nvGrpSpPr>
          <p:cNvPr id="77" name="Group 76">
            <a:extLst>
              <a:ext uri="{FF2B5EF4-FFF2-40B4-BE49-F238E27FC236}">
                <a16:creationId xmlns:a16="http://schemas.microsoft.com/office/drawing/2014/main" id="{A4474884-B9D9-46CC-B884-30E733381454}"/>
              </a:ext>
            </a:extLst>
          </p:cNvPr>
          <p:cNvGrpSpPr/>
          <p:nvPr/>
        </p:nvGrpSpPr>
        <p:grpSpPr>
          <a:xfrm>
            <a:off x="938758" y="2694262"/>
            <a:ext cx="10243767" cy="579420"/>
            <a:chOff x="938758" y="2694262"/>
            <a:chExt cx="10243767" cy="579420"/>
          </a:xfrm>
        </p:grpSpPr>
        <p:cxnSp>
          <p:nvCxnSpPr>
            <p:cNvPr id="34" name="Straight Arrow Connector 33">
              <a:extLst>
                <a:ext uri="{FF2B5EF4-FFF2-40B4-BE49-F238E27FC236}">
                  <a16:creationId xmlns:a16="http://schemas.microsoft.com/office/drawing/2014/main" id="{9B67939E-ED39-49F6-8D2F-BBF9DE9F67BF}"/>
                </a:ext>
              </a:extLst>
            </p:cNvPr>
            <p:cNvCxnSpPr>
              <a:cxnSpLocks/>
            </p:cNvCxnSpPr>
            <p:nvPr/>
          </p:nvCxnSpPr>
          <p:spPr>
            <a:xfrm>
              <a:off x="938758" y="2694262"/>
              <a:ext cx="10243767" cy="0"/>
            </a:xfrm>
            <a:prstGeom prst="straightConnector1">
              <a:avLst/>
            </a:prstGeom>
            <a:ln w="76200" cap="flat" cmpd="sng" algn="ctr">
              <a:solidFill>
                <a:schemeClr val="accent6">
                  <a:lumMod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4C356449-BA7E-40AF-A4BD-5C2067EDD8CA}"/>
                </a:ext>
              </a:extLst>
            </p:cNvPr>
            <p:cNvSpPr txBox="1"/>
            <p:nvPr/>
          </p:nvSpPr>
          <p:spPr>
            <a:xfrm flipH="1">
              <a:off x="5232199" y="2750462"/>
              <a:ext cx="2376615" cy="523220"/>
            </a:xfrm>
            <a:prstGeom prst="rect">
              <a:avLst/>
            </a:prstGeom>
            <a:noFill/>
            <a:ln>
              <a:noFill/>
            </a:ln>
          </p:spPr>
          <p:txBody>
            <a:bodyPr wrap="square" rtlCol="0">
              <a:spAutoFit/>
            </a:bodyPr>
            <a:lstStyle/>
            <a:p>
              <a:r>
                <a:rPr lang="en-GB" sz="2800" b="1" dirty="0">
                  <a:solidFill>
                    <a:schemeClr val="accent6">
                      <a:lumMod val="50000"/>
                    </a:schemeClr>
                  </a:solidFill>
                </a:rPr>
                <a:t>62 Days Wait</a:t>
              </a:r>
            </a:p>
          </p:txBody>
        </p:sp>
      </p:grpSp>
      <p:cxnSp>
        <p:nvCxnSpPr>
          <p:cNvPr id="49" name="Straight Arrow Connector 48">
            <a:extLst>
              <a:ext uri="{FF2B5EF4-FFF2-40B4-BE49-F238E27FC236}">
                <a16:creationId xmlns:a16="http://schemas.microsoft.com/office/drawing/2014/main" id="{8C61692F-D6B3-4182-A901-208C761AE2F1}"/>
              </a:ext>
            </a:extLst>
          </p:cNvPr>
          <p:cNvCxnSpPr>
            <a:cxnSpLocks/>
          </p:cNvCxnSpPr>
          <p:nvPr/>
        </p:nvCxnSpPr>
        <p:spPr>
          <a:xfrm>
            <a:off x="4867363" y="4885021"/>
            <a:ext cx="1895960" cy="1"/>
          </a:xfrm>
          <a:prstGeom prst="straightConnector1">
            <a:avLst/>
          </a:prstGeom>
          <a:ln w="762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71" name="Group 70">
            <a:extLst>
              <a:ext uri="{FF2B5EF4-FFF2-40B4-BE49-F238E27FC236}">
                <a16:creationId xmlns:a16="http://schemas.microsoft.com/office/drawing/2014/main" id="{42DCB755-43EB-4994-8537-233C1A73C760}"/>
              </a:ext>
            </a:extLst>
          </p:cNvPr>
          <p:cNvGrpSpPr/>
          <p:nvPr/>
        </p:nvGrpSpPr>
        <p:grpSpPr>
          <a:xfrm>
            <a:off x="662033" y="3331515"/>
            <a:ext cx="918598" cy="2668053"/>
            <a:chOff x="662033" y="3331515"/>
            <a:chExt cx="918598" cy="2668053"/>
          </a:xfrm>
        </p:grpSpPr>
        <p:grpSp>
          <p:nvGrpSpPr>
            <p:cNvPr id="24" name="Group 23">
              <a:extLst>
                <a:ext uri="{FF2B5EF4-FFF2-40B4-BE49-F238E27FC236}">
                  <a16:creationId xmlns:a16="http://schemas.microsoft.com/office/drawing/2014/main" id="{D1DDC3D1-5E9E-432A-AE85-5E1B636C5879}"/>
                </a:ext>
              </a:extLst>
            </p:cNvPr>
            <p:cNvGrpSpPr/>
            <p:nvPr/>
          </p:nvGrpSpPr>
          <p:grpSpPr>
            <a:xfrm>
              <a:off x="662033" y="4030847"/>
              <a:ext cx="918598" cy="1968721"/>
              <a:chOff x="527386" y="2962133"/>
              <a:chExt cx="1504186" cy="3223743"/>
            </a:xfrm>
          </p:grpSpPr>
          <p:pic>
            <p:nvPicPr>
              <p:cNvPr id="3" name="Picture 2" descr="A picture containing object, first-aid kit&#10;&#10;Description automatically generated">
                <a:extLst>
                  <a:ext uri="{FF2B5EF4-FFF2-40B4-BE49-F238E27FC236}">
                    <a16:creationId xmlns:a16="http://schemas.microsoft.com/office/drawing/2014/main" id="{A41C36B7-1CFD-4722-8351-228018BAB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51" y="4826164"/>
                <a:ext cx="1359712" cy="1359712"/>
              </a:xfrm>
              <a:prstGeom prst="rect">
                <a:avLst/>
              </a:prstGeom>
            </p:spPr>
          </p:pic>
          <p:pic>
            <p:nvPicPr>
              <p:cNvPr id="12" name="Picture 11" descr="A close up of a logo&#10;&#10;Description automatically generated">
                <a:extLst>
                  <a:ext uri="{FF2B5EF4-FFF2-40B4-BE49-F238E27FC236}">
                    <a16:creationId xmlns:a16="http://schemas.microsoft.com/office/drawing/2014/main" id="{F2831B34-D047-47D6-8A47-03DA378A5B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86" y="2962133"/>
                <a:ext cx="1504186" cy="1504186"/>
              </a:xfrm>
              <a:prstGeom prst="rect">
                <a:avLst/>
              </a:prstGeom>
            </p:spPr>
          </p:pic>
        </p:grpSp>
        <p:sp>
          <p:nvSpPr>
            <p:cNvPr id="54" name="TextBox 53">
              <a:extLst>
                <a:ext uri="{FF2B5EF4-FFF2-40B4-BE49-F238E27FC236}">
                  <a16:creationId xmlns:a16="http://schemas.microsoft.com/office/drawing/2014/main" id="{9448D61E-F740-4E80-8B43-A6CD3E4376ED}"/>
                </a:ext>
              </a:extLst>
            </p:cNvPr>
            <p:cNvSpPr txBox="1"/>
            <p:nvPr/>
          </p:nvSpPr>
          <p:spPr>
            <a:xfrm flipH="1">
              <a:off x="850835" y="3331515"/>
              <a:ext cx="729795" cy="523220"/>
            </a:xfrm>
            <a:prstGeom prst="rect">
              <a:avLst/>
            </a:prstGeom>
            <a:noFill/>
          </p:spPr>
          <p:txBody>
            <a:bodyPr wrap="square" rtlCol="0">
              <a:spAutoFit/>
            </a:bodyPr>
            <a:lstStyle/>
            <a:p>
              <a:r>
                <a:rPr lang="en-GB" sz="2800" b="1" dirty="0">
                  <a:solidFill>
                    <a:schemeClr val="accent6">
                      <a:lumMod val="50000"/>
                    </a:schemeClr>
                  </a:solidFill>
                </a:rPr>
                <a:t>GP</a:t>
              </a:r>
            </a:p>
          </p:txBody>
        </p:sp>
      </p:grpSp>
      <p:grpSp>
        <p:nvGrpSpPr>
          <p:cNvPr id="72" name="Group 71">
            <a:extLst>
              <a:ext uri="{FF2B5EF4-FFF2-40B4-BE49-F238E27FC236}">
                <a16:creationId xmlns:a16="http://schemas.microsoft.com/office/drawing/2014/main" id="{88251296-92C0-4125-8334-BD80BBD7DCA1}"/>
              </a:ext>
            </a:extLst>
          </p:cNvPr>
          <p:cNvGrpSpPr/>
          <p:nvPr/>
        </p:nvGrpSpPr>
        <p:grpSpPr>
          <a:xfrm>
            <a:off x="3476977" y="3441536"/>
            <a:ext cx="1607918" cy="2579843"/>
            <a:chOff x="3476977" y="3441536"/>
            <a:chExt cx="1607918" cy="2579843"/>
          </a:xfrm>
        </p:grpSpPr>
        <p:grpSp>
          <p:nvGrpSpPr>
            <p:cNvPr id="26" name="Group 25">
              <a:extLst>
                <a:ext uri="{FF2B5EF4-FFF2-40B4-BE49-F238E27FC236}">
                  <a16:creationId xmlns:a16="http://schemas.microsoft.com/office/drawing/2014/main" id="{C8D64535-5082-4DCE-96E6-299998D92DE4}"/>
                </a:ext>
              </a:extLst>
            </p:cNvPr>
            <p:cNvGrpSpPr/>
            <p:nvPr/>
          </p:nvGrpSpPr>
          <p:grpSpPr>
            <a:xfrm>
              <a:off x="3771350" y="4052657"/>
              <a:ext cx="918598" cy="1968722"/>
              <a:chOff x="5865633" y="2962133"/>
              <a:chExt cx="1504186" cy="3223743"/>
            </a:xfrm>
          </p:grpSpPr>
          <p:pic>
            <p:nvPicPr>
              <p:cNvPr id="10" name="Picture 9" descr="A picture containing object, first-aid kit&#10;&#10;Description automatically generated">
                <a:extLst>
                  <a:ext uri="{FF2B5EF4-FFF2-40B4-BE49-F238E27FC236}">
                    <a16:creationId xmlns:a16="http://schemas.microsoft.com/office/drawing/2014/main" id="{A0B782F3-F348-4E6D-8E3B-8A68FEFA7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7870" y="4826164"/>
                <a:ext cx="1359712" cy="1359712"/>
              </a:xfrm>
              <a:prstGeom prst="rect">
                <a:avLst/>
              </a:prstGeom>
            </p:spPr>
          </p:pic>
          <p:pic>
            <p:nvPicPr>
              <p:cNvPr id="14" name="Picture 13" descr="A close up of a sign&#10;&#10;Description automatically generated">
                <a:extLst>
                  <a:ext uri="{FF2B5EF4-FFF2-40B4-BE49-F238E27FC236}">
                    <a16:creationId xmlns:a16="http://schemas.microsoft.com/office/drawing/2014/main" id="{DFF38D9D-8E6E-40E7-B1A4-8259B9D51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5633" y="2962133"/>
                <a:ext cx="1504186" cy="1504186"/>
              </a:xfrm>
              <a:prstGeom prst="rect">
                <a:avLst/>
              </a:prstGeom>
            </p:spPr>
          </p:pic>
        </p:grpSp>
        <p:sp>
          <p:nvSpPr>
            <p:cNvPr id="55" name="TextBox 54">
              <a:extLst>
                <a:ext uri="{FF2B5EF4-FFF2-40B4-BE49-F238E27FC236}">
                  <a16:creationId xmlns:a16="http://schemas.microsoft.com/office/drawing/2014/main" id="{B6CAE003-F2A4-4875-B0AA-37445492B283}"/>
                </a:ext>
              </a:extLst>
            </p:cNvPr>
            <p:cNvSpPr txBox="1"/>
            <p:nvPr/>
          </p:nvSpPr>
          <p:spPr>
            <a:xfrm flipH="1">
              <a:off x="3476977" y="3441536"/>
              <a:ext cx="1607918" cy="523220"/>
            </a:xfrm>
            <a:prstGeom prst="rect">
              <a:avLst/>
            </a:prstGeom>
            <a:noFill/>
          </p:spPr>
          <p:txBody>
            <a:bodyPr wrap="square" rtlCol="0">
              <a:spAutoFit/>
            </a:bodyPr>
            <a:lstStyle/>
            <a:p>
              <a:r>
                <a:rPr lang="en-GB" sz="2800" b="1" dirty="0">
                  <a:solidFill>
                    <a:schemeClr val="accent6">
                      <a:lumMod val="50000"/>
                    </a:schemeClr>
                  </a:solidFill>
                </a:rPr>
                <a:t>Specialist </a:t>
              </a:r>
            </a:p>
          </p:txBody>
        </p:sp>
      </p:grpSp>
      <p:pic>
        <p:nvPicPr>
          <p:cNvPr id="60" name="Picture 59" descr="A close up of a logo&#10;&#10;Description automatically generated">
            <a:extLst>
              <a:ext uri="{FF2B5EF4-FFF2-40B4-BE49-F238E27FC236}">
                <a16:creationId xmlns:a16="http://schemas.microsoft.com/office/drawing/2014/main" id="{789D873B-0D17-4712-9FE7-6957B35DA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532" y="1297750"/>
            <a:ext cx="1220400" cy="1220400"/>
          </a:xfrm>
          <a:prstGeom prst="rect">
            <a:avLst/>
          </a:prstGeom>
        </p:spPr>
      </p:pic>
      <p:pic>
        <p:nvPicPr>
          <p:cNvPr id="61" name="Picture 60" descr="A close up of a logo&#10;&#10;Description automatically generated">
            <a:extLst>
              <a:ext uri="{FF2B5EF4-FFF2-40B4-BE49-F238E27FC236}">
                <a16:creationId xmlns:a16="http://schemas.microsoft.com/office/drawing/2014/main" id="{9CDF1E66-4B86-465A-82F6-A7754F0F08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0449" y="1300871"/>
            <a:ext cx="1220400" cy="1220400"/>
          </a:xfrm>
          <a:prstGeom prst="rect">
            <a:avLst/>
          </a:prstGeom>
        </p:spPr>
      </p:pic>
      <p:pic>
        <p:nvPicPr>
          <p:cNvPr id="62" name="Picture 61" descr="A close up of a logo&#10;&#10;Description automatically generated">
            <a:extLst>
              <a:ext uri="{FF2B5EF4-FFF2-40B4-BE49-F238E27FC236}">
                <a16:creationId xmlns:a16="http://schemas.microsoft.com/office/drawing/2014/main" id="{D71A66D5-EB7A-4CA4-AEBC-E39362538B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3390" y="1297750"/>
            <a:ext cx="1220400" cy="1220400"/>
          </a:xfrm>
          <a:prstGeom prst="rect">
            <a:avLst/>
          </a:prstGeom>
        </p:spPr>
      </p:pic>
      <p:pic>
        <p:nvPicPr>
          <p:cNvPr id="63" name="Picture 62" descr="A close up of a logo&#10;&#10;Description automatically generated">
            <a:extLst>
              <a:ext uri="{FF2B5EF4-FFF2-40B4-BE49-F238E27FC236}">
                <a16:creationId xmlns:a16="http://schemas.microsoft.com/office/drawing/2014/main" id="{64A366C4-370E-48E6-AA9F-E537FD28B7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0722" y="1297750"/>
            <a:ext cx="1220400" cy="1220400"/>
          </a:xfrm>
          <a:prstGeom prst="rect">
            <a:avLst/>
          </a:prstGeom>
        </p:spPr>
      </p:pic>
      <p:grpSp>
        <p:nvGrpSpPr>
          <p:cNvPr id="82" name="Group 81">
            <a:extLst>
              <a:ext uri="{FF2B5EF4-FFF2-40B4-BE49-F238E27FC236}">
                <a16:creationId xmlns:a16="http://schemas.microsoft.com/office/drawing/2014/main" id="{2252A53F-4ABC-4E14-9658-1539EAA55D5F}"/>
              </a:ext>
            </a:extLst>
          </p:cNvPr>
          <p:cNvGrpSpPr/>
          <p:nvPr/>
        </p:nvGrpSpPr>
        <p:grpSpPr>
          <a:xfrm>
            <a:off x="6571122" y="3331636"/>
            <a:ext cx="1785770" cy="2695788"/>
            <a:chOff x="6571122" y="3331636"/>
            <a:chExt cx="1785770" cy="2695788"/>
          </a:xfrm>
        </p:grpSpPr>
        <p:grpSp>
          <p:nvGrpSpPr>
            <p:cNvPr id="73" name="Group 72">
              <a:extLst>
                <a:ext uri="{FF2B5EF4-FFF2-40B4-BE49-F238E27FC236}">
                  <a16:creationId xmlns:a16="http://schemas.microsoft.com/office/drawing/2014/main" id="{BF2D31A5-12A1-420B-B279-075939964E60}"/>
                </a:ext>
              </a:extLst>
            </p:cNvPr>
            <p:cNvGrpSpPr/>
            <p:nvPr/>
          </p:nvGrpSpPr>
          <p:grpSpPr>
            <a:xfrm>
              <a:off x="6571122" y="3331636"/>
              <a:ext cx="1785770" cy="1859374"/>
              <a:chOff x="6571122" y="3331636"/>
              <a:chExt cx="1785770" cy="1859374"/>
            </a:xfrm>
          </p:grpSpPr>
          <p:pic>
            <p:nvPicPr>
              <p:cNvPr id="40" name="Graphic 39" descr="Medical">
                <a:extLst>
                  <a:ext uri="{FF2B5EF4-FFF2-40B4-BE49-F238E27FC236}">
                    <a16:creationId xmlns:a16="http://schemas.microsoft.com/office/drawing/2014/main" id="{A1D695FB-C1D6-45E2-95A0-40363F57D0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912287" y="4208406"/>
                <a:ext cx="982606" cy="982604"/>
              </a:xfrm>
              <a:prstGeom prst="rect">
                <a:avLst/>
              </a:prstGeom>
            </p:spPr>
          </p:pic>
          <p:sp>
            <p:nvSpPr>
              <p:cNvPr id="56" name="TextBox 55">
                <a:extLst>
                  <a:ext uri="{FF2B5EF4-FFF2-40B4-BE49-F238E27FC236}">
                    <a16:creationId xmlns:a16="http://schemas.microsoft.com/office/drawing/2014/main" id="{CEFAF420-04D3-4F7B-A9B3-C511AD0D9615}"/>
                  </a:ext>
                </a:extLst>
              </p:cNvPr>
              <p:cNvSpPr txBox="1"/>
              <p:nvPr/>
            </p:nvSpPr>
            <p:spPr>
              <a:xfrm flipH="1">
                <a:off x="6571122" y="3331636"/>
                <a:ext cx="1785770" cy="954107"/>
              </a:xfrm>
              <a:prstGeom prst="rect">
                <a:avLst/>
              </a:prstGeom>
              <a:noFill/>
            </p:spPr>
            <p:txBody>
              <a:bodyPr wrap="square" rtlCol="0">
                <a:spAutoFit/>
              </a:bodyPr>
              <a:lstStyle/>
              <a:p>
                <a:r>
                  <a:rPr lang="en-GB" sz="2800" b="1" dirty="0">
                    <a:solidFill>
                      <a:schemeClr val="accent6">
                        <a:lumMod val="50000"/>
                      </a:schemeClr>
                    </a:solidFill>
                  </a:rPr>
                  <a:t>Diagnosis/Treatment</a:t>
                </a:r>
              </a:p>
            </p:txBody>
          </p:sp>
        </p:grpSp>
        <p:pic>
          <p:nvPicPr>
            <p:cNvPr id="80" name="Picture 79" descr="A picture containing object, first-aid kit&#10;&#10;Description automatically generated">
              <a:extLst>
                <a:ext uri="{FF2B5EF4-FFF2-40B4-BE49-F238E27FC236}">
                  <a16:creationId xmlns:a16="http://schemas.microsoft.com/office/drawing/2014/main" id="{B31FFC43-3CF4-49FE-98E8-4FCA0A959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405" y="5197055"/>
              <a:ext cx="830369" cy="830369"/>
            </a:xfrm>
            <a:prstGeom prst="rect">
              <a:avLst/>
            </a:prstGeom>
          </p:spPr>
        </p:pic>
      </p:grpSp>
      <p:grpSp>
        <p:nvGrpSpPr>
          <p:cNvPr id="86" name="Group 85">
            <a:extLst>
              <a:ext uri="{FF2B5EF4-FFF2-40B4-BE49-F238E27FC236}">
                <a16:creationId xmlns:a16="http://schemas.microsoft.com/office/drawing/2014/main" id="{3FA00F7E-5391-47C7-B68A-ECD0B378C565}"/>
              </a:ext>
            </a:extLst>
          </p:cNvPr>
          <p:cNvGrpSpPr/>
          <p:nvPr/>
        </p:nvGrpSpPr>
        <p:grpSpPr>
          <a:xfrm>
            <a:off x="9730127" y="3254299"/>
            <a:ext cx="2004196" cy="2767080"/>
            <a:chOff x="9730127" y="3254299"/>
            <a:chExt cx="2004196" cy="2767080"/>
          </a:xfrm>
        </p:grpSpPr>
        <p:grpSp>
          <p:nvGrpSpPr>
            <p:cNvPr id="74" name="Group 73">
              <a:extLst>
                <a:ext uri="{FF2B5EF4-FFF2-40B4-BE49-F238E27FC236}">
                  <a16:creationId xmlns:a16="http://schemas.microsoft.com/office/drawing/2014/main" id="{004AE60C-C21C-40FD-8279-EB187A63419C}"/>
                </a:ext>
              </a:extLst>
            </p:cNvPr>
            <p:cNvGrpSpPr/>
            <p:nvPr/>
          </p:nvGrpSpPr>
          <p:grpSpPr>
            <a:xfrm>
              <a:off x="9730127" y="3254299"/>
              <a:ext cx="2004196" cy="1936711"/>
              <a:chOff x="9730127" y="3254299"/>
              <a:chExt cx="2004196" cy="1936711"/>
            </a:xfrm>
          </p:grpSpPr>
          <p:pic>
            <p:nvPicPr>
              <p:cNvPr id="42" name="Graphic 41" descr="Medicine">
                <a:extLst>
                  <a:ext uri="{FF2B5EF4-FFF2-40B4-BE49-F238E27FC236}">
                    <a16:creationId xmlns:a16="http://schemas.microsoft.com/office/drawing/2014/main" id="{24EA3424-55B1-4536-AE7D-CC2E6461DD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749619" y="4208406"/>
                <a:ext cx="982606" cy="982604"/>
              </a:xfrm>
              <a:prstGeom prst="rect">
                <a:avLst/>
              </a:prstGeom>
            </p:spPr>
          </p:pic>
          <p:sp>
            <p:nvSpPr>
              <p:cNvPr id="58" name="TextBox 57">
                <a:extLst>
                  <a:ext uri="{FF2B5EF4-FFF2-40B4-BE49-F238E27FC236}">
                    <a16:creationId xmlns:a16="http://schemas.microsoft.com/office/drawing/2014/main" id="{03517BB9-3E9A-4FC2-B6B5-8AA8171A91CE}"/>
                  </a:ext>
                </a:extLst>
              </p:cNvPr>
              <p:cNvSpPr txBox="1"/>
              <p:nvPr/>
            </p:nvSpPr>
            <p:spPr>
              <a:xfrm flipH="1">
                <a:off x="9730127" y="3254299"/>
                <a:ext cx="2004196" cy="954107"/>
              </a:xfrm>
              <a:prstGeom prst="rect">
                <a:avLst/>
              </a:prstGeom>
              <a:noFill/>
            </p:spPr>
            <p:txBody>
              <a:bodyPr wrap="square" rtlCol="0">
                <a:spAutoFit/>
              </a:bodyPr>
              <a:lstStyle/>
              <a:p>
                <a:r>
                  <a:rPr lang="en-GB" sz="2800" b="1" dirty="0">
                    <a:solidFill>
                      <a:schemeClr val="accent6">
                        <a:lumMod val="50000"/>
                      </a:schemeClr>
                    </a:solidFill>
                  </a:rPr>
                  <a:t>Start cancer Treatment  </a:t>
                </a:r>
              </a:p>
            </p:txBody>
          </p:sp>
        </p:grpSp>
        <p:pic>
          <p:nvPicPr>
            <p:cNvPr id="81" name="Picture 80" descr="A picture containing object, first-aid kit&#10;&#10;Description automatically generated">
              <a:extLst>
                <a:ext uri="{FF2B5EF4-FFF2-40B4-BE49-F238E27FC236}">
                  <a16:creationId xmlns:a16="http://schemas.microsoft.com/office/drawing/2014/main" id="{72B6D0A2-4626-48C9-AD30-05EF6C9A9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2279" y="5191010"/>
              <a:ext cx="830369" cy="830369"/>
            </a:xfrm>
            <a:prstGeom prst="rect">
              <a:avLst/>
            </a:prstGeom>
          </p:spPr>
        </p:pic>
      </p:grpSp>
      <p:grpSp>
        <p:nvGrpSpPr>
          <p:cNvPr id="89" name="Group 88">
            <a:extLst>
              <a:ext uri="{FF2B5EF4-FFF2-40B4-BE49-F238E27FC236}">
                <a16:creationId xmlns:a16="http://schemas.microsoft.com/office/drawing/2014/main" id="{D3CF06A2-0687-49AD-8A40-1C3C1BC39921}"/>
              </a:ext>
            </a:extLst>
          </p:cNvPr>
          <p:cNvGrpSpPr/>
          <p:nvPr/>
        </p:nvGrpSpPr>
        <p:grpSpPr>
          <a:xfrm>
            <a:off x="7853659" y="4052657"/>
            <a:ext cx="1895960" cy="1916658"/>
            <a:chOff x="7853659" y="4052657"/>
            <a:chExt cx="1895960" cy="1916658"/>
          </a:xfrm>
        </p:grpSpPr>
        <p:grpSp>
          <p:nvGrpSpPr>
            <p:cNvPr id="52" name="Group 51">
              <a:extLst>
                <a:ext uri="{FF2B5EF4-FFF2-40B4-BE49-F238E27FC236}">
                  <a16:creationId xmlns:a16="http://schemas.microsoft.com/office/drawing/2014/main" id="{6059E4FC-178F-4D63-BF93-0D2B0A9B01EA}"/>
                </a:ext>
              </a:extLst>
            </p:cNvPr>
            <p:cNvGrpSpPr/>
            <p:nvPr/>
          </p:nvGrpSpPr>
          <p:grpSpPr>
            <a:xfrm>
              <a:off x="7853659" y="4885021"/>
              <a:ext cx="1895960" cy="1084294"/>
              <a:chOff x="7853659" y="4885021"/>
              <a:chExt cx="1895960" cy="1084294"/>
            </a:xfrm>
          </p:grpSpPr>
          <p:cxnSp>
            <p:nvCxnSpPr>
              <p:cNvPr id="45" name="Straight Arrow Connector 44">
                <a:extLst>
                  <a:ext uri="{FF2B5EF4-FFF2-40B4-BE49-F238E27FC236}">
                    <a16:creationId xmlns:a16="http://schemas.microsoft.com/office/drawing/2014/main" id="{2AA6327D-E1DB-4AC6-838E-EA66EC463407}"/>
                  </a:ext>
                </a:extLst>
              </p:cNvPr>
              <p:cNvCxnSpPr>
                <a:cxnSpLocks/>
              </p:cNvCxnSpPr>
              <p:nvPr/>
            </p:nvCxnSpPr>
            <p:spPr>
              <a:xfrm>
                <a:off x="7853659" y="4885021"/>
                <a:ext cx="1895960" cy="1"/>
              </a:xfrm>
              <a:prstGeom prst="straightConnector1">
                <a:avLst/>
              </a:prstGeom>
              <a:ln w="76200" cap="flat" cmpd="sng" algn="ctr">
                <a:solidFill>
                  <a:schemeClr val="accent6">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TextBox 45">
                <a:extLst>
                  <a:ext uri="{FF2B5EF4-FFF2-40B4-BE49-F238E27FC236}">
                    <a16:creationId xmlns:a16="http://schemas.microsoft.com/office/drawing/2014/main" id="{DBF2DC62-FF1E-4A85-BBFF-1814F61768BC}"/>
                  </a:ext>
                </a:extLst>
              </p:cNvPr>
              <p:cNvSpPr txBox="1"/>
              <p:nvPr/>
            </p:nvSpPr>
            <p:spPr>
              <a:xfrm flipH="1">
                <a:off x="8149877" y="5015208"/>
                <a:ext cx="1303524" cy="954107"/>
              </a:xfrm>
              <a:prstGeom prst="rect">
                <a:avLst/>
              </a:prstGeom>
              <a:noFill/>
            </p:spPr>
            <p:txBody>
              <a:bodyPr wrap="square" rtlCol="0">
                <a:spAutoFit/>
              </a:bodyPr>
              <a:lstStyle/>
              <a:p>
                <a:pPr algn="ctr"/>
                <a:r>
                  <a:rPr lang="en-GB" sz="2800" b="1" dirty="0">
                    <a:solidFill>
                      <a:schemeClr val="accent6">
                        <a:lumMod val="50000"/>
                      </a:schemeClr>
                    </a:solidFill>
                  </a:rPr>
                  <a:t>31 days wait</a:t>
                </a:r>
              </a:p>
            </p:txBody>
          </p:sp>
        </p:grpSp>
        <p:pic>
          <p:nvPicPr>
            <p:cNvPr id="87" name="Picture 86" descr="A close up of a logo&#10;&#10;Description automatically generated">
              <a:extLst>
                <a:ext uri="{FF2B5EF4-FFF2-40B4-BE49-F238E27FC236}">
                  <a16:creationId xmlns:a16="http://schemas.microsoft.com/office/drawing/2014/main" id="{7AAEB421-8149-432B-8D5F-CA188793A52B}"/>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tretch>
              <a:fillRect/>
            </a:stretch>
          </p:blipFill>
          <p:spPr>
            <a:xfrm>
              <a:off x="8430723" y="4052657"/>
              <a:ext cx="783066" cy="783066"/>
            </a:xfrm>
            <a:prstGeom prst="rect">
              <a:avLst/>
            </a:prstGeom>
          </p:spPr>
        </p:pic>
      </p:grpSp>
    </p:spTree>
    <p:extLst>
      <p:ext uri="{BB962C8B-B14F-4D97-AF65-F5344CB8AC3E}">
        <p14:creationId xmlns:p14="http://schemas.microsoft.com/office/powerpoint/2010/main" val="4660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xit" presetSubtype="0" fill="hold" nodeType="withEffect">
                                  <p:stCondLst>
                                    <p:cond delay="0"/>
                                  </p:stCondLst>
                                  <p:childTnLst>
                                    <p:animEffect transition="out" filter="fade">
                                      <p:cBhvr>
                                        <p:cTn id="17" dur="500"/>
                                        <p:tgtEl>
                                          <p:spTgt spid="60"/>
                                        </p:tgtEl>
                                      </p:cBhvr>
                                    </p:animEffect>
                                    <p:set>
                                      <p:cBhvr>
                                        <p:cTn id="18" dur="1" fill="hold">
                                          <p:stCondLst>
                                            <p:cond delay="499"/>
                                          </p:stCondLst>
                                        </p:cTn>
                                        <p:tgtEl>
                                          <p:spTgt spid="6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par>
                                <p:cTn id="24" presetID="10" presetClass="entr" presetSubtype="0"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xit" presetSubtype="0" fill="hold" nodeType="with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500"/>
                                        <p:tgtEl>
                                          <p:spTgt spid="89"/>
                                        </p:tgtEl>
                                      </p:cBhvr>
                                    </p:animEffect>
                                  </p:childTnLst>
                                </p:cTn>
                              </p:par>
                              <p:par>
                                <p:cTn id="46" presetID="10" presetClass="exit" presetSubtype="0" fill="hold" nodeType="withEffect">
                                  <p:stCondLst>
                                    <p:cond delay="0"/>
                                  </p:stCondLst>
                                  <p:childTnLst>
                                    <p:animEffect transition="out" filter="fade">
                                      <p:cBhvr>
                                        <p:cTn id="47" dur="500"/>
                                        <p:tgtEl>
                                          <p:spTgt spid="62"/>
                                        </p:tgtEl>
                                      </p:cBhvr>
                                    </p:animEffect>
                                    <p:set>
                                      <p:cBhvr>
                                        <p:cTn id="48" dur="1" fill="hold">
                                          <p:stCondLst>
                                            <p:cond delay="499"/>
                                          </p:stCondLst>
                                        </p:cTn>
                                        <p:tgtEl>
                                          <p:spTgt spid="6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par>
                                <p:cTn id="54" presetID="10" presetClass="entr" presetSubtype="0"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63"/>
                                        </p:tgtEl>
                                      </p:cBhvr>
                                    </p:animEffect>
                                    <p:set>
                                      <p:cBhvr>
                                        <p:cTn id="61" dur="1" fill="hold">
                                          <p:stCondLst>
                                            <p:cond delay="499"/>
                                          </p:stCondLst>
                                        </p:cTn>
                                        <p:tgtEl>
                                          <p:spTgt spid="63"/>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16A036-C75D-4AED-9F07-995FAD2B5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737" y="2086270"/>
            <a:ext cx="3415162" cy="1284519"/>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A95151BD-DFCC-4237-90C4-C3E6C2F00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333" y="2489195"/>
            <a:ext cx="3217333" cy="124671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6C1A282-7E9E-46C8-B94F-AF494D21C146}"/>
              </a:ext>
            </a:extLst>
          </p:cNvPr>
          <p:cNvPicPr>
            <a:picLocks noChangeAspect="1"/>
          </p:cNvPicPr>
          <p:nvPr/>
        </p:nvPicPr>
        <p:blipFill rotWithShape="1">
          <a:blip r:embed="rId5"/>
          <a:srcRect l="33723" t="65965" r="33559" b="24298"/>
          <a:stretch/>
        </p:blipFill>
        <p:spPr>
          <a:xfrm>
            <a:off x="675929" y="2271912"/>
            <a:ext cx="3217333" cy="1352671"/>
          </a:xfrm>
          <a:prstGeom prst="rect">
            <a:avLst/>
          </a:prstGeom>
        </p:spPr>
      </p:pic>
    </p:spTree>
    <p:extLst>
      <p:ext uri="{BB962C8B-B14F-4D97-AF65-F5344CB8AC3E}">
        <p14:creationId xmlns:p14="http://schemas.microsoft.com/office/powerpoint/2010/main" val="380494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F82694A-3F39-46D9-B1D0-C8A184ED8226}"/>
              </a:ext>
            </a:extLst>
          </p:cNvPr>
          <p:cNvSpPr/>
          <p:nvPr/>
        </p:nvSpPr>
        <p:spPr>
          <a:xfrm>
            <a:off x="6144340" y="5336620"/>
            <a:ext cx="1135067" cy="15125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75B82DE-1E7D-454F-81EF-C3A54FCBDF6C}"/>
              </a:ext>
            </a:extLst>
          </p:cNvPr>
          <p:cNvSpPr/>
          <p:nvPr/>
        </p:nvSpPr>
        <p:spPr>
          <a:xfrm>
            <a:off x="447293" y="5818908"/>
            <a:ext cx="855857" cy="101436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885429-9484-4BB1-85BE-6C7BEF88F95D}"/>
              </a:ext>
            </a:extLst>
          </p:cNvPr>
          <p:cNvSpPr txBox="1"/>
          <p:nvPr/>
        </p:nvSpPr>
        <p:spPr>
          <a:xfrm>
            <a:off x="2101903" y="4639243"/>
            <a:ext cx="3980993" cy="1015663"/>
          </a:xfrm>
          <a:prstGeom prst="rect">
            <a:avLst/>
          </a:prstGeom>
          <a:noFill/>
        </p:spPr>
        <p:txBody>
          <a:bodyPr wrap="square" rtlCol="0">
            <a:spAutoFit/>
          </a:bodyPr>
          <a:lstStyle/>
          <a:p>
            <a:r>
              <a:rPr lang="en-US" sz="6000" b="1" dirty="0">
                <a:solidFill>
                  <a:schemeClr val="bg1">
                    <a:lumMod val="85000"/>
                  </a:schemeClr>
                </a:solidFill>
              </a:rPr>
              <a:t>62%</a:t>
            </a:r>
          </a:p>
        </p:txBody>
      </p:sp>
      <p:sp>
        <p:nvSpPr>
          <p:cNvPr id="12" name="TextBox 11">
            <a:extLst>
              <a:ext uri="{FF2B5EF4-FFF2-40B4-BE49-F238E27FC236}">
                <a16:creationId xmlns:a16="http://schemas.microsoft.com/office/drawing/2014/main" id="{3E2CE3D3-BE04-4F2E-B4D1-E7A7C3084598}"/>
              </a:ext>
            </a:extLst>
          </p:cNvPr>
          <p:cNvSpPr txBox="1"/>
          <p:nvPr/>
        </p:nvSpPr>
        <p:spPr>
          <a:xfrm>
            <a:off x="2101903" y="5315091"/>
            <a:ext cx="3778008" cy="769441"/>
          </a:xfrm>
          <a:prstGeom prst="rect">
            <a:avLst/>
          </a:prstGeom>
          <a:noFill/>
        </p:spPr>
        <p:txBody>
          <a:bodyPr wrap="square" rtlCol="0">
            <a:spAutoFit/>
          </a:bodyPr>
          <a:lstStyle/>
          <a:p>
            <a:r>
              <a:rPr lang="en-US" sz="4400" b="1" dirty="0">
                <a:solidFill>
                  <a:schemeClr val="bg1">
                    <a:lumMod val="85000"/>
                  </a:schemeClr>
                </a:solidFill>
              </a:rPr>
              <a:t>Diagnosed late</a:t>
            </a:r>
          </a:p>
        </p:txBody>
      </p:sp>
      <p:sp>
        <p:nvSpPr>
          <p:cNvPr id="13" name="TextBox 12">
            <a:extLst>
              <a:ext uri="{FF2B5EF4-FFF2-40B4-BE49-F238E27FC236}">
                <a16:creationId xmlns:a16="http://schemas.microsoft.com/office/drawing/2014/main" id="{F5D45AF0-DC19-4DFA-A074-46BD435A6482}"/>
              </a:ext>
            </a:extLst>
          </p:cNvPr>
          <p:cNvSpPr txBox="1"/>
          <p:nvPr/>
        </p:nvSpPr>
        <p:spPr>
          <a:xfrm>
            <a:off x="2096822" y="6186626"/>
            <a:ext cx="3552913" cy="369332"/>
          </a:xfrm>
          <a:prstGeom prst="rect">
            <a:avLst/>
          </a:prstGeom>
          <a:noFill/>
        </p:spPr>
        <p:txBody>
          <a:bodyPr wrap="square" rtlCol="0">
            <a:spAutoFit/>
          </a:bodyPr>
          <a:lstStyle/>
          <a:p>
            <a:r>
              <a:rPr lang="en-US" b="1" dirty="0">
                <a:solidFill>
                  <a:schemeClr val="bg1">
                    <a:lumMod val="75000"/>
                  </a:schemeClr>
                </a:solidFill>
              </a:rPr>
              <a:t>Stage III, Stage IV</a:t>
            </a:r>
          </a:p>
        </p:txBody>
      </p:sp>
      <p:cxnSp>
        <p:nvCxnSpPr>
          <p:cNvPr id="15" name="Straight Connector 14">
            <a:extLst>
              <a:ext uri="{FF2B5EF4-FFF2-40B4-BE49-F238E27FC236}">
                <a16:creationId xmlns:a16="http://schemas.microsoft.com/office/drawing/2014/main" id="{153E9EC4-C2DF-4308-AEDE-1E853D60B102}"/>
              </a:ext>
            </a:extLst>
          </p:cNvPr>
          <p:cNvCxnSpPr>
            <a:cxnSpLocks/>
          </p:cNvCxnSpPr>
          <p:nvPr/>
        </p:nvCxnSpPr>
        <p:spPr>
          <a:xfrm flipV="1">
            <a:off x="2170370" y="6112943"/>
            <a:ext cx="3202755" cy="1"/>
          </a:xfrm>
          <a:prstGeom prst="line">
            <a:avLst/>
          </a:prstGeom>
          <a:ln w="57150" cap="rnd">
            <a:solidFill>
              <a:srgbClr val="00CC99"/>
            </a:solidFill>
            <a:roun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BCC3BB5-3F30-4A7E-89D9-07AE75F55A86}"/>
              </a:ext>
            </a:extLst>
          </p:cNvPr>
          <p:cNvSpPr txBox="1"/>
          <p:nvPr/>
        </p:nvSpPr>
        <p:spPr>
          <a:xfrm>
            <a:off x="7689097" y="4589632"/>
            <a:ext cx="3525077" cy="1015663"/>
          </a:xfrm>
          <a:prstGeom prst="rect">
            <a:avLst/>
          </a:prstGeom>
          <a:noFill/>
        </p:spPr>
        <p:txBody>
          <a:bodyPr wrap="square" rtlCol="0">
            <a:spAutoFit/>
          </a:bodyPr>
          <a:lstStyle>
            <a:defPPr>
              <a:defRPr lang="en-US"/>
            </a:defPPr>
            <a:lvl1pPr>
              <a:defRPr sz="6000" b="1">
                <a:solidFill>
                  <a:schemeClr val="bg1">
                    <a:lumMod val="85000"/>
                  </a:schemeClr>
                </a:solidFill>
              </a:defRPr>
            </a:lvl1pPr>
          </a:lstStyle>
          <a:p>
            <a:r>
              <a:rPr lang="en-US" dirty="0"/>
              <a:t>81%</a:t>
            </a:r>
          </a:p>
        </p:txBody>
      </p:sp>
      <p:sp>
        <p:nvSpPr>
          <p:cNvPr id="25" name="TextBox 24">
            <a:extLst>
              <a:ext uri="{FF2B5EF4-FFF2-40B4-BE49-F238E27FC236}">
                <a16:creationId xmlns:a16="http://schemas.microsoft.com/office/drawing/2014/main" id="{7DEC3FE1-27B4-46E7-83D2-532BFEDE3701}"/>
              </a:ext>
            </a:extLst>
          </p:cNvPr>
          <p:cNvSpPr txBox="1"/>
          <p:nvPr/>
        </p:nvSpPr>
        <p:spPr>
          <a:xfrm>
            <a:off x="7628165" y="5270185"/>
            <a:ext cx="4100819" cy="769441"/>
          </a:xfrm>
          <a:prstGeom prst="rect">
            <a:avLst/>
          </a:prstGeom>
          <a:noFill/>
        </p:spPr>
        <p:txBody>
          <a:bodyPr wrap="square" rtlCol="0">
            <a:spAutoFit/>
          </a:bodyPr>
          <a:lstStyle>
            <a:defPPr>
              <a:defRPr lang="en-US"/>
            </a:defPPr>
            <a:lvl1pPr>
              <a:defRPr sz="4400" b="1">
                <a:solidFill>
                  <a:schemeClr val="bg1">
                    <a:lumMod val="85000"/>
                  </a:schemeClr>
                </a:solidFill>
              </a:defRPr>
            </a:lvl1pPr>
          </a:lstStyle>
          <a:p>
            <a:r>
              <a:rPr lang="en-US" dirty="0"/>
              <a:t>Diagnosed Early</a:t>
            </a:r>
          </a:p>
        </p:txBody>
      </p:sp>
      <p:sp>
        <p:nvSpPr>
          <p:cNvPr id="26" name="TextBox 25">
            <a:extLst>
              <a:ext uri="{FF2B5EF4-FFF2-40B4-BE49-F238E27FC236}">
                <a16:creationId xmlns:a16="http://schemas.microsoft.com/office/drawing/2014/main" id="{0B964932-A8D4-43B6-9557-429A3450B92E}"/>
              </a:ext>
            </a:extLst>
          </p:cNvPr>
          <p:cNvSpPr txBox="1"/>
          <p:nvPr/>
        </p:nvSpPr>
        <p:spPr>
          <a:xfrm>
            <a:off x="7648317" y="6186626"/>
            <a:ext cx="3146022" cy="369332"/>
          </a:xfrm>
          <a:prstGeom prst="rect">
            <a:avLst/>
          </a:prstGeom>
          <a:noFill/>
        </p:spPr>
        <p:txBody>
          <a:bodyPr wrap="square" rtlCol="0">
            <a:spAutoFit/>
          </a:bodyPr>
          <a:lstStyle>
            <a:defPPr>
              <a:defRPr lang="en-US"/>
            </a:defPPr>
            <a:lvl1pPr>
              <a:defRPr b="1">
                <a:solidFill>
                  <a:schemeClr val="bg1">
                    <a:lumMod val="75000"/>
                  </a:schemeClr>
                </a:solidFill>
              </a:defRPr>
            </a:lvl1pPr>
          </a:lstStyle>
          <a:p>
            <a:r>
              <a:rPr lang="en-US" dirty="0"/>
              <a:t>Stage I, Stage II</a:t>
            </a:r>
          </a:p>
        </p:txBody>
      </p:sp>
      <p:cxnSp>
        <p:nvCxnSpPr>
          <p:cNvPr id="27" name="Straight Connector 26">
            <a:extLst>
              <a:ext uri="{FF2B5EF4-FFF2-40B4-BE49-F238E27FC236}">
                <a16:creationId xmlns:a16="http://schemas.microsoft.com/office/drawing/2014/main" id="{14131B05-E337-4B54-AB90-AF81A6411790}"/>
              </a:ext>
            </a:extLst>
          </p:cNvPr>
          <p:cNvCxnSpPr/>
          <p:nvPr/>
        </p:nvCxnSpPr>
        <p:spPr>
          <a:xfrm>
            <a:off x="7749734" y="6076288"/>
            <a:ext cx="2835965" cy="0"/>
          </a:xfrm>
          <a:prstGeom prst="line">
            <a:avLst/>
          </a:prstGeom>
          <a:ln w="5715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0C5F2F4-1140-44C0-BE1C-12177FEDC7ED}"/>
              </a:ext>
            </a:extLst>
          </p:cNvPr>
          <p:cNvSpPr txBox="1"/>
          <p:nvPr/>
        </p:nvSpPr>
        <p:spPr>
          <a:xfrm>
            <a:off x="1294480" y="282087"/>
            <a:ext cx="9576832" cy="584775"/>
          </a:xfrm>
          <a:prstGeom prst="rect">
            <a:avLst/>
          </a:prstGeom>
          <a:noFill/>
        </p:spPr>
        <p:txBody>
          <a:bodyPr wrap="square" rtlCol="0">
            <a:spAutoFit/>
          </a:bodyPr>
          <a:lstStyle/>
          <a:p>
            <a:pPr algn="ctr"/>
            <a:r>
              <a:rPr lang="en-US" sz="3200" b="1" dirty="0" smtClean="0">
                <a:solidFill>
                  <a:srgbClr val="2413A1"/>
                </a:solidFill>
              </a:rPr>
              <a:t>Late Cancer Diagnosis and Survival </a:t>
            </a:r>
            <a:r>
              <a:rPr lang="en-US" sz="3200" b="1" dirty="0">
                <a:solidFill>
                  <a:srgbClr val="2413A1"/>
                </a:solidFill>
              </a:rPr>
              <a:t>Rate</a:t>
            </a:r>
          </a:p>
        </p:txBody>
      </p:sp>
      <p:sp>
        <p:nvSpPr>
          <p:cNvPr id="17" name="Freeform: Shape 16">
            <a:extLst>
              <a:ext uri="{FF2B5EF4-FFF2-40B4-BE49-F238E27FC236}">
                <a16:creationId xmlns:a16="http://schemas.microsoft.com/office/drawing/2014/main" id="{0F46DBA2-AD2F-40BF-94DA-C49394F998AF}"/>
              </a:ext>
            </a:extLst>
          </p:cNvPr>
          <p:cNvSpPr/>
          <p:nvPr/>
        </p:nvSpPr>
        <p:spPr>
          <a:xfrm>
            <a:off x="339346" y="4765917"/>
            <a:ext cx="1135067" cy="2092084"/>
          </a:xfrm>
          <a:custGeom>
            <a:avLst/>
            <a:gdLst>
              <a:gd name="connsiteX0" fmla="*/ 762205 w 2826327"/>
              <a:gd name="connsiteY0" fmla="*/ 1258467 h 5209309"/>
              <a:gd name="connsiteX1" fmla="*/ 479868 w 2826327"/>
              <a:gd name="connsiteY1" fmla="*/ 1445612 h 5209309"/>
              <a:gd name="connsiteX2" fmla="*/ 455789 w 2826327"/>
              <a:gd name="connsiteY2" fmla="*/ 1564883 h 5209309"/>
              <a:gd name="connsiteX3" fmla="*/ 463678 w 2826327"/>
              <a:gd name="connsiteY3" fmla="*/ 1603958 h 5209309"/>
              <a:gd name="connsiteX4" fmla="*/ 455789 w 2826327"/>
              <a:gd name="connsiteY4" fmla="*/ 1643033 h 5209309"/>
              <a:gd name="connsiteX5" fmla="*/ 455789 w 2826327"/>
              <a:gd name="connsiteY5" fmla="*/ 2873328 h 5209309"/>
              <a:gd name="connsiteX6" fmla="*/ 559287 w 2826327"/>
              <a:gd name="connsiteY6" fmla="*/ 3029471 h 5209309"/>
              <a:gd name="connsiteX7" fmla="*/ 625247 w 2826327"/>
              <a:gd name="connsiteY7" fmla="*/ 3042787 h 5209309"/>
              <a:gd name="connsiteX8" fmla="*/ 691208 w 2826327"/>
              <a:gd name="connsiteY8" fmla="*/ 3029471 h 5209309"/>
              <a:gd name="connsiteX9" fmla="*/ 794706 w 2826327"/>
              <a:gd name="connsiteY9" fmla="*/ 2873328 h 5209309"/>
              <a:gd name="connsiteX10" fmla="*/ 794708 w 2826327"/>
              <a:gd name="connsiteY10" fmla="*/ 1871296 h 5209309"/>
              <a:gd name="connsiteX11" fmla="*/ 875174 w 2826327"/>
              <a:gd name="connsiteY11" fmla="*/ 1871296 h 5209309"/>
              <a:gd name="connsiteX12" fmla="*/ 875174 w 2826327"/>
              <a:gd name="connsiteY12" fmla="*/ 2918883 h 5209309"/>
              <a:gd name="connsiteX13" fmla="*/ 875172 w 2826327"/>
              <a:gd name="connsiteY13" fmla="*/ 2918889 h 5209309"/>
              <a:gd name="connsiteX14" fmla="*/ 875172 w 2826327"/>
              <a:gd name="connsiteY14" fmla="*/ 4575636 h 5209309"/>
              <a:gd name="connsiteX15" fmla="*/ 1013644 w 2826327"/>
              <a:gd name="connsiteY15" fmla="*/ 4784535 h 5209309"/>
              <a:gd name="connsiteX16" fmla="*/ 1101890 w 2826327"/>
              <a:gd name="connsiteY16" fmla="*/ 4802353 h 5209309"/>
              <a:gd name="connsiteX17" fmla="*/ 1190137 w 2826327"/>
              <a:gd name="connsiteY17" fmla="*/ 4784535 h 5209309"/>
              <a:gd name="connsiteX18" fmla="*/ 1328607 w 2826327"/>
              <a:gd name="connsiteY18" fmla="*/ 4575636 h 5209309"/>
              <a:gd name="connsiteX19" fmla="*/ 1328609 w 2826327"/>
              <a:gd name="connsiteY19" fmla="*/ 2942200 h 5209309"/>
              <a:gd name="connsiteX20" fmla="*/ 1427652 w 2826327"/>
              <a:gd name="connsiteY20" fmla="*/ 2942200 h 5209309"/>
              <a:gd name="connsiteX21" fmla="*/ 1427652 w 2826327"/>
              <a:gd name="connsiteY21" fmla="*/ 4575636 h 5209309"/>
              <a:gd name="connsiteX22" fmla="*/ 1566121 w 2826327"/>
              <a:gd name="connsiteY22" fmla="*/ 4784535 h 5209309"/>
              <a:gd name="connsiteX23" fmla="*/ 1654367 w 2826327"/>
              <a:gd name="connsiteY23" fmla="*/ 4802353 h 5209309"/>
              <a:gd name="connsiteX24" fmla="*/ 1742615 w 2826327"/>
              <a:gd name="connsiteY24" fmla="*/ 4784535 h 5209309"/>
              <a:gd name="connsiteX25" fmla="*/ 1881084 w 2826327"/>
              <a:gd name="connsiteY25" fmla="*/ 4575636 h 5209309"/>
              <a:gd name="connsiteX26" fmla="*/ 1881086 w 2826327"/>
              <a:gd name="connsiteY26" fmla="*/ 2918891 h 5209309"/>
              <a:gd name="connsiteX27" fmla="*/ 1881082 w 2826327"/>
              <a:gd name="connsiteY27" fmla="*/ 2918876 h 5209309"/>
              <a:gd name="connsiteX28" fmla="*/ 1881082 w 2826327"/>
              <a:gd name="connsiteY28" fmla="*/ 1871298 h 5209309"/>
              <a:gd name="connsiteX29" fmla="*/ 1961551 w 2826327"/>
              <a:gd name="connsiteY29" fmla="*/ 1871298 h 5209309"/>
              <a:gd name="connsiteX30" fmla="*/ 1961551 w 2826327"/>
              <a:gd name="connsiteY30" fmla="*/ 2873328 h 5209309"/>
              <a:gd name="connsiteX31" fmla="*/ 2065049 w 2826327"/>
              <a:gd name="connsiteY31" fmla="*/ 3029471 h 5209309"/>
              <a:gd name="connsiteX32" fmla="*/ 2131010 w 2826327"/>
              <a:gd name="connsiteY32" fmla="*/ 3042787 h 5209309"/>
              <a:gd name="connsiteX33" fmla="*/ 2196969 w 2826327"/>
              <a:gd name="connsiteY33" fmla="*/ 3029471 h 5209309"/>
              <a:gd name="connsiteX34" fmla="*/ 2300467 w 2826327"/>
              <a:gd name="connsiteY34" fmla="*/ 2873328 h 5209309"/>
              <a:gd name="connsiteX35" fmla="*/ 2300469 w 2826327"/>
              <a:gd name="connsiteY35" fmla="*/ 1643035 h 5209309"/>
              <a:gd name="connsiteX36" fmla="*/ 2292579 w 2826327"/>
              <a:gd name="connsiteY36" fmla="*/ 1603950 h 5209309"/>
              <a:gd name="connsiteX37" fmla="*/ 2300465 w 2826327"/>
              <a:gd name="connsiteY37" fmla="*/ 1564883 h 5209309"/>
              <a:gd name="connsiteX38" fmla="*/ 2300467 w 2826327"/>
              <a:gd name="connsiteY38" fmla="*/ 1564883 h 5209309"/>
              <a:gd name="connsiteX39" fmla="*/ 1994052 w 2826327"/>
              <a:gd name="connsiteY39" fmla="*/ 1258467 h 5209309"/>
              <a:gd name="connsiteX40" fmla="*/ 1881082 w 2826327"/>
              <a:gd name="connsiteY40" fmla="*/ 1258467 h 5209309"/>
              <a:gd name="connsiteX41" fmla="*/ 875174 w 2826327"/>
              <a:gd name="connsiteY41" fmla="*/ 1258467 h 5209309"/>
              <a:gd name="connsiteX42" fmla="*/ 1378126 w 2826327"/>
              <a:gd name="connsiteY42" fmla="*/ 382753 h 5209309"/>
              <a:gd name="connsiteX43" fmla="*/ 976635 w 2826327"/>
              <a:gd name="connsiteY43" fmla="*/ 784244 h 5209309"/>
              <a:gd name="connsiteX44" fmla="*/ 1378126 w 2826327"/>
              <a:gd name="connsiteY44" fmla="*/ 1185735 h 5209309"/>
              <a:gd name="connsiteX45" fmla="*/ 1779617 w 2826327"/>
              <a:gd name="connsiteY45" fmla="*/ 784244 h 5209309"/>
              <a:gd name="connsiteX46" fmla="*/ 1378126 w 2826327"/>
              <a:gd name="connsiteY46" fmla="*/ 382753 h 5209309"/>
              <a:gd name="connsiteX47" fmla="*/ 0 w 2826327"/>
              <a:gd name="connsiteY47" fmla="*/ 0 h 5209309"/>
              <a:gd name="connsiteX48" fmla="*/ 2826327 w 2826327"/>
              <a:gd name="connsiteY48" fmla="*/ 0 h 5209309"/>
              <a:gd name="connsiteX49" fmla="*/ 2826327 w 2826327"/>
              <a:gd name="connsiteY49" fmla="*/ 5209309 h 5209309"/>
              <a:gd name="connsiteX50" fmla="*/ 0 w 2826327"/>
              <a:gd name="connsiteY50" fmla="*/ 5209309 h 520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26327" h="5209309">
                <a:moveTo>
                  <a:pt x="762205" y="1258467"/>
                </a:moveTo>
                <a:cubicBezTo>
                  <a:pt x="635283" y="1258467"/>
                  <a:pt x="526385" y="1335635"/>
                  <a:pt x="479868" y="1445612"/>
                </a:cubicBezTo>
                <a:lnTo>
                  <a:pt x="455789" y="1564883"/>
                </a:lnTo>
                <a:lnTo>
                  <a:pt x="463678" y="1603958"/>
                </a:lnTo>
                <a:lnTo>
                  <a:pt x="455789" y="1643033"/>
                </a:lnTo>
                <a:lnTo>
                  <a:pt x="455789" y="2873328"/>
                </a:lnTo>
                <a:cubicBezTo>
                  <a:pt x="455789" y="2943519"/>
                  <a:pt x="498465" y="3003745"/>
                  <a:pt x="559287" y="3029471"/>
                </a:cubicBezTo>
                <a:lnTo>
                  <a:pt x="625247" y="3042787"/>
                </a:lnTo>
                <a:lnTo>
                  <a:pt x="691208" y="3029471"/>
                </a:lnTo>
                <a:cubicBezTo>
                  <a:pt x="752030" y="3003745"/>
                  <a:pt x="794706" y="2943519"/>
                  <a:pt x="794706" y="2873328"/>
                </a:cubicBezTo>
                <a:lnTo>
                  <a:pt x="794708" y="1871296"/>
                </a:lnTo>
                <a:lnTo>
                  <a:pt x="875174" y="1871296"/>
                </a:lnTo>
                <a:lnTo>
                  <a:pt x="875174" y="2918883"/>
                </a:lnTo>
                <a:lnTo>
                  <a:pt x="875172" y="2918889"/>
                </a:lnTo>
                <a:lnTo>
                  <a:pt x="875172" y="4575636"/>
                </a:lnTo>
                <a:cubicBezTo>
                  <a:pt x="875172" y="4669544"/>
                  <a:pt x="932270" y="4750118"/>
                  <a:pt x="1013644" y="4784535"/>
                </a:cubicBezTo>
                <a:lnTo>
                  <a:pt x="1101890" y="4802353"/>
                </a:lnTo>
                <a:lnTo>
                  <a:pt x="1190137" y="4784535"/>
                </a:lnTo>
                <a:cubicBezTo>
                  <a:pt x="1271509" y="4750118"/>
                  <a:pt x="1328607" y="4669544"/>
                  <a:pt x="1328607" y="4575636"/>
                </a:cubicBezTo>
                <a:lnTo>
                  <a:pt x="1328609" y="2942200"/>
                </a:lnTo>
                <a:lnTo>
                  <a:pt x="1427652" y="2942200"/>
                </a:lnTo>
                <a:lnTo>
                  <a:pt x="1427652" y="4575636"/>
                </a:lnTo>
                <a:cubicBezTo>
                  <a:pt x="1427652" y="4669544"/>
                  <a:pt x="1484748" y="4750118"/>
                  <a:pt x="1566121" y="4784535"/>
                </a:cubicBezTo>
                <a:lnTo>
                  <a:pt x="1654367" y="4802353"/>
                </a:lnTo>
                <a:lnTo>
                  <a:pt x="1742615" y="4784535"/>
                </a:lnTo>
                <a:cubicBezTo>
                  <a:pt x="1823986" y="4750118"/>
                  <a:pt x="1881084" y="4669544"/>
                  <a:pt x="1881084" y="4575636"/>
                </a:cubicBezTo>
                <a:lnTo>
                  <a:pt x="1881086" y="2918891"/>
                </a:lnTo>
                <a:lnTo>
                  <a:pt x="1881082" y="2918876"/>
                </a:lnTo>
                <a:lnTo>
                  <a:pt x="1881082" y="1871298"/>
                </a:lnTo>
                <a:lnTo>
                  <a:pt x="1961551" y="1871298"/>
                </a:lnTo>
                <a:lnTo>
                  <a:pt x="1961551" y="2873328"/>
                </a:lnTo>
                <a:cubicBezTo>
                  <a:pt x="1961551" y="2943519"/>
                  <a:pt x="2004227" y="3003745"/>
                  <a:pt x="2065049" y="3029471"/>
                </a:cubicBezTo>
                <a:lnTo>
                  <a:pt x="2131010" y="3042787"/>
                </a:lnTo>
                <a:lnTo>
                  <a:pt x="2196969" y="3029471"/>
                </a:lnTo>
                <a:cubicBezTo>
                  <a:pt x="2257791" y="3003745"/>
                  <a:pt x="2300467" y="2943519"/>
                  <a:pt x="2300467" y="2873328"/>
                </a:cubicBezTo>
                <a:lnTo>
                  <a:pt x="2300469" y="1643035"/>
                </a:lnTo>
                <a:lnTo>
                  <a:pt x="2292579" y="1603950"/>
                </a:lnTo>
                <a:lnTo>
                  <a:pt x="2300465" y="1564883"/>
                </a:lnTo>
                <a:lnTo>
                  <a:pt x="2300467" y="1564883"/>
                </a:lnTo>
                <a:cubicBezTo>
                  <a:pt x="2300467" y="1395654"/>
                  <a:pt x="2163281" y="1258467"/>
                  <a:pt x="1994052" y="1258467"/>
                </a:cubicBezTo>
                <a:lnTo>
                  <a:pt x="1881082" y="1258467"/>
                </a:lnTo>
                <a:lnTo>
                  <a:pt x="875174" y="1258467"/>
                </a:lnTo>
                <a:close/>
                <a:moveTo>
                  <a:pt x="1378126" y="382753"/>
                </a:moveTo>
                <a:cubicBezTo>
                  <a:pt x="1156389" y="382753"/>
                  <a:pt x="976635" y="562507"/>
                  <a:pt x="976635" y="784244"/>
                </a:cubicBezTo>
                <a:cubicBezTo>
                  <a:pt x="976635" y="1005982"/>
                  <a:pt x="1156389" y="1185735"/>
                  <a:pt x="1378126" y="1185735"/>
                </a:cubicBezTo>
                <a:cubicBezTo>
                  <a:pt x="1599864" y="1185735"/>
                  <a:pt x="1779617" y="1005982"/>
                  <a:pt x="1779617" y="784244"/>
                </a:cubicBezTo>
                <a:cubicBezTo>
                  <a:pt x="1779617" y="562507"/>
                  <a:pt x="1599864" y="382753"/>
                  <a:pt x="1378126" y="382753"/>
                </a:cubicBezTo>
                <a:close/>
                <a:moveTo>
                  <a:pt x="0" y="0"/>
                </a:moveTo>
                <a:lnTo>
                  <a:pt x="2826327" y="0"/>
                </a:lnTo>
                <a:lnTo>
                  <a:pt x="2826327" y="5209309"/>
                </a:lnTo>
                <a:lnTo>
                  <a:pt x="0" y="520930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AC5BCB42-7463-499D-958F-6B0814D21C61}"/>
              </a:ext>
            </a:extLst>
          </p:cNvPr>
          <p:cNvSpPr/>
          <p:nvPr/>
        </p:nvSpPr>
        <p:spPr>
          <a:xfrm>
            <a:off x="6144340" y="4765917"/>
            <a:ext cx="1135067" cy="2092084"/>
          </a:xfrm>
          <a:custGeom>
            <a:avLst/>
            <a:gdLst>
              <a:gd name="connsiteX0" fmla="*/ 762205 w 2826327"/>
              <a:gd name="connsiteY0" fmla="*/ 1258467 h 5209309"/>
              <a:gd name="connsiteX1" fmla="*/ 479868 w 2826327"/>
              <a:gd name="connsiteY1" fmla="*/ 1445612 h 5209309"/>
              <a:gd name="connsiteX2" fmla="*/ 455789 w 2826327"/>
              <a:gd name="connsiteY2" fmla="*/ 1564883 h 5209309"/>
              <a:gd name="connsiteX3" fmla="*/ 463678 w 2826327"/>
              <a:gd name="connsiteY3" fmla="*/ 1603958 h 5209309"/>
              <a:gd name="connsiteX4" fmla="*/ 455789 w 2826327"/>
              <a:gd name="connsiteY4" fmla="*/ 1643033 h 5209309"/>
              <a:gd name="connsiteX5" fmla="*/ 455789 w 2826327"/>
              <a:gd name="connsiteY5" fmla="*/ 2873328 h 5209309"/>
              <a:gd name="connsiteX6" fmla="*/ 559287 w 2826327"/>
              <a:gd name="connsiteY6" fmla="*/ 3029471 h 5209309"/>
              <a:gd name="connsiteX7" fmla="*/ 625247 w 2826327"/>
              <a:gd name="connsiteY7" fmla="*/ 3042787 h 5209309"/>
              <a:gd name="connsiteX8" fmla="*/ 691208 w 2826327"/>
              <a:gd name="connsiteY8" fmla="*/ 3029471 h 5209309"/>
              <a:gd name="connsiteX9" fmla="*/ 794706 w 2826327"/>
              <a:gd name="connsiteY9" fmla="*/ 2873328 h 5209309"/>
              <a:gd name="connsiteX10" fmla="*/ 794708 w 2826327"/>
              <a:gd name="connsiteY10" fmla="*/ 1871296 h 5209309"/>
              <a:gd name="connsiteX11" fmla="*/ 875174 w 2826327"/>
              <a:gd name="connsiteY11" fmla="*/ 1871296 h 5209309"/>
              <a:gd name="connsiteX12" fmla="*/ 875174 w 2826327"/>
              <a:gd name="connsiteY12" fmla="*/ 2918883 h 5209309"/>
              <a:gd name="connsiteX13" fmla="*/ 875172 w 2826327"/>
              <a:gd name="connsiteY13" fmla="*/ 2918889 h 5209309"/>
              <a:gd name="connsiteX14" fmla="*/ 875172 w 2826327"/>
              <a:gd name="connsiteY14" fmla="*/ 4575636 h 5209309"/>
              <a:gd name="connsiteX15" fmla="*/ 1013644 w 2826327"/>
              <a:gd name="connsiteY15" fmla="*/ 4784535 h 5209309"/>
              <a:gd name="connsiteX16" fmla="*/ 1101890 w 2826327"/>
              <a:gd name="connsiteY16" fmla="*/ 4802353 h 5209309"/>
              <a:gd name="connsiteX17" fmla="*/ 1190137 w 2826327"/>
              <a:gd name="connsiteY17" fmla="*/ 4784535 h 5209309"/>
              <a:gd name="connsiteX18" fmla="*/ 1328607 w 2826327"/>
              <a:gd name="connsiteY18" fmla="*/ 4575636 h 5209309"/>
              <a:gd name="connsiteX19" fmla="*/ 1328609 w 2826327"/>
              <a:gd name="connsiteY19" fmla="*/ 2942200 h 5209309"/>
              <a:gd name="connsiteX20" fmla="*/ 1427652 w 2826327"/>
              <a:gd name="connsiteY20" fmla="*/ 2942200 h 5209309"/>
              <a:gd name="connsiteX21" fmla="*/ 1427652 w 2826327"/>
              <a:gd name="connsiteY21" fmla="*/ 4575636 h 5209309"/>
              <a:gd name="connsiteX22" fmla="*/ 1566121 w 2826327"/>
              <a:gd name="connsiteY22" fmla="*/ 4784535 h 5209309"/>
              <a:gd name="connsiteX23" fmla="*/ 1654367 w 2826327"/>
              <a:gd name="connsiteY23" fmla="*/ 4802353 h 5209309"/>
              <a:gd name="connsiteX24" fmla="*/ 1742615 w 2826327"/>
              <a:gd name="connsiteY24" fmla="*/ 4784535 h 5209309"/>
              <a:gd name="connsiteX25" fmla="*/ 1881084 w 2826327"/>
              <a:gd name="connsiteY25" fmla="*/ 4575636 h 5209309"/>
              <a:gd name="connsiteX26" fmla="*/ 1881086 w 2826327"/>
              <a:gd name="connsiteY26" fmla="*/ 2918891 h 5209309"/>
              <a:gd name="connsiteX27" fmla="*/ 1881082 w 2826327"/>
              <a:gd name="connsiteY27" fmla="*/ 2918876 h 5209309"/>
              <a:gd name="connsiteX28" fmla="*/ 1881082 w 2826327"/>
              <a:gd name="connsiteY28" fmla="*/ 1871298 h 5209309"/>
              <a:gd name="connsiteX29" fmla="*/ 1961551 w 2826327"/>
              <a:gd name="connsiteY29" fmla="*/ 1871298 h 5209309"/>
              <a:gd name="connsiteX30" fmla="*/ 1961551 w 2826327"/>
              <a:gd name="connsiteY30" fmla="*/ 2873328 h 5209309"/>
              <a:gd name="connsiteX31" fmla="*/ 2065049 w 2826327"/>
              <a:gd name="connsiteY31" fmla="*/ 3029471 h 5209309"/>
              <a:gd name="connsiteX32" fmla="*/ 2131010 w 2826327"/>
              <a:gd name="connsiteY32" fmla="*/ 3042787 h 5209309"/>
              <a:gd name="connsiteX33" fmla="*/ 2196969 w 2826327"/>
              <a:gd name="connsiteY33" fmla="*/ 3029471 h 5209309"/>
              <a:gd name="connsiteX34" fmla="*/ 2300467 w 2826327"/>
              <a:gd name="connsiteY34" fmla="*/ 2873328 h 5209309"/>
              <a:gd name="connsiteX35" fmla="*/ 2300469 w 2826327"/>
              <a:gd name="connsiteY35" fmla="*/ 1643035 h 5209309"/>
              <a:gd name="connsiteX36" fmla="*/ 2292579 w 2826327"/>
              <a:gd name="connsiteY36" fmla="*/ 1603950 h 5209309"/>
              <a:gd name="connsiteX37" fmla="*/ 2300465 w 2826327"/>
              <a:gd name="connsiteY37" fmla="*/ 1564883 h 5209309"/>
              <a:gd name="connsiteX38" fmla="*/ 2300467 w 2826327"/>
              <a:gd name="connsiteY38" fmla="*/ 1564883 h 5209309"/>
              <a:gd name="connsiteX39" fmla="*/ 1994052 w 2826327"/>
              <a:gd name="connsiteY39" fmla="*/ 1258467 h 5209309"/>
              <a:gd name="connsiteX40" fmla="*/ 1881082 w 2826327"/>
              <a:gd name="connsiteY40" fmla="*/ 1258467 h 5209309"/>
              <a:gd name="connsiteX41" fmla="*/ 875174 w 2826327"/>
              <a:gd name="connsiteY41" fmla="*/ 1258467 h 5209309"/>
              <a:gd name="connsiteX42" fmla="*/ 1378126 w 2826327"/>
              <a:gd name="connsiteY42" fmla="*/ 382753 h 5209309"/>
              <a:gd name="connsiteX43" fmla="*/ 976635 w 2826327"/>
              <a:gd name="connsiteY43" fmla="*/ 784244 h 5209309"/>
              <a:gd name="connsiteX44" fmla="*/ 1378126 w 2826327"/>
              <a:gd name="connsiteY44" fmla="*/ 1185735 h 5209309"/>
              <a:gd name="connsiteX45" fmla="*/ 1779617 w 2826327"/>
              <a:gd name="connsiteY45" fmla="*/ 784244 h 5209309"/>
              <a:gd name="connsiteX46" fmla="*/ 1378126 w 2826327"/>
              <a:gd name="connsiteY46" fmla="*/ 382753 h 5209309"/>
              <a:gd name="connsiteX47" fmla="*/ 0 w 2826327"/>
              <a:gd name="connsiteY47" fmla="*/ 0 h 5209309"/>
              <a:gd name="connsiteX48" fmla="*/ 2826327 w 2826327"/>
              <a:gd name="connsiteY48" fmla="*/ 0 h 5209309"/>
              <a:gd name="connsiteX49" fmla="*/ 2826327 w 2826327"/>
              <a:gd name="connsiteY49" fmla="*/ 5209309 h 5209309"/>
              <a:gd name="connsiteX50" fmla="*/ 0 w 2826327"/>
              <a:gd name="connsiteY50" fmla="*/ 5209309 h 520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26327" h="5209309">
                <a:moveTo>
                  <a:pt x="762205" y="1258467"/>
                </a:moveTo>
                <a:cubicBezTo>
                  <a:pt x="635283" y="1258467"/>
                  <a:pt x="526385" y="1335635"/>
                  <a:pt x="479868" y="1445612"/>
                </a:cubicBezTo>
                <a:lnTo>
                  <a:pt x="455789" y="1564883"/>
                </a:lnTo>
                <a:lnTo>
                  <a:pt x="463678" y="1603958"/>
                </a:lnTo>
                <a:lnTo>
                  <a:pt x="455789" y="1643033"/>
                </a:lnTo>
                <a:lnTo>
                  <a:pt x="455789" y="2873328"/>
                </a:lnTo>
                <a:cubicBezTo>
                  <a:pt x="455789" y="2943519"/>
                  <a:pt x="498465" y="3003745"/>
                  <a:pt x="559287" y="3029471"/>
                </a:cubicBezTo>
                <a:lnTo>
                  <a:pt x="625247" y="3042787"/>
                </a:lnTo>
                <a:lnTo>
                  <a:pt x="691208" y="3029471"/>
                </a:lnTo>
                <a:cubicBezTo>
                  <a:pt x="752030" y="3003745"/>
                  <a:pt x="794706" y="2943519"/>
                  <a:pt x="794706" y="2873328"/>
                </a:cubicBezTo>
                <a:lnTo>
                  <a:pt x="794708" y="1871296"/>
                </a:lnTo>
                <a:lnTo>
                  <a:pt x="875174" y="1871296"/>
                </a:lnTo>
                <a:lnTo>
                  <a:pt x="875174" y="2918883"/>
                </a:lnTo>
                <a:lnTo>
                  <a:pt x="875172" y="2918889"/>
                </a:lnTo>
                <a:lnTo>
                  <a:pt x="875172" y="4575636"/>
                </a:lnTo>
                <a:cubicBezTo>
                  <a:pt x="875172" y="4669544"/>
                  <a:pt x="932270" y="4750118"/>
                  <a:pt x="1013644" y="4784535"/>
                </a:cubicBezTo>
                <a:lnTo>
                  <a:pt x="1101890" y="4802353"/>
                </a:lnTo>
                <a:lnTo>
                  <a:pt x="1190137" y="4784535"/>
                </a:lnTo>
                <a:cubicBezTo>
                  <a:pt x="1271509" y="4750118"/>
                  <a:pt x="1328607" y="4669544"/>
                  <a:pt x="1328607" y="4575636"/>
                </a:cubicBezTo>
                <a:lnTo>
                  <a:pt x="1328609" y="2942200"/>
                </a:lnTo>
                <a:lnTo>
                  <a:pt x="1427652" y="2942200"/>
                </a:lnTo>
                <a:lnTo>
                  <a:pt x="1427652" y="4575636"/>
                </a:lnTo>
                <a:cubicBezTo>
                  <a:pt x="1427652" y="4669544"/>
                  <a:pt x="1484748" y="4750118"/>
                  <a:pt x="1566121" y="4784535"/>
                </a:cubicBezTo>
                <a:lnTo>
                  <a:pt x="1654367" y="4802353"/>
                </a:lnTo>
                <a:lnTo>
                  <a:pt x="1742615" y="4784535"/>
                </a:lnTo>
                <a:cubicBezTo>
                  <a:pt x="1823986" y="4750118"/>
                  <a:pt x="1881084" y="4669544"/>
                  <a:pt x="1881084" y="4575636"/>
                </a:cubicBezTo>
                <a:lnTo>
                  <a:pt x="1881086" y="2918891"/>
                </a:lnTo>
                <a:lnTo>
                  <a:pt x="1881082" y="2918876"/>
                </a:lnTo>
                <a:lnTo>
                  <a:pt x="1881082" y="1871298"/>
                </a:lnTo>
                <a:lnTo>
                  <a:pt x="1961551" y="1871298"/>
                </a:lnTo>
                <a:lnTo>
                  <a:pt x="1961551" y="2873328"/>
                </a:lnTo>
                <a:cubicBezTo>
                  <a:pt x="1961551" y="2943519"/>
                  <a:pt x="2004227" y="3003745"/>
                  <a:pt x="2065049" y="3029471"/>
                </a:cubicBezTo>
                <a:lnTo>
                  <a:pt x="2131010" y="3042787"/>
                </a:lnTo>
                <a:lnTo>
                  <a:pt x="2196969" y="3029471"/>
                </a:lnTo>
                <a:cubicBezTo>
                  <a:pt x="2257791" y="3003745"/>
                  <a:pt x="2300467" y="2943519"/>
                  <a:pt x="2300467" y="2873328"/>
                </a:cubicBezTo>
                <a:lnTo>
                  <a:pt x="2300469" y="1643035"/>
                </a:lnTo>
                <a:lnTo>
                  <a:pt x="2292579" y="1603950"/>
                </a:lnTo>
                <a:lnTo>
                  <a:pt x="2300465" y="1564883"/>
                </a:lnTo>
                <a:lnTo>
                  <a:pt x="2300467" y="1564883"/>
                </a:lnTo>
                <a:cubicBezTo>
                  <a:pt x="2300467" y="1395654"/>
                  <a:pt x="2163281" y="1258467"/>
                  <a:pt x="1994052" y="1258467"/>
                </a:cubicBezTo>
                <a:lnTo>
                  <a:pt x="1881082" y="1258467"/>
                </a:lnTo>
                <a:lnTo>
                  <a:pt x="875174" y="1258467"/>
                </a:lnTo>
                <a:close/>
                <a:moveTo>
                  <a:pt x="1378126" y="382753"/>
                </a:moveTo>
                <a:cubicBezTo>
                  <a:pt x="1156389" y="382753"/>
                  <a:pt x="976635" y="562507"/>
                  <a:pt x="976635" y="784244"/>
                </a:cubicBezTo>
                <a:cubicBezTo>
                  <a:pt x="976635" y="1005982"/>
                  <a:pt x="1156389" y="1185735"/>
                  <a:pt x="1378126" y="1185735"/>
                </a:cubicBezTo>
                <a:cubicBezTo>
                  <a:pt x="1599864" y="1185735"/>
                  <a:pt x="1779617" y="1005982"/>
                  <a:pt x="1779617" y="784244"/>
                </a:cubicBezTo>
                <a:cubicBezTo>
                  <a:pt x="1779617" y="562507"/>
                  <a:pt x="1599864" y="382753"/>
                  <a:pt x="1378126" y="382753"/>
                </a:cubicBezTo>
                <a:close/>
                <a:moveTo>
                  <a:pt x="0" y="0"/>
                </a:moveTo>
                <a:lnTo>
                  <a:pt x="2826327" y="0"/>
                </a:lnTo>
                <a:lnTo>
                  <a:pt x="2826327" y="5209309"/>
                </a:lnTo>
                <a:lnTo>
                  <a:pt x="0" y="520930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logo&#10;&#10;Description automatically generated">
            <a:extLst>
              <a:ext uri="{FF2B5EF4-FFF2-40B4-BE49-F238E27FC236}">
                <a16:creationId xmlns:a16="http://schemas.microsoft.com/office/drawing/2014/main" id="{AEEE1B31-F4E0-4E3C-9355-453C931F1F55}"/>
              </a:ext>
            </a:extLst>
          </p:cNvPr>
          <p:cNvPicPr>
            <a:picLocks noChangeAspect="1"/>
          </p:cNvPicPr>
          <p:nvPr/>
        </p:nvPicPr>
        <p:blipFill>
          <a:blip r:embed="rId3"/>
          <a:stretch>
            <a:fillRect/>
          </a:stretch>
        </p:blipFill>
        <p:spPr>
          <a:xfrm>
            <a:off x="390394" y="1132722"/>
            <a:ext cx="8019763" cy="3295271"/>
          </a:xfrm>
          <a:prstGeom prst="rect">
            <a:avLst/>
          </a:prstGeom>
          <a:ln w="57150">
            <a:solidFill>
              <a:srgbClr val="2413A1"/>
            </a:solidFill>
          </a:ln>
        </p:spPr>
      </p:pic>
      <p:grpSp>
        <p:nvGrpSpPr>
          <p:cNvPr id="18" name="Group 17">
            <a:extLst>
              <a:ext uri="{FF2B5EF4-FFF2-40B4-BE49-F238E27FC236}">
                <a16:creationId xmlns:a16="http://schemas.microsoft.com/office/drawing/2014/main" id="{DF1AD7DB-FEAB-45D3-82A1-476C23C1E5A0}"/>
              </a:ext>
            </a:extLst>
          </p:cNvPr>
          <p:cNvGrpSpPr/>
          <p:nvPr/>
        </p:nvGrpSpPr>
        <p:grpSpPr>
          <a:xfrm>
            <a:off x="8410158" y="2063969"/>
            <a:ext cx="3462199" cy="1662545"/>
            <a:chOff x="8410158" y="2063969"/>
            <a:chExt cx="3462199" cy="1662545"/>
          </a:xfrm>
        </p:grpSpPr>
        <p:pic>
          <p:nvPicPr>
            <p:cNvPr id="9" name="Graphic 8" descr="Stopwatch">
              <a:extLst>
                <a:ext uri="{FF2B5EF4-FFF2-40B4-BE49-F238E27FC236}">
                  <a16:creationId xmlns:a16="http://schemas.microsoft.com/office/drawing/2014/main" id="{2D723D92-58EF-43BA-A165-8AD27BB8D69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410158" y="2063969"/>
              <a:ext cx="1662545" cy="1662545"/>
            </a:xfrm>
            <a:prstGeom prst="rect">
              <a:avLst/>
            </a:prstGeom>
          </p:spPr>
        </p:pic>
        <p:sp>
          <p:nvSpPr>
            <p:cNvPr id="37" name="TextBox 36">
              <a:extLst>
                <a:ext uri="{FF2B5EF4-FFF2-40B4-BE49-F238E27FC236}">
                  <a16:creationId xmlns:a16="http://schemas.microsoft.com/office/drawing/2014/main" id="{7CE4E598-23A5-40F6-92A4-18269D94F553}"/>
                </a:ext>
              </a:extLst>
            </p:cNvPr>
            <p:cNvSpPr txBox="1"/>
            <p:nvPr/>
          </p:nvSpPr>
          <p:spPr>
            <a:xfrm flipH="1">
              <a:off x="10072703" y="2299308"/>
              <a:ext cx="1799654" cy="1200329"/>
            </a:xfrm>
            <a:prstGeom prst="rect">
              <a:avLst/>
            </a:prstGeom>
            <a:noFill/>
            <a:ln w="38100">
              <a:solidFill>
                <a:srgbClr val="2413A1"/>
              </a:solidFill>
            </a:ln>
          </p:spPr>
          <p:txBody>
            <a:bodyPr wrap="square" rtlCol="0">
              <a:spAutoFit/>
            </a:bodyPr>
            <a:lstStyle/>
            <a:p>
              <a:r>
                <a:rPr lang="en-GB" b="1" dirty="0">
                  <a:solidFill>
                    <a:srgbClr val="2413A1"/>
                  </a:solidFill>
                </a:rPr>
                <a:t>Three Times Higher Survival rate with early diagnosis</a:t>
              </a:r>
            </a:p>
          </p:txBody>
        </p:sp>
      </p:grpSp>
    </p:spTree>
    <p:extLst>
      <p:ext uri="{BB962C8B-B14F-4D97-AF65-F5344CB8AC3E}">
        <p14:creationId xmlns:p14="http://schemas.microsoft.com/office/powerpoint/2010/main" val="25338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mph" presetSubtype="2" fill="hold" grpId="0" nodeType="afterEffect">
                                  <p:stCondLst>
                                    <p:cond delay="0"/>
                                  </p:stCondLst>
                                  <p:childTnLst>
                                    <p:animClr clrSpc="rgb" dir="cw">
                                      <p:cBhvr override="childStyle">
                                        <p:cTn id="11" dur="500" fill="hold"/>
                                        <p:tgtEl>
                                          <p:spTgt spid="11"/>
                                        </p:tgtEl>
                                        <p:attrNameLst>
                                          <p:attrName>style.color</p:attrName>
                                        </p:attrNameLst>
                                      </p:cBhvr>
                                      <p:to>
                                        <a:srgbClr val="00CC99"/>
                                      </p:to>
                                    </p:animClr>
                                  </p:childTnLst>
                                </p:cTn>
                              </p:par>
                              <p:par>
                                <p:cTn id="12" presetID="3" presetClass="emph" presetSubtype="2" fill="hold" grpId="0" nodeType="withEffect">
                                  <p:stCondLst>
                                    <p:cond delay="0"/>
                                  </p:stCondLst>
                                  <p:childTnLst>
                                    <p:animClr clrSpc="rgb" dir="cw">
                                      <p:cBhvr override="childStyle">
                                        <p:cTn id="13" dur="500" fill="hold"/>
                                        <p:tgtEl>
                                          <p:spTgt spid="12"/>
                                        </p:tgtEl>
                                        <p:attrNameLst>
                                          <p:attrName>style.color</p:attrName>
                                        </p:attrNameLst>
                                      </p:cBhvr>
                                      <p:to>
                                        <a:srgbClr val="00CC99"/>
                                      </p:to>
                                    </p:animClr>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500"/>
                            </p:stCondLst>
                            <p:childTnLst>
                              <p:par>
                                <p:cTn id="23" presetID="2" presetClass="entr" presetSubtype="4" decel="10000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000" fill="hold"/>
                                        <p:tgtEl>
                                          <p:spTgt spid="35"/>
                                        </p:tgtEl>
                                        <p:attrNameLst>
                                          <p:attrName>ppt_x</p:attrName>
                                        </p:attrNameLst>
                                      </p:cBhvr>
                                      <p:tavLst>
                                        <p:tav tm="0">
                                          <p:val>
                                            <p:strVal val="#ppt_x"/>
                                          </p:val>
                                        </p:tav>
                                        <p:tav tm="100000">
                                          <p:val>
                                            <p:strVal val="#ppt_x"/>
                                          </p:val>
                                        </p:tav>
                                      </p:tavLst>
                                    </p:anim>
                                    <p:anim calcmode="lin" valueType="num">
                                      <p:cBhvr additive="base">
                                        <p:cTn id="26" dur="1000" fill="hold"/>
                                        <p:tgtEl>
                                          <p:spTgt spid="35"/>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3" presetClass="emph" presetSubtype="2" fill="hold" grpId="0" nodeType="afterEffect">
                                  <p:stCondLst>
                                    <p:cond delay="0"/>
                                  </p:stCondLst>
                                  <p:childTnLst>
                                    <p:animClr clrSpc="rgb" dir="cw">
                                      <p:cBhvr override="childStyle">
                                        <p:cTn id="29" dur="500" fill="hold"/>
                                        <p:tgtEl>
                                          <p:spTgt spid="24"/>
                                        </p:tgtEl>
                                        <p:attrNameLst>
                                          <p:attrName>style.color</p:attrName>
                                        </p:attrNameLst>
                                      </p:cBhvr>
                                      <p:to>
                                        <a:srgbClr val="75B5E4"/>
                                      </p:to>
                                    </p:animClr>
                                  </p:childTnLst>
                                </p:cTn>
                              </p:par>
                              <p:par>
                                <p:cTn id="30" presetID="3" presetClass="emph" presetSubtype="2" fill="hold" grpId="0" nodeType="withEffect">
                                  <p:stCondLst>
                                    <p:cond delay="0"/>
                                  </p:stCondLst>
                                  <p:childTnLst>
                                    <p:animClr clrSpc="rgb" dir="cw">
                                      <p:cBhvr override="childStyle">
                                        <p:cTn id="31" dur="500" fill="hold"/>
                                        <p:tgtEl>
                                          <p:spTgt spid="25"/>
                                        </p:tgtEl>
                                        <p:attrNameLst>
                                          <p:attrName>style.color</p:attrName>
                                        </p:attrNameLst>
                                      </p:cBhvr>
                                      <p:to>
                                        <a:srgbClr val="75B5E4"/>
                                      </p:to>
                                    </p:animClr>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11" grpId="0"/>
      <p:bldP spid="12" grpId="0"/>
      <p:bldP spid="1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97" y="1251627"/>
            <a:ext cx="2742670" cy="483126"/>
          </a:xfrm>
          <a:prstGeom prst="rect">
            <a:avLst/>
          </a:prstGeom>
        </p:spPr>
      </p:pic>
      <p:sp>
        <p:nvSpPr>
          <p:cNvPr id="5" name="Text Placeholder 1"/>
          <p:cNvSpPr txBox="1">
            <a:spLocks/>
          </p:cNvSpPr>
          <p:nvPr/>
        </p:nvSpPr>
        <p:spPr>
          <a:xfrm>
            <a:off x="339724" y="2646947"/>
            <a:ext cx="11431361" cy="326127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tx1"/>
                </a:solidFill>
                <a:latin typeface="Arial" charset="0"/>
                <a:ea typeface="Arial" charset="0"/>
                <a:cs typeface="Arial" charset="0"/>
              </a:rPr>
              <a:t>How can we detect Cancer Symptoms from Electronic Health Records?</a:t>
            </a:r>
          </a:p>
          <a:p>
            <a:endParaRPr lang="en-GB" sz="2800" b="1" dirty="0">
              <a:solidFill>
                <a:schemeClr val="tx1"/>
              </a:solidFill>
              <a:latin typeface="Arial" charset="0"/>
              <a:ea typeface="Arial" charset="0"/>
              <a:cs typeface="Arial" charset="0"/>
            </a:endParaRPr>
          </a:p>
          <a:p>
            <a:r>
              <a:rPr lang="en-GB" sz="2800" b="1" dirty="0">
                <a:solidFill>
                  <a:schemeClr val="tx1"/>
                </a:solidFill>
                <a:latin typeface="Arial" charset="0"/>
                <a:ea typeface="Arial" charset="0"/>
                <a:cs typeface="Arial" charset="0"/>
              </a:rPr>
              <a:t>Maab Ibrahim</a:t>
            </a:r>
          </a:p>
          <a:p>
            <a:endParaRPr lang="en-GB" sz="2800" b="1" dirty="0">
              <a:solidFill>
                <a:schemeClr val="tx1"/>
              </a:solidFill>
              <a:latin typeface="Arial" charset="0"/>
              <a:ea typeface="Arial" charset="0"/>
              <a:cs typeface="Arial" charset="0"/>
            </a:endParaRPr>
          </a:p>
          <a:p>
            <a:r>
              <a:rPr lang="en-US" sz="2800" b="1" dirty="0">
                <a:solidFill>
                  <a:schemeClr val="tx1"/>
                </a:solidFill>
                <a:latin typeface="Arial" charset="0"/>
                <a:ea typeface="Arial" charset="0"/>
                <a:cs typeface="Arial" charset="0"/>
              </a:rPr>
              <a:t>Supervisory team: </a:t>
            </a:r>
            <a:r>
              <a:rPr lang="en-US" sz="2800" dirty="0">
                <a:solidFill>
                  <a:schemeClr val="tx1"/>
                </a:solidFill>
                <a:latin typeface="Arial" charset="0"/>
                <a:ea typeface="Arial" charset="0"/>
                <a:cs typeface="Arial" charset="0"/>
              </a:rPr>
              <a:t>Prof. Eric Atwell, Prof. Geoff Hall, Dr Richard Savage,  Dr Ciarán </a:t>
            </a:r>
            <a:r>
              <a:rPr lang="en-US" sz="2800" dirty="0" err="1">
                <a:solidFill>
                  <a:schemeClr val="tx1"/>
                </a:solidFill>
                <a:latin typeface="Arial" charset="0"/>
                <a:ea typeface="Arial" charset="0"/>
                <a:cs typeface="Arial" charset="0"/>
              </a:rPr>
              <a:t>McInerney</a:t>
            </a:r>
            <a:endParaRPr lang="en-US" sz="2800" dirty="0">
              <a:solidFill>
                <a:schemeClr val="tx1"/>
              </a:solidFill>
              <a:latin typeface="Arial" charset="0"/>
              <a:ea typeface="Arial" charset="0"/>
              <a:cs typeface="Arial" charset="0"/>
            </a:endParaRPr>
          </a:p>
          <a:p>
            <a:endParaRPr lang="en-GB" sz="2800" b="1" dirty="0">
              <a:solidFill>
                <a:schemeClr val="tx1"/>
              </a:solidFill>
              <a:latin typeface="Arial" charset="0"/>
              <a:ea typeface="Arial" charset="0"/>
              <a:cs typeface="Arial" charset="0"/>
            </a:endParaRPr>
          </a:p>
        </p:txBody>
      </p:sp>
      <p:pic>
        <p:nvPicPr>
          <p:cNvPr id="6" name="Picture 5" descr="A picture containing object&#10;&#10;Description automatically generated">
            <a:extLst>
              <a:ext uri="{FF2B5EF4-FFF2-40B4-BE49-F238E27FC236}">
                <a16:creationId xmlns:a16="http://schemas.microsoft.com/office/drawing/2014/main" id="{D7A6A6A8-1B4D-478E-9531-4CED8B55F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897" y="1064854"/>
            <a:ext cx="1968976" cy="762978"/>
          </a:xfrm>
          <a:prstGeom prst="rect">
            <a:avLst/>
          </a:prstGeom>
        </p:spPr>
      </p:pic>
    </p:spTree>
    <p:extLst>
      <p:ext uri="{BB962C8B-B14F-4D97-AF65-F5344CB8AC3E}">
        <p14:creationId xmlns:p14="http://schemas.microsoft.com/office/powerpoint/2010/main" val="2325042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in a blue shirt&#10;&#10;Description automatically generated">
            <a:extLst>
              <a:ext uri="{FF2B5EF4-FFF2-40B4-BE49-F238E27FC236}">
                <a16:creationId xmlns:a16="http://schemas.microsoft.com/office/drawing/2014/main" id="{A7775762-E63B-4E86-8198-A3417288897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Effect>
                      <a14:brightnessContrast bright="-48000"/>
                    </a14:imgEffect>
                  </a14:imgLayer>
                </a14:imgProps>
              </a:ext>
              <a:ext uri="{28A0092B-C50C-407E-A947-70E740481C1C}">
                <a14:useLocalDpi xmlns:a14="http://schemas.microsoft.com/office/drawing/2010/main" val="0"/>
              </a:ext>
            </a:extLst>
          </a:blip>
          <a:srcRect r="2277" b="19198"/>
          <a:stretch/>
        </p:blipFill>
        <p:spPr>
          <a:xfrm>
            <a:off x="3835" y="0"/>
            <a:ext cx="12443763" cy="6853892"/>
          </a:xfrm>
          <a:prstGeom prst="rect">
            <a:avLst/>
          </a:prstGeom>
          <a:ln>
            <a:noFill/>
          </a:ln>
        </p:spPr>
      </p:pic>
      <p:cxnSp>
        <p:nvCxnSpPr>
          <p:cNvPr id="8" name="Straight Connector 7">
            <a:extLst>
              <a:ext uri="{FF2B5EF4-FFF2-40B4-BE49-F238E27FC236}">
                <a16:creationId xmlns:a16="http://schemas.microsoft.com/office/drawing/2014/main" id="{5F0AD65A-4E0E-4C07-8418-115333CAAABD}"/>
              </a:ext>
            </a:extLst>
          </p:cNvPr>
          <p:cNvCxnSpPr>
            <a:cxnSpLocks/>
          </p:cNvCxnSpPr>
          <p:nvPr/>
        </p:nvCxnSpPr>
        <p:spPr>
          <a:xfrm flipH="1" flipV="1">
            <a:off x="2375812" y="4394576"/>
            <a:ext cx="551910" cy="59749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8BB5FC-B9D0-437E-A708-519080B5C581}"/>
              </a:ext>
            </a:extLst>
          </p:cNvPr>
          <p:cNvCxnSpPr>
            <a:cxnSpLocks/>
          </p:cNvCxnSpPr>
          <p:nvPr/>
        </p:nvCxnSpPr>
        <p:spPr>
          <a:xfrm flipH="1">
            <a:off x="4851194" y="3530916"/>
            <a:ext cx="2497621" cy="191214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BE9DB5-3667-4C97-9F9F-828B8F8C1C9C}"/>
              </a:ext>
            </a:extLst>
          </p:cNvPr>
          <p:cNvCxnSpPr>
            <a:cxnSpLocks/>
          </p:cNvCxnSpPr>
          <p:nvPr/>
        </p:nvCxnSpPr>
        <p:spPr>
          <a:xfrm>
            <a:off x="9688894" y="3426946"/>
            <a:ext cx="530017" cy="6396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BC4A981-AC7B-400E-B1EF-D1154477C986}"/>
              </a:ext>
            </a:extLst>
          </p:cNvPr>
          <p:cNvSpPr txBox="1"/>
          <p:nvPr/>
        </p:nvSpPr>
        <p:spPr>
          <a:xfrm flipH="1">
            <a:off x="7068133" y="3961114"/>
            <a:ext cx="2536422" cy="553998"/>
          </a:xfrm>
          <a:prstGeom prst="rect">
            <a:avLst/>
          </a:prstGeom>
          <a:noFill/>
        </p:spPr>
        <p:txBody>
          <a:bodyPr wrap="square" rtlCol="0">
            <a:spAutoFit/>
          </a:bodyPr>
          <a:lstStyle/>
          <a:p>
            <a:pPr algn="ctr"/>
            <a:r>
              <a:rPr lang="en-GB" sz="3000" b="1" dirty="0">
                <a:solidFill>
                  <a:schemeClr val="bg1"/>
                </a:solidFill>
                <a:latin typeface="Britannic Bold" panose="020B0903060703020204" pitchFamily="34" charset="0"/>
                <a:ea typeface="Cambria" panose="02040503050406030204" pitchFamily="18" charset="0"/>
              </a:rPr>
              <a:t>NLP Model</a:t>
            </a:r>
          </a:p>
        </p:txBody>
      </p:sp>
      <p:grpSp>
        <p:nvGrpSpPr>
          <p:cNvPr id="130" name="Group 129">
            <a:extLst>
              <a:ext uri="{FF2B5EF4-FFF2-40B4-BE49-F238E27FC236}">
                <a16:creationId xmlns:a16="http://schemas.microsoft.com/office/drawing/2014/main" id="{5609D48C-3F99-424F-9E23-136DFCBEB9BD}"/>
              </a:ext>
            </a:extLst>
          </p:cNvPr>
          <p:cNvGrpSpPr/>
          <p:nvPr/>
        </p:nvGrpSpPr>
        <p:grpSpPr>
          <a:xfrm>
            <a:off x="9604555" y="3961114"/>
            <a:ext cx="2298897" cy="2293699"/>
            <a:chOff x="8145271" y="5280837"/>
            <a:chExt cx="4003414" cy="3879692"/>
          </a:xfrm>
        </p:grpSpPr>
        <p:sp>
          <p:nvSpPr>
            <p:cNvPr id="16" name="Flowchart: Connector 15">
              <a:extLst>
                <a:ext uri="{FF2B5EF4-FFF2-40B4-BE49-F238E27FC236}">
                  <a16:creationId xmlns:a16="http://schemas.microsoft.com/office/drawing/2014/main" id="{87A46F04-71C4-4FB1-A015-A3E3DE0FEC19}"/>
                </a:ext>
              </a:extLst>
            </p:cNvPr>
            <p:cNvSpPr/>
            <p:nvPr/>
          </p:nvSpPr>
          <p:spPr>
            <a:xfrm>
              <a:off x="8145271" y="5280837"/>
              <a:ext cx="4003414" cy="3879692"/>
            </a:xfrm>
            <a:prstGeom prst="flowChartConnector">
              <a:avLst/>
            </a:prstGeom>
            <a:solidFill>
              <a:srgbClr val="00CC99">
                <a:alpha val="69804"/>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Graphic 46" descr="Bullseye">
              <a:extLst>
                <a:ext uri="{FF2B5EF4-FFF2-40B4-BE49-F238E27FC236}">
                  <a16:creationId xmlns:a16="http://schemas.microsoft.com/office/drawing/2014/main" id="{49752CF1-BF0A-460D-9233-BCDD2009DD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915283" y="5929264"/>
              <a:ext cx="2518225" cy="2518225"/>
            </a:xfrm>
            <a:prstGeom prst="rect">
              <a:avLst/>
            </a:prstGeom>
          </p:spPr>
        </p:pic>
      </p:grpSp>
      <p:sp>
        <p:nvSpPr>
          <p:cNvPr id="57" name="TextBox 56">
            <a:extLst>
              <a:ext uri="{FF2B5EF4-FFF2-40B4-BE49-F238E27FC236}">
                <a16:creationId xmlns:a16="http://schemas.microsoft.com/office/drawing/2014/main" id="{12A5E494-8E17-4113-A07B-0DE0D2C04681}"/>
              </a:ext>
            </a:extLst>
          </p:cNvPr>
          <p:cNvSpPr txBox="1"/>
          <p:nvPr/>
        </p:nvSpPr>
        <p:spPr>
          <a:xfrm flipH="1">
            <a:off x="9503759" y="6265591"/>
            <a:ext cx="2500488" cy="553998"/>
          </a:xfrm>
          <a:prstGeom prst="rect">
            <a:avLst/>
          </a:prstGeom>
          <a:noFill/>
        </p:spPr>
        <p:txBody>
          <a:bodyPr wrap="square" rtlCol="0">
            <a:spAutoFit/>
          </a:bodyPr>
          <a:lstStyle/>
          <a:p>
            <a:pPr algn="ctr"/>
            <a:r>
              <a:rPr lang="en-GB" sz="3000" b="1" dirty="0">
                <a:solidFill>
                  <a:schemeClr val="bg1"/>
                </a:solidFill>
                <a:latin typeface="Britannic Bold" panose="020B0903060703020204" pitchFamily="34" charset="0"/>
                <a:ea typeface="Cambria" panose="02040503050406030204" pitchFamily="18" charset="0"/>
              </a:rPr>
              <a:t>Performance</a:t>
            </a:r>
          </a:p>
        </p:txBody>
      </p:sp>
      <mc:AlternateContent xmlns:mc="http://schemas.openxmlformats.org/markup-compatibility/2006">
        <mc:Choice xmlns="" xmlns:pslz="http://schemas.microsoft.com/office/powerpoint/2016/slidezoom" Requires="pslz">
          <p:graphicFrame>
            <p:nvGraphicFramePr>
              <p:cNvPr id="132" name="Slide Zoom 131">
                <a:extLst>
                  <a:ext uri="{FF2B5EF4-FFF2-40B4-BE49-F238E27FC236}">
                    <a16:creationId xmlns:a16="http://schemas.microsoft.com/office/drawing/2014/main" id="{D30FD031-B748-4D31-95E6-3D233BF99075}"/>
                  </a:ext>
                </a:extLst>
              </p:cNvPr>
              <p:cNvGraphicFramePr>
                <a:graphicFrameLocks noChangeAspect="1"/>
              </p:cNvGraphicFramePr>
              <p:nvPr>
                <p:extLst>
                  <p:ext uri="{D42A27DB-BD31-4B8C-83A1-F6EECF244321}">
                    <p14:modId xmlns:p14="http://schemas.microsoft.com/office/powerpoint/2010/main" val="2531789868"/>
                  </p:ext>
                </p:extLst>
              </p:nvPr>
            </p:nvGraphicFramePr>
            <p:xfrm>
              <a:off x="131396" y="1508645"/>
              <a:ext cx="3097410" cy="3121053"/>
            </p:xfrm>
            <a:graphic>
              <a:graphicData uri="http://schemas.microsoft.com/office/powerpoint/2016/slidezoom">
                <pslz:sldZm>
                  <pslz:sldZmObj sldId="257" cId="933275040">
                    <pslz:zmPr id="{C5CF69E8-634A-4300-B9F8-1E8BEC3C8D79}" imageType="cover" transitionDur="1000" showBg="0">
                      <p166:blipFill xmlns:p166="http://schemas.microsoft.com/office/powerpoint/2016/6/main">
                        <a:blip r:embed="rId7">
                          <a:extLst>
                            <a:ext uri="{28A0092B-C50C-407E-A947-70E740481C1C}">
                              <a14:useLocalDpi xmlns:a14="http://schemas.microsoft.com/office/drawing/2010/main" val="0"/>
                            </a:ext>
                          </a:extLst>
                        </a:blip>
                        <a:stretch>
                          <a:fillRect/>
                        </a:stretch>
                      </p166:blipFill>
                      <p166:spPr xmlns:p166="http://schemas.microsoft.com/office/powerpoint/2016/6/main">
                        <a:xfrm>
                          <a:off x="0" y="0"/>
                          <a:ext cx="3097410" cy="3121053"/>
                        </a:xfrm>
                        <a:prstGeom prst="rect">
                          <a:avLst/>
                        </a:prstGeom>
                        <a:noFill/>
                      </p166:spPr>
                    </pslz:zmPr>
                  </pslz:sldZmObj>
                </pslz:sldZm>
              </a:graphicData>
            </a:graphic>
          </p:graphicFrame>
        </mc:Choice>
        <mc:Fallback>
          <p:pic>
            <p:nvPicPr>
              <p:cNvPr id="132" name="Slide Zoom 131">
                <a:hlinkClick r:id="rId8" action="ppaction://hlinksldjump"/>
                <a:extLst>
                  <a:ext uri="{FF2B5EF4-FFF2-40B4-BE49-F238E27FC236}">
                    <a16:creationId xmlns:a16="http://schemas.microsoft.com/office/drawing/2014/main" id="{D30FD031-B748-4D31-95E6-3D233BF99075}"/>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131396" y="1508645"/>
                <a:ext cx="3097410" cy="3121053"/>
              </a:xfrm>
              <a:prstGeom prst="rect">
                <a:avLst/>
              </a:prstGeom>
              <a:noFill/>
            </p:spPr>
          </p:pic>
        </mc:Fallback>
      </mc:AlternateContent>
      <p:sp>
        <p:nvSpPr>
          <p:cNvPr id="36" name="TextBox 35">
            <a:extLst>
              <a:ext uri="{FF2B5EF4-FFF2-40B4-BE49-F238E27FC236}">
                <a16:creationId xmlns:a16="http://schemas.microsoft.com/office/drawing/2014/main" id="{ABF6A302-273B-446A-92FC-4528D22F465B}"/>
              </a:ext>
            </a:extLst>
          </p:cNvPr>
          <p:cNvSpPr txBox="1"/>
          <p:nvPr/>
        </p:nvSpPr>
        <p:spPr>
          <a:xfrm flipH="1">
            <a:off x="4778962" y="6081786"/>
            <a:ext cx="2150439" cy="830997"/>
          </a:xfrm>
          <a:prstGeom prst="rect">
            <a:avLst/>
          </a:prstGeom>
          <a:noFill/>
        </p:spPr>
        <p:txBody>
          <a:bodyPr wrap="square" rtlCol="0">
            <a:spAutoFit/>
          </a:bodyPr>
          <a:lstStyle/>
          <a:p>
            <a:r>
              <a:rPr lang="en-GB" sz="3000" b="1" dirty="0">
                <a:solidFill>
                  <a:schemeClr val="bg1"/>
                </a:solidFill>
                <a:latin typeface="Britannic Bold" panose="020B0903060703020204" pitchFamily="34" charset="0"/>
                <a:ea typeface="Cambria" panose="02040503050406030204" pitchFamily="18" charset="0"/>
              </a:rPr>
              <a:t>STATISTICS</a:t>
            </a:r>
          </a:p>
          <a:p>
            <a:endParaRPr lang="en-GB" dirty="0"/>
          </a:p>
        </p:txBody>
      </p:sp>
      <mc:AlternateContent xmlns:mc="http://schemas.openxmlformats.org/markup-compatibility/2006">
        <mc:Choice xmlns="" xmlns:pslz="http://schemas.microsoft.com/office/powerpoint/2016/slidezoom" Requires="pslz">
          <p:graphicFrame>
            <p:nvGraphicFramePr>
              <p:cNvPr id="45" name="Slide Zoom 44">
                <a:extLst>
                  <a:ext uri="{FF2B5EF4-FFF2-40B4-BE49-F238E27FC236}">
                    <a16:creationId xmlns:a16="http://schemas.microsoft.com/office/drawing/2014/main" id="{A08328B4-8657-4933-AA1B-E36356D287BB}"/>
                  </a:ext>
                </a:extLst>
              </p:cNvPr>
              <p:cNvGraphicFramePr>
                <a:graphicFrameLocks noChangeAspect="1"/>
              </p:cNvGraphicFramePr>
              <p:nvPr>
                <p:extLst>
                  <p:ext uri="{D42A27DB-BD31-4B8C-83A1-F6EECF244321}">
                    <p14:modId xmlns:p14="http://schemas.microsoft.com/office/powerpoint/2010/main" val="1938594729"/>
                  </p:ext>
                </p:extLst>
              </p:nvPr>
            </p:nvGraphicFramePr>
            <p:xfrm>
              <a:off x="2690852" y="4555576"/>
              <a:ext cx="2150439" cy="2150439"/>
            </p:xfrm>
            <a:graphic>
              <a:graphicData uri="http://schemas.microsoft.com/office/powerpoint/2016/slidezoom">
                <pslz:sldZm>
                  <pslz:sldZmObj sldId="286" cId="2102568997">
                    <pslz:zmPr id="{354CC39C-E009-48F9-84AF-6B6068197EB6}" imageType="cover" transitionDur="1000">
                      <p166:blipFill xmlns:p166="http://schemas.microsoft.com/office/powerpoint/2016/6/main">
                        <a:blip r:embed="rId10"/>
                        <a:stretch>
                          <a:fillRect/>
                        </a:stretch>
                      </p166:blipFill>
                      <p166:spPr xmlns:p166="http://schemas.microsoft.com/office/powerpoint/2016/6/main">
                        <a:xfrm>
                          <a:off x="0" y="0"/>
                          <a:ext cx="2150439" cy="2150439"/>
                        </a:xfrm>
                        <a:prstGeom prst="rect">
                          <a:avLst/>
                        </a:prstGeom>
                        <a:ln w="3175">
                          <a:noFill/>
                        </a:ln>
                      </p166:spPr>
                    </pslz:zmPr>
                  </pslz:sldZmObj>
                </pslz:sldZm>
              </a:graphicData>
            </a:graphic>
          </p:graphicFrame>
        </mc:Choice>
        <mc:Fallback>
          <p:pic>
            <p:nvPicPr>
              <p:cNvPr id="45" name="Slide Zoom 44">
                <a:extLst>
                  <a:ext uri="{FF2B5EF4-FFF2-40B4-BE49-F238E27FC236}">
                    <a16:creationId xmlns:a16="http://schemas.microsoft.com/office/drawing/2014/main" id="{A08328B4-8657-4933-AA1B-E36356D287BB}"/>
                  </a:ext>
                </a:extLst>
              </p:cNvPr>
              <p:cNvPicPr>
                <a:picLocks noGrp="1" noRot="1" noChangeAspect="1" noMove="1" noResize="1" noEditPoints="1" noAdjustHandles="1" noChangeArrowheads="1" noChangeShapeType="1"/>
              </p:cNvPicPr>
              <p:nvPr/>
            </p:nvPicPr>
            <p:blipFill>
              <a:blip r:embed="rId11"/>
              <a:stretch>
                <a:fillRect/>
              </a:stretch>
            </p:blipFill>
            <p:spPr>
              <a:xfrm>
                <a:off x="2690852" y="4555576"/>
                <a:ext cx="2150439" cy="2150439"/>
              </a:xfrm>
              <a:prstGeom prst="rect">
                <a:avLst/>
              </a:prstGeom>
              <a:ln w="3175">
                <a:noFill/>
              </a:ln>
            </p:spPr>
          </p:pic>
        </mc:Fallback>
      </mc:AlternateContent>
      <mc:AlternateContent xmlns:mc="http://schemas.openxmlformats.org/markup-compatibility/2006">
        <mc:Choice xmlns="" xmlns:pslz="http://schemas.microsoft.com/office/powerpoint/2016/slidezoom" Requires="pslz">
          <p:graphicFrame>
            <p:nvGraphicFramePr>
              <p:cNvPr id="48" name="Slide Zoom 47">
                <a:extLst>
                  <a:ext uri="{FF2B5EF4-FFF2-40B4-BE49-F238E27FC236}">
                    <a16:creationId xmlns:a16="http://schemas.microsoft.com/office/drawing/2014/main" id="{8D6B8981-70E4-4166-9027-A59379D248DC}"/>
                  </a:ext>
                </a:extLst>
              </p:cNvPr>
              <p:cNvGraphicFramePr>
                <a:graphicFrameLocks noChangeAspect="1"/>
              </p:cNvGraphicFramePr>
              <p:nvPr>
                <p:extLst>
                  <p:ext uri="{D42A27DB-BD31-4B8C-83A1-F6EECF244321}">
                    <p14:modId xmlns:p14="http://schemas.microsoft.com/office/powerpoint/2010/main" val="786837377"/>
                  </p:ext>
                </p:extLst>
              </p:nvPr>
            </p:nvGraphicFramePr>
            <p:xfrm>
              <a:off x="6563361" y="119972"/>
              <a:ext cx="3910987" cy="3792292"/>
            </p:xfrm>
            <a:graphic>
              <a:graphicData uri="http://schemas.microsoft.com/office/powerpoint/2016/slidezoom">
                <pslz:sldZm>
                  <pslz:sldZmObj sldId="287" cId="4245457158">
                    <pslz:zmPr id="{8C9AF7A1-382B-4E17-AEC6-3563F74BABBD}" returnToParent="0" imageType="cover" transitionDur="1000">
                      <p166:blipFill xmlns:p166="http://schemas.microsoft.com/office/powerpoint/2016/6/main">
                        <a:blip r:embed="rId12"/>
                        <a:stretch>
                          <a:fillRect/>
                        </a:stretch>
                      </p166:blipFill>
                      <p166:spPr xmlns:p166="http://schemas.microsoft.com/office/powerpoint/2016/6/main">
                        <a:xfrm>
                          <a:off x="0" y="0"/>
                          <a:ext cx="3910987" cy="3792292"/>
                        </a:xfrm>
                        <a:prstGeom prst="rect">
                          <a:avLst/>
                        </a:prstGeom>
                        <a:ln w="3175">
                          <a:noFill/>
                        </a:ln>
                      </p166:spPr>
                    </pslz:zmPr>
                  </pslz:sldZmObj>
                </pslz:sldZm>
              </a:graphicData>
            </a:graphic>
          </p:graphicFrame>
        </mc:Choice>
        <mc:Fallback>
          <p:pic>
            <p:nvPicPr>
              <p:cNvPr id="48" name="Slide Zoom 47">
                <a:extLst>
                  <a:ext uri="{FF2B5EF4-FFF2-40B4-BE49-F238E27FC236}">
                    <a16:creationId xmlns:a16="http://schemas.microsoft.com/office/drawing/2014/main" id="{8D6B8981-70E4-4166-9027-A59379D248DC}"/>
                  </a:ext>
                </a:extLst>
              </p:cNvPr>
              <p:cNvPicPr>
                <a:picLocks noGrp="1" noRot="1" noChangeAspect="1" noMove="1" noResize="1" noEditPoints="1" noAdjustHandles="1" noChangeArrowheads="1" noChangeShapeType="1"/>
              </p:cNvPicPr>
              <p:nvPr/>
            </p:nvPicPr>
            <p:blipFill>
              <a:blip r:embed="rId13"/>
              <a:stretch>
                <a:fillRect/>
              </a:stretch>
            </p:blipFill>
            <p:spPr>
              <a:xfrm>
                <a:off x="6563361" y="119972"/>
                <a:ext cx="3910987" cy="3792292"/>
              </a:xfrm>
              <a:prstGeom prst="rect">
                <a:avLst/>
              </a:prstGeom>
              <a:ln w="3175">
                <a:noFill/>
              </a:ln>
            </p:spPr>
          </p:pic>
        </mc:Fallback>
      </mc:AlternateContent>
      <p:sp>
        <p:nvSpPr>
          <p:cNvPr id="50" name="TextBox 49">
            <a:extLst>
              <a:ext uri="{FF2B5EF4-FFF2-40B4-BE49-F238E27FC236}">
                <a16:creationId xmlns:a16="http://schemas.microsoft.com/office/drawing/2014/main" id="{48F64D25-FA2E-4708-B907-D3EEA3F5B6A6}"/>
              </a:ext>
            </a:extLst>
          </p:cNvPr>
          <p:cNvSpPr txBox="1"/>
          <p:nvPr/>
        </p:nvSpPr>
        <p:spPr>
          <a:xfrm flipH="1">
            <a:off x="624443" y="4629698"/>
            <a:ext cx="1926116" cy="553998"/>
          </a:xfrm>
          <a:prstGeom prst="rect">
            <a:avLst/>
          </a:prstGeom>
          <a:noFill/>
        </p:spPr>
        <p:txBody>
          <a:bodyPr wrap="square" rtlCol="0">
            <a:spAutoFit/>
          </a:bodyPr>
          <a:lstStyle/>
          <a:p>
            <a:r>
              <a:rPr lang="en-GB" sz="3000" b="1" dirty="0">
                <a:solidFill>
                  <a:schemeClr val="bg1"/>
                </a:solidFill>
                <a:latin typeface="Britannic Bold" panose="020B0903060703020204" pitchFamily="34" charset="0"/>
                <a:ea typeface="Cambria" panose="02040503050406030204" pitchFamily="18" charset="0"/>
              </a:rPr>
              <a:t>Objectives</a:t>
            </a:r>
          </a:p>
        </p:txBody>
      </p:sp>
    </p:spTree>
    <p:extLst>
      <p:ext uri="{BB962C8B-B14F-4D97-AF65-F5344CB8AC3E}">
        <p14:creationId xmlns:p14="http://schemas.microsoft.com/office/powerpoint/2010/main" val="4055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B8F2A4B5-9F56-4496-83D2-AA36CA714594}"/>
              </a:ext>
            </a:extLst>
          </p:cNvPr>
          <p:cNvSpPr/>
          <p:nvPr/>
        </p:nvSpPr>
        <p:spPr>
          <a:xfrm>
            <a:off x="1080066" y="676219"/>
            <a:ext cx="5704687" cy="5745681"/>
          </a:xfrm>
          <a:prstGeom prst="flowChartConnector">
            <a:avLst/>
          </a:prstGeom>
          <a:solidFill>
            <a:srgbClr val="0070C0">
              <a:alpha val="69804"/>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65988DC1-5483-4724-B2F1-6D77212AD7E6}"/>
              </a:ext>
            </a:extLst>
          </p:cNvPr>
          <p:cNvCxnSpPr>
            <a:cxnSpLocks/>
          </p:cNvCxnSpPr>
          <p:nvPr/>
        </p:nvCxnSpPr>
        <p:spPr>
          <a:xfrm flipV="1">
            <a:off x="6729130" y="2265639"/>
            <a:ext cx="1078067" cy="568954"/>
          </a:xfrm>
          <a:prstGeom prst="line">
            <a:avLst/>
          </a:prstGeom>
          <a:ln w="762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02B98A-004A-4DDC-BE13-3FDFC73FD24A}"/>
              </a:ext>
            </a:extLst>
          </p:cNvPr>
          <p:cNvCxnSpPr>
            <a:stCxn id="2" idx="6"/>
          </p:cNvCxnSpPr>
          <p:nvPr/>
        </p:nvCxnSpPr>
        <p:spPr>
          <a:xfrm flipV="1">
            <a:off x="6784753" y="3511094"/>
            <a:ext cx="1874267" cy="37966"/>
          </a:xfrm>
          <a:prstGeom prst="line">
            <a:avLst/>
          </a:prstGeom>
          <a:ln w="762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F3315D-6187-482C-BFC7-54939876742A}"/>
              </a:ext>
            </a:extLst>
          </p:cNvPr>
          <p:cNvCxnSpPr>
            <a:cxnSpLocks/>
          </p:cNvCxnSpPr>
          <p:nvPr/>
        </p:nvCxnSpPr>
        <p:spPr>
          <a:xfrm>
            <a:off x="6655242" y="4222143"/>
            <a:ext cx="1066644" cy="616101"/>
          </a:xfrm>
          <a:prstGeom prst="line">
            <a:avLst/>
          </a:prstGeom>
          <a:ln w="76200">
            <a:solidFill>
              <a:schemeClr val="bg1"/>
            </a:solidFill>
            <a:tailEnd type="oval"/>
          </a:ln>
        </p:spPr>
        <p:style>
          <a:lnRef idx="1">
            <a:schemeClr val="accent1"/>
          </a:lnRef>
          <a:fillRef idx="0">
            <a:schemeClr val="accent1"/>
          </a:fillRef>
          <a:effectRef idx="0">
            <a:schemeClr val="accent1"/>
          </a:effectRef>
          <a:fontRef idx="minor">
            <a:schemeClr val="tx1"/>
          </a:fontRef>
        </p:style>
      </p:cxnSp>
      <p:pic>
        <p:nvPicPr>
          <p:cNvPr id="13" name="Picture 12" descr="A computer sitting on a table&#10;&#10;Description automatically generated">
            <a:extLst>
              <a:ext uri="{FF2B5EF4-FFF2-40B4-BE49-F238E27FC236}">
                <a16:creationId xmlns:a16="http://schemas.microsoft.com/office/drawing/2014/main" id="{6F0F9809-16DA-4A04-9147-C1D81D7EE589}"/>
              </a:ext>
            </a:extLst>
          </p:cNvPr>
          <p:cNvPicPr>
            <a:picLocks noChangeAspect="1"/>
          </p:cNvPicPr>
          <p:nvPr/>
        </p:nvPicPr>
        <p:blipFill>
          <a:blip r:embed="rId2">
            <a:extLst>
              <a:ext uri="{28A0092B-C50C-407E-A947-70E740481C1C}">
                <a14:useLocalDpi xmlns:a14="http://schemas.microsoft.com/office/drawing/2010/main" val="0"/>
              </a:ext>
            </a:extLst>
          </a:blip>
          <a:srcRect l="16408" t="121" r="22246"/>
          <a:stretch>
            <a:fillRect/>
          </a:stretch>
        </p:blipFill>
        <p:spPr>
          <a:xfrm>
            <a:off x="1138073" y="783219"/>
            <a:ext cx="5555416" cy="5555416"/>
          </a:xfrm>
          <a:custGeom>
            <a:avLst/>
            <a:gdLst>
              <a:gd name="connsiteX0" fmla="*/ 2524317 w 5048634"/>
              <a:gd name="connsiteY0" fmla="*/ 0 h 5048634"/>
              <a:gd name="connsiteX1" fmla="*/ 5048634 w 5048634"/>
              <a:gd name="connsiteY1" fmla="*/ 2524317 h 5048634"/>
              <a:gd name="connsiteX2" fmla="*/ 2524317 w 5048634"/>
              <a:gd name="connsiteY2" fmla="*/ 5048634 h 5048634"/>
              <a:gd name="connsiteX3" fmla="*/ 0 w 5048634"/>
              <a:gd name="connsiteY3" fmla="*/ 2524317 h 5048634"/>
              <a:gd name="connsiteX4" fmla="*/ 2524317 w 5048634"/>
              <a:gd name="connsiteY4" fmla="*/ 0 h 504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634" h="5048634">
                <a:moveTo>
                  <a:pt x="2524317" y="0"/>
                </a:moveTo>
                <a:cubicBezTo>
                  <a:pt x="3918459" y="0"/>
                  <a:pt x="5048634" y="1130175"/>
                  <a:pt x="5048634" y="2524317"/>
                </a:cubicBezTo>
                <a:cubicBezTo>
                  <a:pt x="5048634" y="3918459"/>
                  <a:pt x="3918459" y="5048634"/>
                  <a:pt x="2524317" y="5048634"/>
                </a:cubicBezTo>
                <a:cubicBezTo>
                  <a:pt x="1130175" y="5048634"/>
                  <a:pt x="0" y="3918459"/>
                  <a:pt x="0" y="2524317"/>
                </a:cubicBezTo>
                <a:cubicBezTo>
                  <a:pt x="0" y="1130175"/>
                  <a:pt x="1130175" y="0"/>
                  <a:pt x="2524317" y="0"/>
                </a:cubicBezTo>
                <a:close/>
              </a:path>
            </a:pathLst>
          </a:custGeom>
          <a:ln w="76200">
            <a:solidFill>
              <a:schemeClr val="bg1"/>
            </a:solidFill>
          </a:ln>
        </p:spPr>
      </p:pic>
      <mc:AlternateContent xmlns:mc="http://schemas.openxmlformats.org/markup-compatibility/2006">
        <mc:Choice xmlns="" xmlns:pslz="http://schemas.microsoft.com/office/powerpoint/2016/slidezoom" Requires="pslz">
          <p:graphicFrame>
            <p:nvGraphicFramePr>
              <p:cNvPr id="20" name="Slide Zoom 19">
                <a:extLst>
                  <a:ext uri="{FF2B5EF4-FFF2-40B4-BE49-F238E27FC236}">
                    <a16:creationId xmlns:a16="http://schemas.microsoft.com/office/drawing/2014/main" id="{AA237AE6-A29B-406C-823C-80932B959D9F}"/>
                  </a:ext>
                </a:extLst>
              </p:cNvPr>
              <p:cNvGraphicFramePr>
                <a:graphicFrameLocks noChangeAspect="1"/>
              </p:cNvGraphicFramePr>
              <p:nvPr>
                <p:extLst>
                  <p:ext uri="{D42A27DB-BD31-4B8C-83A1-F6EECF244321}">
                    <p14:modId xmlns:p14="http://schemas.microsoft.com/office/powerpoint/2010/main" val="1887388954"/>
                  </p:ext>
                </p:extLst>
              </p:nvPr>
            </p:nvGraphicFramePr>
            <p:xfrm>
              <a:off x="7807197" y="145314"/>
              <a:ext cx="2408076" cy="2265329"/>
            </p:xfrm>
            <a:graphic>
              <a:graphicData uri="http://schemas.microsoft.com/office/powerpoint/2016/slidezoom">
                <pslz:sldZm>
                  <pslz:sldZmObj sldId="276" cId="2209303624">
                    <pslz:zmPr id="{8B46A5AE-946D-4512-BC09-E545FF394FD2}" imageType="cover" transitionDur="1000">
                      <p166:blipFill xmlns:p166="http://schemas.microsoft.com/office/powerpoint/2016/6/main">
                        <a:blip r:embed="rId3"/>
                        <a:stretch>
                          <a:fillRect/>
                        </a:stretch>
                      </p166:blipFill>
                      <p166:spPr xmlns:p166="http://schemas.microsoft.com/office/powerpoint/2016/6/main">
                        <a:xfrm>
                          <a:off x="0" y="0"/>
                          <a:ext cx="2408076" cy="2265329"/>
                        </a:xfrm>
                        <a:prstGeom prst="rect">
                          <a:avLst/>
                        </a:prstGeom>
                        <a:ln w="3175">
                          <a:noFill/>
                        </a:ln>
                      </p166:spPr>
                    </pslz:zmPr>
                  </pslz:sldZmObj>
                </pslz:sldZm>
              </a:graphicData>
            </a:graphic>
          </p:graphicFrame>
        </mc:Choice>
        <mc:Fallback>
          <p:pic>
            <p:nvPicPr>
              <p:cNvPr id="20" name="Slide Zoom 19">
                <a:hlinkClick r:id="rId4" action="ppaction://hlinksldjump"/>
                <a:extLst>
                  <a:ext uri="{FF2B5EF4-FFF2-40B4-BE49-F238E27FC236}">
                    <a16:creationId xmlns:a16="http://schemas.microsoft.com/office/drawing/2014/main" id="{AA237AE6-A29B-406C-823C-80932B959D9F}"/>
                  </a:ext>
                </a:extLst>
              </p:cNvPr>
              <p:cNvPicPr>
                <a:picLocks noGrp="1" noRot="1" noChangeAspect="1" noMove="1" noResize="1" noEditPoints="1" noAdjustHandles="1" noChangeArrowheads="1" noChangeShapeType="1"/>
              </p:cNvPicPr>
              <p:nvPr/>
            </p:nvPicPr>
            <p:blipFill>
              <a:blip r:embed="rId5"/>
              <a:stretch>
                <a:fillRect/>
              </a:stretch>
            </p:blipFill>
            <p:spPr>
              <a:xfrm>
                <a:off x="7807197" y="145314"/>
                <a:ext cx="2408076" cy="2265329"/>
              </a:xfrm>
              <a:prstGeom prst="rect">
                <a:avLst/>
              </a:prstGeom>
              <a:ln w="3175">
                <a:noFill/>
              </a:ln>
            </p:spPr>
          </p:pic>
        </mc:Fallback>
      </mc:AlternateContent>
      <mc:AlternateContent xmlns:mc="http://schemas.openxmlformats.org/markup-compatibility/2006">
        <mc:Choice xmlns="" xmlns:pslz="http://schemas.microsoft.com/office/powerpoint/2016/slidezoom" Requires="pslz">
          <p:graphicFrame>
            <p:nvGraphicFramePr>
              <p:cNvPr id="44" name="Slide Zoom 43">
                <a:extLst>
                  <a:ext uri="{FF2B5EF4-FFF2-40B4-BE49-F238E27FC236}">
                    <a16:creationId xmlns:a16="http://schemas.microsoft.com/office/drawing/2014/main" id="{0726BDD2-E096-46D9-A908-ECF1621D65B2}"/>
                  </a:ext>
                </a:extLst>
              </p:cNvPr>
              <p:cNvGraphicFramePr>
                <a:graphicFrameLocks noChangeAspect="1"/>
              </p:cNvGraphicFramePr>
              <p:nvPr>
                <p:extLst>
                  <p:ext uri="{D42A27DB-BD31-4B8C-83A1-F6EECF244321}">
                    <p14:modId xmlns:p14="http://schemas.microsoft.com/office/powerpoint/2010/main" val="3611268537"/>
                  </p:ext>
                </p:extLst>
              </p:nvPr>
            </p:nvGraphicFramePr>
            <p:xfrm>
              <a:off x="9011235" y="2350462"/>
              <a:ext cx="2335522" cy="2265329"/>
            </p:xfrm>
            <a:graphic>
              <a:graphicData uri="http://schemas.microsoft.com/office/powerpoint/2016/slidezoom">
                <pslz:sldZm>
                  <pslz:sldZmObj sldId="296" cId="2754000476">
                    <pslz:zmPr id="{86DE1B69-EC45-4AAB-8EB3-062E2F74918C}" imageType="cover" transitionDur="1000">
                      <p166:blipFill xmlns:p166="http://schemas.microsoft.com/office/powerpoint/2016/6/main">
                        <a:blip r:embed="rId6"/>
                        <a:stretch>
                          <a:fillRect/>
                        </a:stretch>
                      </p166:blipFill>
                      <p166:spPr xmlns:p166="http://schemas.microsoft.com/office/powerpoint/2016/6/main">
                        <a:xfrm>
                          <a:off x="0" y="0"/>
                          <a:ext cx="2335522" cy="2265329"/>
                        </a:xfrm>
                        <a:prstGeom prst="rect">
                          <a:avLst/>
                        </a:prstGeom>
                        <a:ln w="3175">
                          <a:noFill/>
                        </a:ln>
                      </p166:spPr>
                    </pslz:zmPr>
                  </pslz:sldZmObj>
                </pslz:sldZm>
              </a:graphicData>
            </a:graphic>
          </p:graphicFrame>
        </mc:Choice>
        <mc:Fallback>
          <p:pic>
            <p:nvPicPr>
              <p:cNvPr id="44" name="Slide Zoom 43">
                <a:hlinkClick r:id="rId7" action="ppaction://hlinksldjump"/>
                <a:extLst>
                  <a:ext uri="{FF2B5EF4-FFF2-40B4-BE49-F238E27FC236}">
                    <a16:creationId xmlns:a16="http://schemas.microsoft.com/office/drawing/2014/main" id="{0726BDD2-E096-46D9-A908-ECF1621D65B2}"/>
                  </a:ext>
                </a:extLst>
              </p:cNvPr>
              <p:cNvPicPr>
                <a:picLocks noGrp="1" noRot="1" noChangeAspect="1" noMove="1" noResize="1" noEditPoints="1" noAdjustHandles="1" noChangeArrowheads="1" noChangeShapeType="1"/>
              </p:cNvPicPr>
              <p:nvPr/>
            </p:nvPicPr>
            <p:blipFill>
              <a:blip r:embed="rId8"/>
              <a:stretch>
                <a:fillRect/>
              </a:stretch>
            </p:blipFill>
            <p:spPr>
              <a:xfrm>
                <a:off x="9011235" y="2350462"/>
                <a:ext cx="2335522" cy="2265329"/>
              </a:xfrm>
              <a:prstGeom prst="rect">
                <a:avLst/>
              </a:prstGeom>
              <a:ln w="3175">
                <a:noFill/>
              </a:ln>
            </p:spPr>
          </p:pic>
        </mc:Fallback>
      </mc:AlternateContent>
      <mc:AlternateContent xmlns:mc="http://schemas.openxmlformats.org/markup-compatibility/2006">
        <mc:Choice xmlns="" xmlns:pslz="http://schemas.microsoft.com/office/powerpoint/2016/slidezoom" Requires="pslz">
          <p:graphicFrame>
            <p:nvGraphicFramePr>
              <p:cNvPr id="46" name="Slide Zoom 45">
                <a:extLst>
                  <a:ext uri="{FF2B5EF4-FFF2-40B4-BE49-F238E27FC236}">
                    <a16:creationId xmlns:a16="http://schemas.microsoft.com/office/drawing/2014/main" id="{1496C707-F5B8-4C92-ABB7-BA693100251E}"/>
                  </a:ext>
                </a:extLst>
              </p:cNvPr>
              <p:cNvGraphicFramePr>
                <a:graphicFrameLocks noChangeAspect="1"/>
              </p:cNvGraphicFramePr>
              <p:nvPr>
                <p:extLst>
                  <p:ext uri="{D42A27DB-BD31-4B8C-83A1-F6EECF244321}">
                    <p14:modId xmlns:p14="http://schemas.microsoft.com/office/powerpoint/2010/main" val="2989694889"/>
                  </p:ext>
                </p:extLst>
              </p:nvPr>
            </p:nvGraphicFramePr>
            <p:xfrm>
              <a:off x="7669254" y="4530193"/>
              <a:ext cx="2501433" cy="2265329"/>
            </p:xfrm>
            <a:graphic>
              <a:graphicData uri="http://schemas.microsoft.com/office/powerpoint/2016/slidezoom">
                <pslz:sldZm>
                  <pslz:sldZmObj sldId="295" cId="1870833072">
                    <pslz:zmPr id="{D9D25A9F-55F0-4C53-9300-C43994C0FA5B}" imageType="cover" transitionDur="1000">
                      <p166:blipFill xmlns:p166="http://schemas.microsoft.com/office/powerpoint/2016/6/main">
                        <a:blip r:embed="rId9"/>
                        <a:stretch>
                          <a:fillRect/>
                        </a:stretch>
                      </p166:blipFill>
                      <p166:spPr xmlns:p166="http://schemas.microsoft.com/office/powerpoint/2016/6/main">
                        <a:xfrm>
                          <a:off x="0" y="0"/>
                          <a:ext cx="2501433" cy="2265329"/>
                        </a:xfrm>
                        <a:prstGeom prst="rect">
                          <a:avLst/>
                        </a:prstGeom>
                        <a:ln w="3175">
                          <a:noFill/>
                        </a:ln>
                      </p166:spPr>
                    </pslz:zmPr>
                  </pslz:sldZmObj>
                </pslz:sldZm>
              </a:graphicData>
            </a:graphic>
          </p:graphicFrame>
        </mc:Choice>
        <mc:Fallback>
          <p:pic>
            <p:nvPicPr>
              <p:cNvPr id="46" name="Slide Zoom 45">
                <a:hlinkClick r:id="rId10" action="ppaction://hlinksldjump"/>
                <a:extLst>
                  <a:ext uri="{FF2B5EF4-FFF2-40B4-BE49-F238E27FC236}">
                    <a16:creationId xmlns:a16="http://schemas.microsoft.com/office/drawing/2014/main" id="{1496C707-F5B8-4C92-ABB7-BA693100251E}"/>
                  </a:ext>
                </a:extLst>
              </p:cNvPr>
              <p:cNvPicPr>
                <a:picLocks noGrp="1" noRot="1" noChangeAspect="1" noMove="1" noResize="1" noEditPoints="1" noAdjustHandles="1" noChangeArrowheads="1" noChangeShapeType="1"/>
              </p:cNvPicPr>
              <p:nvPr/>
            </p:nvPicPr>
            <p:blipFill>
              <a:blip r:embed="rId11"/>
              <a:stretch>
                <a:fillRect/>
              </a:stretch>
            </p:blipFill>
            <p:spPr>
              <a:xfrm>
                <a:off x="7669254" y="4530193"/>
                <a:ext cx="2501433" cy="2265329"/>
              </a:xfrm>
              <a:prstGeom prst="rect">
                <a:avLst/>
              </a:prstGeom>
              <a:ln w="3175">
                <a:noFill/>
              </a:ln>
            </p:spPr>
          </p:pic>
        </mc:Fallback>
      </mc:AlternateContent>
    </p:spTree>
    <p:extLst>
      <p:ext uri="{BB962C8B-B14F-4D97-AF65-F5344CB8AC3E}">
        <p14:creationId xmlns:p14="http://schemas.microsoft.com/office/powerpoint/2010/main" val="9332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70F077-542E-47D1-8200-7A49206C68EB}"/>
              </a:ext>
            </a:extLst>
          </p:cNvPr>
          <p:cNvGrpSpPr/>
          <p:nvPr/>
        </p:nvGrpSpPr>
        <p:grpSpPr>
          <a:xfrm>
            <a:off x="6704943" y="1332857"/>
            <a:ext cx="3217333" cy="2474748"/>
            <a:chOff x="6704943" y="1332857"/>
            <a:chExt cx="3217333" cy="2474748"/>
          </a:xfrm>
        </p:grpSpPr>
        <p:sp>
          <p:nvSpPr>
            <p:cNvPr id="2" name="TextBox 1">
              <a:extLst>
                <a:ext uri="{FF2B5EF4-FFF2-40B4-BE49-F238E27FC236}">
                  <a16:creationId xmlns:a16="http://schemas.microsoft.com/office/drawing/2014/main" id="{7F78CD58-703B-4FD3-94FE-25EF97C42399}"/>
                </a:ext>
              </a:extLst>
            </p:cNvPr>
            <p:cNvSpPr txBox="1"/>
            <p:nvPr/>
          </p:nvSpPr>
          <p:spPr>
            <a:xfrm flipH="1">
              <a:off x="6704943" y="2853498"/>
              <a:ext cx="3217332" cy="954107"/>
            </a:xfrm>
            <a:prstGeom prst="rect">
              <a:avLst/>
            </a:prstGeom>
            <a:noFill/>
          </p:spPr>
          <p:txBody>
            <a:bodyPr wrap="square" rtlCol="0">
              <a:spAutoFit/>
            </a:bodyPr>
            <a:lstStyle/>
            <a:p>
              <a:pPr algn="ctr"/>
              <a:r>
                <a:rPr lang="en-GB" sz="2800" b="1" dirty="0">
                  <a:solidFill>
                    <a:schemeClr val="accent1">
                      <a:lumMod val="50000"/>
                    </a:schemeClr>
                  </a:solidFill>
                </a:rPr>
                <a:t>Early Cancer Detection</a:t>
              </a:r>
            </a:p>
          </p:txBody>
        </p:sp>
        <p:pic>
          <p:nvPicPr>
            <p:cNvPr id="5" name="Picture 4" descr="A picture containing object&#10;&#10;Description automatically generated">
              <a:extLst>
                <a:ext uri="{FF2B5EF4-FFF2-40B4-BE49-F238E27FC236}">
                  <a16:creationId xmlns:a16="http://schemas.microsoft.com/office/drawing/2014/main" id="{9F5F4C5E-DA60-47D7-808F-1D2636455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943" y="1332857"/>
              <a:ext cx="3217333" cy="1246716"/>
            </a:xfrm>
            <a:prstGeom prst="rect">
              <a:avLst/>
            </a:prstGeom>
          </p:spPr>
        </p:pic>
      </p:grpSp>
      <p:grpSp>
        <p:nvGrpSpPr>
          <p:cNvPr id="27" name="Group 26">
            <a:extLst>
              <a:ext uri="{FF2B5EF4-FFF2-40B4-BE49-F238E27FC236}">
                <a16:creationId xmlns:a16="http://schemas.microsoft.com/office/drawing/2014/main" id="{4D8D7203-6DC4-49DB-97CD-41B10CD1C1AF}"/>
              </a:ext>
            </a:extLst>
          </p:cNvPr>
          <p:cNvGrpSpPr/>
          <p:nvPr/>
        </p:nvGrpSpPr>
        <p:grpSpPr>
          <a:xfrm>
            <a:off x="1927515" y="1230172"/>
            <a:ext cx="3766853" cy="2577433"/>
            <a:chOff x="1927515" y="1230172"/>
            <a:chExt cx="3766853" cy="2577433"/>
          </a:xfrm>
        </p:grpSpPr>
        <p:sp>
          <p:nvSpPr>
            <p:cNvPr id="3" name="Rectangle 2">
              <a:extLst>
                <a:ext uri="{FF2B5EF4-FFF2-40B4-BE49-F238E27FC236}">
                  <a16:creationId xmlns:a16="http://schemas.microsoft.com/office/drawing/2014/main" id="{024212C9-C14E-4FC1-A2CD-015B55D8F896}"/>
                </a:ext>
              </a:extLst>
            </p:cNvPr>
            <p:cNvSpPr/>
            <p:nvPr/>
          </p:nvSpPr>
          <p:spPr>
            <a:xfrm>
              <a:off x="1927515" y="2853498"/>
              <a:ext cx="3766853" cy="954107"/>
            </a:xfrm>
            <a:prstGeom prst="rect">
              <a:avLst/>
            </a:prstGeom>
          </p:spPr>
          <p:txBody>
            <a:bodyPr wrap="square">
              <a:spAutoFit/>
            </a:bodyPr>
            <a:lstStyle/>
            <a:p>
              <a:pPr algn="ctr"/>
              <a:r>
                <a:rPr lang="en-GB" sz="2800" b="1" dirty="0">
                  <a:solidFill>
                    <a:schemeClr val="accent1">
                      <a:lumMod val="50000"/>
                    </a:schemeClr>
                  </a:solidFill>
                </a:rPr>
                <a:t>NLP model for Cancer symptoms Extraction </a:t>
              </a:r>
            </a:p>
          </p:txBody>
        </p:sp>
        <p:pic>
          <p:nvPicPr>
            <p:cNvPr id="6" name="Picture 5">
              <a:extLst>
                <a:ext uri="{FF2B5EF4-FFF2-40B4-BE49-F238E27FC236}">
                  <a16:creationId xmlns:a16="http://schemas.microsoft.com/office/drawing/2014/main" id="{7808D2C8-9694-432B-8891-7BFEB508563C}"/>
                </a:ext>
              </a:extLst>
            </p:cNvPr>
            <p:cNvPicPr>
              <a:picLocks noChangeAspect="1"/>
            </p:cNvPicPr>
            <p:nvPr/>
          </p:nvPicPr>
          <p:blipFill rotWithShape="1">
            <a:blip r:embed="rId4">
              <a:extLst>
                <a:ext uri="{28A0092B-C50C-407E-A947-70E740481C1C}">
                  <a14:useLocalDpi xmlns:a14="http://schemas.microsoft.com/office/drawing/2010/main" val="0"/>
                </a:ext>
              </a:extLst>
            </a:blip>
            <a:srcRect l="8315" t="25483" r="4804" b="33148"/>
            <a:stretch/>
          </p:blipFill>
          <p:spPr>
            <a:xfrm>
              <a:off x="2360075" y="1230172"/>
              <a:ext cx="3049555" cy="1452086"/>
            </a:xfrm>
            <a:prstGeom prst="rect">
              <a:avLst/>
            </a:prstGeom>
          </p:spPr>
        </p:pic>
      </p:grpSp>
      <p:sp>
        <p:nvSpPr>
          <p:cNvPr id="11" name="Rectangle: Rounded Corners 10">
            <a:extLst>
              <a:ext uri="{FF2B5EF4-FFF2-40B4-BE49-F238E27FC236}">
                <a16:creationId xmlns:a16="http://schemas.microsoft.com/office/drawing/2014/main" id="{9196AADD-BB4E-4895-9EEB-327FDF1374C2}"/>
              </a:ext>
            </a:extLst>
          </p:cNvPr>
          <p:cNvSpPr/>
          <p:nvPr/>
        </p:nvSpPr>
        <p:spPr>
          <a:xfrm>
            <a:off x="6229917" y="664669"/>
            <a:ext cx="4167384" cy="367350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ADC723C2-8BB0-4EAD-BBA1-22CA1A4CE7A5}"/>
              </a:ext>
            </a:extLst>
          </p:cNvPr>
          <p:cNvGrpSpPr/>
          <p:nvPr/>
        </p:nvGrpSpPr>
        <p:grpSpPr>
          <a:xfrm>
            <a:off x="2146403" y="5065260"/>
            <a:ext cx="2092093" cy="1287091"/>
            <a:chOff x="2146403" y="5383373"/>
            <a:chExt cx="2092093" cy="1287091"/>
          </a:xfrm>
        </p:grpSpPr>
        <p:sp>
          <p:nvSpPr>
            <p:cNvPr id="14" name="TextBox 13">
              <a:extLst>
                <a:ext uri="{FF2B5EF4-FFF2-40B4-BE49-F238E27FC236}">
                  <a16:creationId xmlns:a16="http://schemas.microsoft.com/office/drawing/2014/main" id="{B6B4375B-5B64-4C69-9852-C71CD9090489}"/>
                </a:ext>
              </a:extLst>
            </p:cNvPr>
            <p:cNvSpPr txBox="1"/>
            <p:nvPr/>
          </p:nvSpPr>
          <p:spPr>
            <a:xfrm flipH="1">
              <a:off x="2510592" y="5611419"/>
              <a:ext cx="1220338" cy="830997"/>
            </a:xfrm>
            <a:prstGeom prst="rect">
              <a:avLst/>
            </a:prstGeom>
            <a:noFill/>
          </p:spPr>
          <p:txBody>
            <a:bodyPr wrap="square" rtlCol="0">
              <a:spAutoFit/>
            </a:bodyPr>
            <a:lstStyle/>
            <a:p>
              <a:pPr algn="ctr"/>
              <a:r>
                <a:rPr lang="en-GB" sz="2400" b="1" dirty="0">
                  <a:solidFill>
                    <a:schemeClr val="accent1">
                      <a:lumMod val="50000"/>
                    </a:schemeClr>
                  </a:solidFill>
                </a:rPr>
                <a:t>25% role out</a:t>
              </a:r>
            </a:p>
          </p:txBody>
        </p:sp>
        <p:sp>
          <p:nvSpPr>
            <p:cNvPr id="15" name="Rectangle: Rounded Corners 14">
              <a:extLst>
                <a:ext uri="{FF2B5EF4-FFF2-40B4-BE49-F238E27FC236}">
                  <a16:creationId xmlns:a16="http://schemas.microsoft.com/office/drawing/2014/main" id="{06B95809-E25E-4A66-8188-6ACA4930D3EA}"/>
                </a:ext>
              </a:extLst>
            </p:cNvPr>
            <p:cNvSpPr/>
            <p:nvPr/>
          </p:nvSpPr>
          <p:spPr>
            <a:xfrm>
              <a:off x="2146403" y="5383373"/>
              <a:ext cx="2092093" cy="128709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6C032595-3843-4105-B695-D7D3A41DE2FA}"/>
              </a:ext>
            </a:extLst>
          </p:cNvPr>
          <p:cNvGrpSpPr/>
          <p:nvPr/>
        </p:nvGrpSpPr>
        <p:grpSpPr>
          <a:xfrm>
            <a:off x="5071192" y="5070931"/>
            <a:ext cx="2092093" cy="1287091"/>
            <a:chOff x="4847422" y="5345259"/>
            <a:chExt cx="2092093" cy="1287091"/>
          </a:xfrm>
        </p:grpSpPr>
        <p:sp>
          <p:nvSpPr>
            <p:cNvPr id="13" name="Rectangle: Rounded Corners 12">
              <a:extLst>
                <a:ext uri="{FF2B5EF4-FFF2-40B4-BE49-F238E27FC236}">
                  <a16:creationId xmlns:a16="http://schemas.microsoft.com/office/drawing/2014/main" id="{C1ACE7A1-3ED0-478C-8ABF-E85426797058}"/>
                </a:ext>
              </a:extLst>
            </p:cNvPr>
            <p:cNvSpPr/>
            <p:nvPr/>
          </p:nvSpPr>
          <p:spPr>
            <a:xfrm>
              <a:off x="4847422" y="5345259"/>
              <a:ext cx="2092093" cy="128709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050D319-A7EA-4BFA-A592-AC1A258A0CBD}"/>
                </a:ext>
              </a:extLst>
            </p:cNvPr>
            <p:cNvSpPr txBox="1"/>
            <p:nvPr/>
          </p:nvSpPr>
          <p:spPr>
            <a:xfrm flipH="1">
              <a:off x="5283299" y="5573305"/>
              <a:ext cx="1220338" cy="830997"/>
            </a:xfrm>
            <a:prstGeom prst="rect">
              <a:avLst/>
            </a:prstGeom>
            <a:noFill/>
          </p:spPr>
          <p:txBody>
            <a:bodyPr wrap="square" rtlCol="0">
              <a:spAutoFit/>
            </a:bodyPr>
            <a:lstStyle/>
            <a:p>
              <a:pPr algn="ctr"/>
              <a:r>
                <a:rPr lang="en-GB" sz="2400" b="1" dirty="0">
                  <a:solidFill>
                    <a:schemeClr val="accent1">
                      <a:lumMod val="50000"/>
                    </a:schemeClr>
                  </a:solidFill>
                </a:rPr>
                <a:t>500,000 patients</a:t>
              </a:r>
            </a:p>
          </p:txBody>
        </p:sp>
      </p:grpSp>
      <p:grpSp>
        <p:nvGrpSpPr>
          <p:cNvPr id="28" name="Group 27">
            <a:extLst>
              <a:ext uri="{FF2B5EF4-FFF2-40B4-BE49-F238E27FC236}">
                <a16:creationId xmlns:a16="http://schemas.microsoft.com/office/drawing/2014/main" id="{54F0AFC2-B2FB-49F2-A5DD-D0A932382AE5}"/>
              </a:ext>
            </a:extLst>
          </p:cNvPr>
          <p:cNvGrpSpPr/>
          <p:nvPr/>
        </p:nvGrpSpPr>
        <p:grpSpPr>
          <a:xfrm>
            <a:off x="7953505" y="5037302"/>
            <a:ext cx="2092093" cy="1287091"/>
            <a:chOff x="7953505" y="5037302"/>
            <a:chExt cx="2092093" cy="1287091"/>
          </a:xfrm>
        </p:grpSpPr>
        <p:sp>
          <p:nvSpPr>
            <p:cNvPr id="17" name="Rectangle: Rounded Corners 16">
              <a:extLst>
                <a:ext uri="{FF2B5EF4-FFF2-40B4-BE49-F238E27FC236}">
                  <a16:creationId xmlns:a16="http://schemas.microsoft.com/office/drawing/2014/main" id="{2FB904B8-E3F3-4FDE-97C9-DB9DEFE5DF71}"/>
                </a:ext>
              </a:extLst>
            </p:cNvPr>
            <p:cNvSpPr/>
            <p:nvPr/>
          </p:nvSpPr>
          <p:spPr>
            <a:xfrm>
              <a:off x="7953505" y="5037302"/>
              <a:ext cx="2092093" cy="128709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FA72C81-DDC3-4069-9637-E079136A5EC5}"/>
                </a:ext>
              </a:extLst>
            </p:cNvPr>
            <p:cNvSpPr txBox="1"/>
            <p:nvPr/>
          </p:nvSpPr>
          <p:spPr>
            <a:xfrm flipH="1">
              <a:off x="8313609" y="5265350"/>
              <a:ext cx="1220338" cy="830997"/>
            </a:xfrm>
            <a:prstGeom prst="rect">
              <a:avLst/>
            </a:prstGeom>
            <a:noFill/>
          </p:spPr>
          <p:txBody>
            <a:bodyPr wrap="square" rtlCol="0">
              <a:spAutoFit/>
            </a:bodyPr>
            <a:lstStyle/>
            <a:p>
              <a:pPr algn="ctr"/>
              <a:r>
                <a:rPr lang="en-GB" sz="2400" b="1" dirty="0">
                  <a:solidFill>
                    <a:schemeClr val="accent1">
                      <a:lumMod val="50000"/>
                    </a:schemeClr>
                  </a:solidFill>
                </a:rPr>
                <a:t>Save</a:t>
              </a:r>
            </a:p>
            <a:p>
              <a:pPr algn="ctr"/>
              <a:r>
                <a:rPr lang="en-US" sz="2400" b="1" dirty="0">
                  <a:solidFill>
                    <a:schemeClr val="accent1">
                      <a:lumMod val="50000"/>
                    </a:schemeClr>
                  </a:solidFill>
                </a:rPr>
                <a:t>£150m</a:t>
              </a:r>
              <a:endParaRPr lang="en-GB" sz="2400" b="1" dirty="0">
                <a:solidFill>
                  <a:schemeClr val="accent1">
                    <a:lumMod val="50000"/>
                  </a:schemeClr>
                </a:solidFill>
              </a:endParaRPr>
            </a:p>
          </p:txBody>
        </p:sp>
      </p:grpSp>
      <p:sp>
        <p:nvSpPr>
          <p:cNvPr id="21" name="Rectangle: Rounded Corners 20">
            <a:extLst>
              <a:ext uri="{FF2B5EF4-FFF2-40B4-BE49-F238E27FC236}">
                <a16:creationId xmlns:a16="http://schemas.microsoft.com/office/drawing/2014/main" id="{379D9889-7706-4B00-AA08-FBED52C14E5D}"/>
              </a:ext>
            </a:extLst>
          </p:cNvPr>
          <p:cNvSpPr/>
          <p:nvPr/>
        </p:nvSpPr>
        <p:spPr>
          <a:xfrm>
            <a:off x="1744921" y="701041"/>
            <a:ext cx="8652380" cy="367350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93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xit" presetSubtype="0" fill="hold" grpId="0"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48BB67F-BBCB-4383-87BA-ED29BF3ED51B}"/>
              </a:ext>
            </a:extLst>
          </p:cNvPr>
          <p:cNvGrpSpPr/>
          <p:nvPr/>
        </p:nvGrpSpPr>
        <p:grpSpPr>
          <a:xfrm>
            <a:off x="342227" y="2472191"/>
            <a:ext cx="1948069" cy="2851122"/>
            <a:chOff x="342227" y="2472191"/>
            <a:chExt cx="1948069" cy="2851122"/>
          </a:xfrm>
        </p:grpSpPr>
        <p:pic>
          <p:nvPicPr>
            <p:cNvPr id="5" name="Picture 4" descr="A close up of a logo&#10;&#10;Description automatically generated">
              <a:extLst>
                <a:ext uri="{FF2B5EF4-FFF2-40B4-BE49-F238E27FC236}">
                  <a16:creationId xmlns:a16="http://schemas.microsoft.com/office/drawing/2014/main" id="{606C9A98-9487-45C0-8AEA-2D86F660EE5A}"/>
                </a:ext>
              </a:extLst>
            </p:cNvPr>
            <p:cNvPicPr>
              <a:picLocks noChangeAspect="1"/>
            </p:cNvPicPr>
            <p:nvPr/>
          </p:nvPicPr>
          <p:blipFill>
            <a:blip r:embed="rId3"/>
            <a:stretch>
              <a:fillRect/>
            </a:stretch>
          </p:blipFill>
          <p:spPr>
            <a:xfrm>
              <a:off x="521347" y="2472191"/>
              <a:ext cx="1482703" cy="1482703"/>
            </a:xfrm>
            <a:prstGeom prst="rect">
              <a:avLst/>
            </a:prstGeom>
          </p:spPr>
        </p:pic>
        <p:grpSp>
          <p:nvGrpSpPr>
            <p:cNvPr id="27" name="Group 26">
              <a:extLst>
                <a:ext uri="{FF2B5EF4-FFF2-40B4-BE49-F238E27FC236}">
                  <a16:creationId xmlns:a16="http://schemas.microsoft.com/office/drawing/2014/main" id="{0A924BA3-6FD7-4B5C-9541-ED7F6FCCA14C}"/>
                </a:ext>
              </a:extLst>
            </p:cNvPr>
            <p:cNvGrpSpPr/>
            <p:nvPr/>
          </p:nvGrpSpPr>
          <p:grpSpPr>
            <a:xfrm>
              <a:off x="342227" y="4468633"/>
              <a:ext cx="1948069" cy="854680"/>
              <a:chOff x="342227" y="4468633"/>
              <a:chExt cx="1948069" cy="854680"/>
            </a:xfrm>
          </p:grpSpPr>
          <p:sp>
            <p:nvSpPr>
              <p:cNvPr id="7" name="Rectangle: Rounded Corners 6">
                <a:extLst>
                  <a:ext uri="{FF2B5EF4-FFF2-40B4-BE49-F238E27FC236}">
                    <a16:creationId xmlns:a16="http://schemas.microsoft.com/office/drawing/2014/main" id="{F286E2AF-B81E-45F8-9A99-369D93F7D1BF}"/>
                  </a:ext>
                </a:extLst>
              </p:cNvPr>
              <p:cNvSpPr/>
              <p:nvPr/>
            </p:nvSpPr>
            <p:spPr>
              <a:xfrm>
                <a:off x="342227" y="4468633"/>
                <a:ext cx="1948069" cy="842838"/>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8" name="TextBox 7">
                <a:extLst>
                  <a:ext uri="{FF2B5EF4-FFF2-40B4-BE49-F238E27FC236}">
                    <a16:creationId xmlns:a16="http://schemas.microsoft.com/office/drawing/2014/main" id="{0C9E918E-CACD-4F27-B2FD-CD477E45C4A6}"/>
                  </a:ext>
                </a:extLst>
              </p:cNvPr>
              <p:cNvSpPr txBox="1"/>
              <p:nvPr/>
            </p:nvSpPr>
            <p:spPr>
              <a:xfrm>
                <a:off x="570608" y="4492316"/>
                <a:ext cx="1491306" cy="830997"/>
              </a:xfrm>
              <a:prstGeom prst="rect">
                <a:avLst/>
              </a:prstGeom>
              <a:noFill/>
            </p:spPr>
            <p:txBody>
              <a:bodyPr wrap="none" rtlCol="0">
                <a:spAutoFit/>
              </a:bodyPr>
              <a:lstStyle/>
              <a:p>
                <a:pPr algn="ctr"/>
                <a:r>
                  <a:rPr lang="en-US" sz="2400" b="1" dirty="0">
                    <a:solidFill>
                      <a:srgbClr val="0070C0"/>
                    </a:solidFill>
                  </a:rPr>
                  <a:t>2142 2ww</a:t>
                </a:r>
              </a:p>
              <a:p>
                <a:pPr algn="ctr"/>
                <a:r>
                  <a:rPr lang="en-US" sz="2400" b="1" dirty="0">
                    <a:solidFill>
                      <a:srgbClr val="0070C0"/>
                    </a:solidFill>
                  </a:rPr>
                  <a:t>EHRs </a:t>
                </a:r>
                <a:endParaRPr lang="en-GB" sz="2400" b="1" dirty="0">
                  <a:solidFill>
                    <a:srgbClr val="0070C0"/>
                  </a:solidFill>
                </a:endParaRPr>
              </a:p>
            </p:txBody>
          </p:sp>
        </p:grpSp>
      </p:grpSp>
      <p:grpSp>
        <p:nvGrpSpPr>
          <p:cNvPr id="33" name="Group 32">
            <a:extLst>
              <a:ext uri="{FF2B5EF4-FFF2-40B4-BE49-F238E27FC236}">
                <a16:creationId xmlns:a16="http://schemas.microsoft.com/office/drawing/2014/main" id="{39847307-7662-41FC-AF93-B705260B94F8}"/>
              </a:ext>
            </a:extLst>
          </p:cNvPr>
          <p:cNvGrpSpPr/>
          <p:nvPr/>
        </p:nvGrpSpPr>
        <p:grpSpPr>
          <a:xfrm>
            <a:off x="2909305" y="2239507"/>
            <a:ext cx="2200578" cy="3083806"/>
            <a:chOff x="2909305" y="2239507"/>
            <a:chExt cx="2200578" cy="3083806"/>
          </a:xfrm>
        </p:grpSpPr>
        <p:sp>
          <p:nvSpPr>
            <p:cNvPr id="15" name="Rectangle: Rounded Corners 14">
              <a:extLst>
                <a:ext uri="{FF2B5EF4-FFF2-40B4-BE49-F238E27FC236}">
                  <a16:creationId xmlns:a16="http://schemas.microsoft.com/office/drawing/2014/main" id="{50B3818F-422E-481A-9A1F-DAD7D1FDB5A9}"/>
                </a:ext>
              </a:extLst>
            </p:cNvPr>
            <p:cNvSpPr/>
            <p:nvPr/>
          </p:nvSpPr>
          <p:spPr>
            <a:xfrm>
              <a:off x="3018692" y="4468633"/>
              <a:ext cx="1948069" cy="842838"/>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grpSp>
          <p:nvGrpSpPr>
            <p:cNvPr id="31" name="Group 30">
              <a:extLst>
                <a:ext uri="{FF2B5EF4-FFF2-40B4-BE49-F238E27FC236}">
                  <a16:creationId xmlns:a16="http://schemas.microsoft.com/office/drawing/2014/main" id="{DD8595DB-5CBB-4515-806B-F969CA76218D}"/>
                </a:ext>
              </a:extLst>
            </p:cNvPr>
            <p:cNvGrpSpPr/>
            <p:nvPr/>
          </p:nvGrpSpPr>
          <p:grpSpPr>
            <a:xfrm>
              <a:off x="2909305" y="2239507"/>
              <a:ext cx="2200578" cy="3083806"/>
              <a:chOff x="2909305" y="2239507"/>
              <a:chExt cx="2200578" cy="3083806"/>
            </a:xfrm>
          </p:grpSpPr>
          <p:pic>
            <p:nvPicPr>
              <p:cNvPr id="10" name="Picture 9" descr="A close up of a logo&#10;&#10;Description automatically generated">
                <a:extLst>
                  <a:ext uri="{FF2B5EF4-FFF2-40B4-BE49-F238E27FC236}">
                    <a16:creationId xmlns:a16="http://schemas.microsoft.com/office/drawing/2014/main" id="{0E64C03C-29E8-4E79-9E58-C77DEA2C4288}"/>
                  </a:ext>
                </a:extLst>
              </p:cNvPr>
              <p:cNvPicPr>
                <a:picLocks noChangeAspect="1"/>
              </p:cNvPicPr>
              <p:nvPr/>
            </p:nvPicPr>
            <p:blipFill>
              <a:blip r:embed="rId4"/>
              <a:stretch>
                <a:fillRect/>
              </a:stretch>
            </p:blipFill>
            <p:spPr>
              <a:xfrm>
                <a:off x="3090496" y="2239507"/>
                <a:ext cx="1948069" cy="1948069"/>
              </a:xfrm>
              <a:prstGeom prst="rect">
                <a:avLst/>
              </a:prstGeom>
            </p:spPr>
          </p:pic>
          <p:sp>
            <p:nvSpPr>
              <p:cNvPr id="16" name="TextBox 15">
                <a:extLst>
                  <a:ext uri="{FF2B5EF4-FFF2-40B4-BE49-F238E27FC236}">
                    <a16:creationId xmlns:a16="http://schemas.microsoft.com/office/drawing/2014/main" id="{BB27B92B-C56A-41DA-AEB8-85A770502430}"/>
                  </a:ext>
                </a:extLst>
              </p:cNvPr>
              <p:cNvSpPr txBox="1"/>
              <p:nvPr/>
            </p:nvSpPr>
            <p:spPr>
              <a:xfrm>
                <a:off x="2909305" y="4492316"/>
                <a:ext cx="2200578" cy="830997"/>
              </a:xfrm>
              <a:prstGeom prst="rect">
                <a:avLst/>
              </a:prstGeom>
              <a:noFill/>
              <a:ln>
                <a:noFill/>
              </a:ln>
            </p:spPr>
            <p:txBody>
              <a:bodyPr wrap="square" rtlCol="0">
                <a:spAutoFit/>
              </a:bodyPr>
              <a:lstStyle/>
              <a:p>
                <a:pPr algn="ctr"/>
                <a:r>
                  <a:rPr lang="en-US" sz="2400" b="1" dirty="0">
                    <a:solidFill>
                      <a:srgbClr val="0070C0"/>
                    </a:solidFill>
                  </a:rPr>
                  <a:t>1721 different patients</a:t>
                </a:r>
                <a:endParaRPr lang="en-GB" sz="2400" b="1" dirty="0">
                  <a:solidFill>
                    <a:srgbClr val="0070C0"/>
                  </a:solidFill>
                </a:endParaRPr>
              </a:p>
            </p:txBody>
          </p:sp>
        </p:grpSp>
      </p:grpSp>
      <p:pic>
        <p:nvPicPr>
          <p:cNvPr id="18" name="Picture 17" descr="A picture containing clipart&#10;&#10;Description automatically generated">
            <a:extLst>
              <a:ext uri="{FF2B5EF4-FFF2-40B4-BE49-F238E27FC236}">
                <a16:creationId xmlns:a16="http://schemas.microsoft.com/office/drawing/2014/main" id="{B335E4D3-E5F1-4D34-A00E-D9FF90CB96D8}"/>
              </a:ext>
            </a:extLst>
          </p:cNvPr>
          <p:cNvPicPr>
            <a:picLocks noChangeAspect="1"/>
          </p:cNvPicPr>
          <p:nvPr/>
        </p:nvPicPr>
        <p:blipFill>
          <a:blip r:embed="rId5"/>
          <a:stretch>
            <a:fillRect/>
          </a:stretch>
        </p:blipFill>
        <p:spPr>
          <a:xfrm>
            <a:off x="18313" y="0"/>
            <a:ext cx="3533775" cy="1428750"/>
          </a:xfrm>
          <a:prstGeom prst="rect">
            <a:avLst/>
          </a:prstGeom>
        </p:spPr>
      </p:pic>
      <p:grpSp>
        <p:nvGrpSpPr>
          <p:cNvPr id="30" name="Group 29">
            <a:extLst>
              <a:ext uri="{FF2B5EF4-FFF2-40B4-BE49-F238E27FC236}">
                <a16:creationId xmlns:a16="http://schemas.microsoft.com/office/drawing/2014/main" id="{1A3AEBED-BF40-417D-9F34-08C7A9EE7BFD}"/>
              </a:ext>
            </a:extLst>
          </p:cNvPr>
          <p:cNvGrpSpPr/>
          <p:nvPr/>
        </p:nvGrpSpPr>
        <p:grpSpPr>
          <a:xfrm>
            <a:off x="5844217" y="2293580"/>
            <a:ext cx="2377046" cy="3017891"/>
            <a:chOff x="5844217" y="2293580"/>
            <a:chExt cx="2377046" cy="3017891"/>
          </a:xfrm>
        </p:grpSpPr>
        <p:pic>
          <p:nvPicPr>
            <p:cNvPr id="19" name="Picture 18">
              <a:extLst>
                <a:ext uri="{FF2B5EF4-FFF2-40B4-BE49-F238E27FC236}">
                  <a16:creationId xmlns:a16="http://schemas.microsoft.com/office/drawing/2014/main" id="{3B176CBE-736B-4370-90D3-D7F0A1599C18}"/>
                </a:ext>
              </a:extLst>
            </p:cNvPr>
            <p:cNvPicPr>
              <a:picLocks noChangeAspect="1"/>
            </p:cNvPicPr>
            <p:nvPr/>
          </p:nvPicPr>
          <p:blipFill rotWithShape="1">
            <a:blip r:embed="rId6"/>
            <a:srcRect l="15392" t="21548" r="50956" b="30783"/>
            <a:stretch/>
          </p:blipFill>
          <p:spPr>
            <a:xfrm>
              <a:off x="5844217" y="2293580"/>
              <a:ext cx="2377046" cy="1893996"/>
            </a:xfrm>
            <a:prstGeom prst="rect">
              <a:avLst/>
            </a:prstGeom>
            <a:ln w="38100">
              <a:solidFill>
                <a:schemeClr val="tx1">
                  <a:lumMod val="95000"/>
                  <a:lumOff val="5000"/>
                </a:schemeClr>
              </a:solidFill>
            </a:ln>
          </p:spPr>
        </p:pic>
        <p:grpSp>
          <p:nvGrpSpPr>
            <p:cNvPr id="28" name="Group 27">
              <a:extLst>
                <a:ext uri="{FF2B5EF4-FFF2-40B4-BE49-F238E27FC236}">
                  <a16:creationId xmlns:a16="http://schemas.microsoft.com/office/drawing/2014/main" id="{0C82A316-1E3A-4477-A508-284D58078DC5}"/>
                </a:ext>
              </a:extLst>
            </p:cNvPr>
            <p:cNvGrpSpPr/>
            <p:nvPr/>
          </p:nvGrpSpPr>
          <p:grpSpPr>
            <a:xfrm>
              <a:off x="6012592" y="4468633"/>
              <a:ext cx="1978191" cy="842838"/>
              <a:chOff x="6012592" y="4468633"/>
              <a:chExt cx="1978191" cy="842838"/>
            </a:xfrm>
          </p:grpSpPr>
          <p:sp>
            <p:nvSpPr>
              <p:cNvPr id="20" name="Rectangle: Rounded Corners 19">
                <a:extLst>
                  <a:ext uri="{FF2B5EF4-FFF2-40B4-BE49-F238E27FC236}">
                    <a16:creationId xmlns:a16="http://schemas.microsoft.com/office/drawing/2014/main" id="{D59A0B73-832F-4D60-80E6-C724BD9B6E11}"/>
                  </a:ext>
                </a:extLst>
              </p:cNvPr>
              <p:cNvSpPr/>
              <p:nvPr/>
            </p:nvSpPr>
            <p:spPr>
              <a:xfrm>
                <a:off x="6012592" y="4468633"/>
                <a:ext cx="1948069" cy="842838"/>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1" name="TextBox 20">
                <a:extLst>
                  <a:ext uri="{FF2B5EF4-FFF2-40B4-BE49-F238E27FC236}">
                    <a16:creationId xmlns:a16="http://schemas.microsoft.com/office/drawing/2014/main" id="{65E2A8E9-80CC-4086-81D8-6469FDAA270D}"/>
                  </a:ext>
                </a:extLst>
              </p:cNvPr>
              <p:cNvSpPr txBox="1"/>
              <p:nvPr/>
            </p:nvSpPr>
            <p:spPr>
              <a:xfrm>
                <a:off x="6097600" y="4659219"/>
                <a:ext cx="1893183" cy="461665"/>
              </a:xfrm>
              <a:prstGeom prst="rect">
                <a:avLst/>
              </a:prstGeom>
              <a:noFill/>
            </p:spPr>
            <p:txBody>
              <a:bodyPr wrap="square" rtlCol="0">
                <a:spAutoFit/>
              </a:bodyPr>
              <a:lstStyle/>
              <a:p>
                <a:pPr algn="ctr"/>
                <a:r>
                  <a:rPr lang="en-US" sz="2400" b="1" dirty="0">
                    <a:solidFill>
                      <a:srgbClr val="0070C0"/>
                    </a:solidFill>
                  </a:rPr>
                  <a:t>DART Forms</a:t>
                </a:r>
                <a:endParaRPr lang="en-GB" sz="2400" b="1" dirty="0">
                  <a:solidFill>
                    <a:srgbClr val="0070C0"/>
                  </a:solidFill>
                </a:endParaRPr>
              </a:p>
            </p:txBody>
          </p:sp>
        </p:grpSp>
      </p:grpSp>
      <p:grpSp>
        <p:nvGrpSpPr>
          <p:cNvPr id="29" name="Group 28">
            <a:extLst>
              <a:ext uri="{FF2B5EF4-FFF2-40B4-BE49-F238E27FC236}">
                <a16:creationId xmlns:a16="http://schemas.microsoft.com/office/drawing/2014/main" id="{E681765F-D357-4080-AF5E-7051F17079C7}"/>
              </a:ext>
            </a:extLst>
          </p:cNvPr>
          <p:cNvGrpSpPr/>
          <p:nvPr/>
        </p:nvGrpSpPr>
        <p:grpSpPr>
          <a:xfrm>
            <a:off x="8250434" y="2239507"/>
            <a:ext cx="3956473" cy="3062579"/>
            <a:chOff x="8250434" y="2239507"/>
            <a:chExt cx="3956473" cy="3062579"/>
          </a:xfrm>
        </p:grpSpPr>
        <p:pic>
          <p:nvPicPr>
            <p:cNvPr id="23" name="Picture 22" descr="A close up of a logo&#10;&#10;Description automatically generated">
              <a:extLst>
                <a:ext uri="{FF2B5EF4-FFF2-40B4-BE49-F238E27FC236}">
                  <a16:creationId xmlns:a16="http://schemas.microsoft.com/office/drawing/2014/main" id="{9FAFF33A-400B-4D12-824D-19556B1679D4}"/>
                </a:ext>
              </a:extLst>
            </p:cNvPr>
            <p:cNvPicPr>
              <a:picLocks noChangeAspect="1"/>
            </p:cNvPicPr>
            <p:nvPr/>
          </p:nvPicPr>
          <p:blipFill>
            <a:blip r:embed="rId7"/>
            <a:stretch>
              <a:fillRect/>
            </a:stretch>
          </p:blipFill>
          <p:spPr>
            <a:xfrm>
              <a:off x="8250434" y="2239507"/>
              <a:ext cx="3956473" cy="2215625"/>
            </a:xfrm>
            <a:prstGeom prst="rect">
              <a:avLst/>
            </a:prstGeom>
          </p:spPr>
        </p:pic>
        <p:grpSp>
          <p:nvGrpSpPr>
            <p:cNvPr id="26" name="Group 25">
              <a:extLst>
                <a:ext uri="{FF2B5EF4-FFF2-40B4-BE49-F238E27FC236}">
                  <a16:creationId xmlns:a16="http://schemas.microsoft.com/office/drawing/2014/main" id="{070E911E-1135-48E8-B1F2-36045760F2CC}"/>
                </a:ext>
              </a:extLst>
            </p:cNvPr>
            <p:cNvGrpSpPr/>
            <p:nvPr/>
          </p:nvGrpSpPr>
          <p:grpSpPr>
            <a:xfrm>
              <a:off x="9050634" y="4455132"/>
              <a:ext cx="1948069" cy="846954"/>
              <a:chOff x="8280602" y="4468633"/>
              <a:chExt cx="1948069" cy="846954"/>
            </a:xfrm>
          </p:grpSpPr>
          <p:sp>
            <p:nvSpPr>
              <p:cNvPr id="24" name="Rectangle: Rounded Corners 23">
                <a:extLst>
                  <a:ext uri="{FF2B5EF4-FFF2-40B4-BE49-F238E27FC236}">
                    <a16:creationId xmlns:a16="http://schemas.microsoft.com/office/drawing/2014/main" id="{FAE9A46A-932A-41E0-AF87-3D7036B01D93}"/>
                  </a:ext>
                </a:extLst>
              </p:cNvPr>
              <p:cNvSpPr/>
              <p:nvPr/>
            </p:nvSpPr>
            <p:spPr>
              <a:xfrm>
                <a:off x="8280602" y="4472749"/>
                <a:ext cx="1948069" cy="842838"/>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25" name="TextBox 24">
                <a:extLst>
                  <a:ext uri="{FF2B5EF4-FFF2-40B4-BE49-F238E27FC236}">
                    <a16:creationId xmlns:a16="http://schemas.microsoft.com/office/drawing/2014/main" id="{B969E6EC-DE19-41C4-8E38-4C47D2E58874}"/>
                  </a:ext>
                </a:extLst>
              </p:cNvPr>
              <p:cNvSpPr txBox="1"/>
              <p:nvPr/>
            </p:nvSpPr>
            <p:spPr>
              <a:xfrm>
                <a:off x="8455979" y="4468633"/>
                <a:ext cx="1568690" cy="846954"/>
              </a:xfrm>
              <a:prstGeom prst="rect">
                <a:avLst/>
              </a:prstGeom>
              <a:noFill/>
            </p:spPr>
            <p:txBody>
              <a:bodyPr wrap="square" rtlCol="0">
                <a:spAutoFit/>
              </a:bodyPr>
              <a:lstStyle/>
              <a:p>
                <a:pPr algn="ctr"/>
                <a:r>
                  <a:rPr lang="en-US" sz="2400" b="1" dirty="0">
                    <a:solidFill>
                      <a:srgbClr val="0070C0"/>
                    </a:solidFill>
                  </a:rPr>
                  <a:t>NICE Guidelines</a:t>
                </a:r>
                <a:endParaRPr lang="en-GB" sz="2400" b="1" dirty="0">
                  <a:solidFill>
                    <a:srgbClr val="0070C0"/>
                  </a:solidFill>
                </a:endParaRPr>
              </a:p>
            </p:txBody>
          </p:sp>
        </p:grpSp>
      </p:grpSp>
    </p:spTree>
    <p:extLst>
      <p:ext uri="{BB962C8B-B14F-4D97-AF65-F5344CB8AC3E}">
        <p14:creationId xmlns:p14="http://schemas.microsoft.com/office/powerpoint/2010/main" val="27540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B66AD-11EC-43F8-B6F8-749FF9E5F243}"/>
              </a:ext>
            </a:extLst>
          </p:cNvPr>
          <p:cNvSpPr txBox="1">
            <a:spLocks/>
          </p:cNvSpPr>
          <p:nvPr/>
        </p:nvSpPr>
        <p:spPr>
          <a:xfrm>
            <a:off x="401278" y="1143052"/>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3" name="TextBox 2">
            <a:extLst>
              <a:ext uri="{FF2B5EF4-FFF2-40B4-BE49-F238E27FC236}">
                <a16:creationId xmlns:a16="http://schemas.microsoft.com/office/drawing/2014/main" id="{553875F1-2055-4BFF-BF6C-DED696A91CDA}"/>
              </a:ext>
            </a:extLst>
          </p:cNvPr>
          <p:cNvSpPr txBox="1"/>
          <p:nvPr/>
        </p:nvSpPr>
        <p:spPr>
          <a:xfrm>
            <a:off x="8146324" y="1887770"/>
            <a:ext cx="3396870"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t>approx. </a:t>
            </a:r>
            <a:r>
              <a:rPr lang="en-US" sz="3200" b="1" dirty="0"/>
              <a:t>(192</a:t>
            </a:r>
            <a:r>
              <a:rPr lang="en-US" sz="3200" dirty="0"/>
              <a:t>) NICE symptoms detected from </a:t>
            </a:r>
            <a:r>
              <a:rPr lang="en-US" sz="3200" b="1" dirty="0"/>
              <a:t>(12) </a:t>
            </a:r>
            <a:r>
              <a:rPr lang="en-US" sz="3200" dirty="0"/>
              <a:t>different NICE cancer pathways. </a:t>
            </a:r>
          </a:p>
          <a:p>
            <a:endParaRPr lang="en-US" dirty="0"/>
          </a:p>
        </p:txBody>
      </p:sp>
      <p:pic>
        <p:nvPicPr>
          <p:cNvPr id="4" name="Picture 3" descr="A close up of a sign&#10;&#10;Description automatically generated">
            <a:extLst>
              <a:ext uri="{FF2B5EF4-FFF2-40B4-BE49-F238E27FC236}">
                <a16:creationId xmlns:a16="http://schemas.microsoft.com/office/drawing/2014/main" id="{EEB8815E-C99C-4C29-B52B-BB0BBF249137}"/>
              </a:ext>
            </a:extLst>
          </p:cNvPr>
          <p:cNvPicPr>
            <a:picLocks noChangeAspect="1"/>
          </p:cNvPicPr>
          <p:nvPr/>
        </p:nvPicPr>
        <p:blipFill>
          <a:blip r:embed="rId3"/>
          <a:stretch>
            <a:fillRect/>
          </a:stretch>
        </p:blipFill>
        <p:spPr>
          <a:xfrm>
            <a:off x="4372103" y="1336143"/>
            <a:ext cx="732875" cy="732875"/>
          </a:xfrm>
          <a:prstGeom prst="rect">
            <a:avLst/>
          </a:prstGeom>
        </p:spPr>
      </p:pic>
      <p:pic>
        <p:nvPicPr>
          <p:cNvPr id="5" name="Picture 4">
            <a:extLst>
              <a:ext uri="{FF2B5EF4-FFF2-40B4-BE49-F238E27FC236}">
                <a16:creationId xmlns:a16="http://schemas.microsoft.com/office/drawing/2014/main" id="{D9A56C7D-46BC-4705-B385-4489E3749474}"/>
              </a:ext>
            </a:extLst>
          </p:cNvPr>
          <p:cNvPicPr>
            <a:picLocks noChangeAspect="1"/>
          </p:cNvPicPr>
          <p:nvPr/>
        </p:nvPicPr>
        <p:blipFill>
          <a:blip r:embed="rId4"/>
          <a:stretch>
            <a:fillRect/>
          </a:stretch>
        </p:blipFill>
        <p:spPr>
          <a:xfrm>
            <a:off x="3050163" y="1414840"/>
            <a:ext cx="956968" cy="956968"/>
          </a:xfrm>
          <a:prstGeom prst="rect">
            <a:avLst/>
          </a:prstGeom>
        </p:spPr>
      </p:pic>
      <p:pic>
        <p:nvPicPr>
          <p:cNvPr id="6" name="Picture 5">
            <a:extLst>
              <a:ext uri="{FF2B5EF4-FFF2-40B4-BE49-F238E27FC236}">
                <a16:creationId xmlns:a16="http://schemas.microsoft.com/office/drawing/2014/main" id="{620B97B2-87AB-49CF-93D6-CE744E75D69E}"/>
              </a:ext>
            </a:extLst>
          </p:cNvPr>
          <p:cNvPicPr>
            <a:picLocks noChangeAspect="1"/>
          </p:cNvPicPr>
          <p:nvPr/>
        </p:nvPicPr>
        <p:blipFill>
          <a:blip r:embed="rId5"/>
          <a:stretch>
            <a:fillRect/>
          </a:stretch>
        </p:blipFill>
        <p:spPr>
          <a:xfrm>
            <a:off x="4573870" y="2831184"/>
            <a:ext cx="993774" cy="993774"/>
          </a:xfrm>
          <a:prstGeom prst="rect">
            <a:avLst/>
          </a:prstGeom>
        </p:spPr>
      </p:pic>
      <p:pic>
        <p:nvPicPr>
          <p:cNvPr id="7" name="Picture 6" descr="A close up of a logo&#10;&#10;Description automatically generated">
            <a:extLst>
              <a:ext uri="{FF2B5EF4-FFF2-40B4-BE49-F238E27FC236}">
                <a16:creationId xmlns:a16="http://schemas.microsoft.com/office/drawing/2014/main" id="{677DF054-E2E4-4752-A9D3-D962703E1E5C}"/>
              </a:ext>
            </a:extLst>
          </p:cNvPr>
          <p:cNvPicPr>
            <a:picLocks noChangeAspect="1"/>
          </p:cNvPicPr>
          <p:nvPr/>
        </p:nvPicPr>
        <p:blipFill>
          <a:blip r:embed="rId6"/>
          <a:stretch>
            <a:fillRect/>
          </a:stretch>
        </p:blipFill>
        <p:spPr>
          <a:xfrm>
            <a:off x="1361977" y="4007062"/>
            <a:ext cx="956968" cy="956968"/>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B140AA59-1D8A-4953-8DD5-4B940E3A6525}"/>
              </a:ext>
            </a:extLst>
          </p:cNvPr>
          <p:cNvPicPr>
            <a:picLocks noChangeAspect="1"/>
          </p:cNvPicPr>
          <p:nvPr/>
        </p:nvPicPr>
        <p:blipFill>
          <a:blip r:embed="rId7"/>
          <a:stretch>
            <a:fillRect/>
          </a:stretch>
        </p:blipFill>
        <p:spPr>
          <a:xfrm>
            <a:off x="608702" y="2827436"/>
            <a:ext cx="956968" cy="956968"/>
          </a:xfrm>
          <a:prstGeom prst="rect">
            <a:avLst/>
          </a:prstGeom>
        </p:spPr>
      </p:pic>
      <p:pic>
        <p:nvPicPr>
          <p:cNvPr id="9" name="Picture 8">
            <a:extLst>
              <a:ext uri="{FF2B5EF4-FFF2-40B4-BE49-F238E27FC236}">
                <a16:creationId xmlns:a16="http://schemas.microsoft.com/office/drawing/2014/main" id="{C88D8EB7-3552-4F38-B608-0D5F238A9DE8}"/>
              </a:ext>
            </a:extLst>
          </p:cNvPr>
          <p:cNvPicPr>
            <a:picLocks noChangeAspect="1"/>
          </p:cNvPicPr>
          <p:nvPr/>
        </p:nvPicPr>
        <p:blipFill>
          <a:blip r:embed="rId8"/>
          <a:stretch>
            <a:fillRect/>
          </a:stretch>
        </p:blipFill>
        <p:spPr>
          <a:xfrm>
            <a:off x="5324412" y="1692112"/>
            <a:ext cx="956968" cy="956968"/>
          </a:xfrm>
          <a:prstGeom prst="rect">
            <a:avLst/>
          </a:prstGeom>
        </p:spPr>
      </p:pic>
      <p:pic>
        <p:nvPicPr>
          <p:cNvPr id="10" name="Picture 9" descr="A close up of a logo&#10;&#10;Description automatically generated">
            <a:extLst>
              <a:ext uri="{FF2B5EF4-FFF2-40B4-BE49-F238E27FC236}">
                <a16:creationId xmlns:a16="http://schemas.microsoft.com/office/drawing/2014/main" id="{9A73EAE5-1394-40AE-BD43-442D833E1340}"/>
              </a:ext>
            </a:extLst>
          </p:cNvPr>
          <p:cNvPicPr>
            <a:picLocks noChangeAspect="1"/>
          </p:cNvPicPr>
          <p:nvPr/>
        </p:nvPicPr>
        <p:blipFill>
          <a:blip r:embed="rId9"/>
          <a:stretch>
            <a:fillRect/>
          </a:stretch>
        </p:blipFill>
        <p:spPr>
          <a:xfrm>
            <a:off x="6132250" y="2632434"/>
            <a:ext cx="1275957" cy="1275957"/>
          </a:xfrm>
          <a:prstGeom prst="rect">
            <a:avLst/>
          </a:prstGeom>
        </p:spPr>
      </p:pic>
      <p:pic>
        <p:nvPicPr>
          <p:cNvPr id="11" name="Picture 10" descr="A close up of a logo&#10;&#10;Description automatically generated">
            <a:extLst>
              <a:ext uri="{FF2B5EF4-FFF2-40B4-BE49-F238E27FC236}">
                <a16:creationId xmlns:a16="http://schemas.microsoft.com/office/drawing/2014/main" id="{7DE63A38-D268-4D26-B4CC-DF682565E67B}"/>
              </a:ext>
            </a:extLst>
          </p:cNvPr>
          <p:cNvPicPr>
            <a:picLocks noChangeAspect="1"/>
          </p:cNvPicPr>
          <p:nvPr/>
        </p:nvPicPr>
        <p:blipFill>
          <a:blip r:embed="rId10"/>
          <a:stretch>
            <a:fillRect/>
          </a:stretch>
        </p:blipFill>
        <p:spPr>
          <a:xfrm>
            <a:off x="4330638" y="4300768"/>
            <a:ext cx="1275957" cy="127595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D89CB26-8751-4181-B3D8-13F5E035B27A}"/>
              </a:ext>
            </a:extLst>
          </p:cNvPr>
          <p:cNvPicPr>
            <a:picLocks noChangeAspect="1"/>
          </p:cNvPicPr>
          <p:nvPr/>
        </p:nvPicPr>
        <p:blipFill>
          <a:blip r:embed="rId11"/>
          <a:stretch>
            <a:fillRect/>
          </a:stretch>
        </p:blipFill>
        <p:spPr>
          <a:xfrm>
            <a:off x="2777515" y="2829347"/>
            <a:ext cx="1020981" cy="1020981"/>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B5100A9E-B0BB-4F56-A484-5F2934F6DE16}"/>
              </a:ext>
            </a:extLst>
          </p:cNvPr>
          <p:cNvPicPr>
            <a:picLocks noChangeAspect="1"/>
          </p:cNvPicPr>
          <p:nvPr/>
        </p:nvPicPr>
        <p:blipFill>
          <a:blip r:embed="rId12"/>
          <a:stretch>
            <a:fillRect/>
          </a:stretch>
        </p:blipFill>
        <p:spPr>
          <a:xfrm>
            <a:off x="2639102" y="4274445"/>
            <a:ext cx="1275957" cy="1275957"/>
          </a:xfrm>
          <a:prstGeom prst="rect">
            <a:avLst/>
          </a:prstGeom>
        </p:spPr>
      </p:pic>
      <p:pic>
        <p:nvPicPr>
          <p:cNvPr id="14" name="Picture 13">
            <a:extLst>
              <a:ext uri="{FF2B5EF4-FFF2-40B4-BE49-F238E27FC236}">
                <a16:creationId xmlns:a16="http://schemas.microsoft.com/office/drawing/2014/main" id="{FF47922B-F65B-4751-883D-BA1172809E70}"/>
              </a:ext>
            </a:extLst>
          </p:cNvPr>
          <p:cNvPicPr>
            <a:picLocks noChangeAspect="1"/>
          </p:cNvPicPr>
          <p:nvPr/>
        </p:nvPicPr>
        <p:blipFill>
          <a:blip r:embed="rId13"/>
          <a:stretch>
            <a:fillRect/>
          </a:stretch>
        </p:blipFill>
        <p:spPr>
          <a:xfrm>
            <a:off x="6022174" y="4007062"/>
            <a:ext cx="956968" cy="956968"/>
          </a:xfrm>
          <a:prstGeom prst="rect">
            <a:avLst/>
          </a:prstGeom>
        </p:spPr>
      </p:pic>
      <p:pic>
        <p:nvPicPr>
          <p:cNvPr id="15" name="Picture 14" descr="A close up of a logo&#10;&#10;Description automatically generated">
            <a:extLst>
              <a:ext uri="{FF2B5EF4-FFF2-40B4-BE49-F238E27FC236}">
                <a16:creationId xmlns:a16="http://schemas.microsoft.com/office/drawing/2014/main" id="{6E7DE0D6-4F98-4B6C-A612-0282F2A0283B}"/>
              </a:ext>
            </a:extLst>
          </p:cNvPr>
          <p:cNvPicPr>
            <a:picLocks noChangeAspect="1"/>
          </p:cNvPicPr>
          <p:nvPr/>
        </p:nvPicPr>
        <p:blipFill>
          <a:blip r:embed="rId14"/>
          <a:stretch>
            <a:fillRect/>
          </a:stretch>
        </p:blipFill>
        <p:spPr>
          <a:xfrm>
            <a:off x="1652183" y="1806296"/>
            <a:ext cx="993774" cy="993774"/>
          </a:xfrm>
          <a:prstGeom prst="rect">
            <a:avLst/>
          </a:prstGeom>
        </p:spPr>
      </p:pic>
      <p:sp>
        <p:nvSpPr>
          <p:cNvPr id="16" name="Oval 15">
            <a:extLst>
              <a:ext uri="{FF2B5EF4-FFF2-40B4-BE49-F238E27FC236}">
                <a16:creationId xmlns:a16="http://schemas.microsoft.com/office/drawing/2014/main" id="{0EC40EA1-8BDA-4281-BE7A-2F301EA020A0}"/>
              </a:ext>
            </a:extLst>
          </p:cNvPr>
          <p:cNvSpPr/>
          <p:nvPr/>
        </p:nvSpPr>
        <p:spPr>
          <a:xfrm>
            <a:off x="314765" y="1116403"/>
            <a:ext cx="7371232" cy="47329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0833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1848</Words>
  <Application>Microsoft Office PowerPoint</Application>
  <PresentationFormat>Widescreen</PresentationFormat>
  <Paragraphs>269</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Britannic Bold</vt:lpstr>
      <vt:lpstr>Calibri</vt:lpstr>
      <vt:lpstr>Calibri Light</vt:lpstr>
      <vt:lpstr>Cambria</vt:lpstr>
      <vt:lpstr>Courier New</vt:lpstr>
      <vt:lpstr>Times New Roman</vt:lpstr>
      <vt:lpstr>Wingdings</vt:lpstr>
      <vt:lpstr>Office Theme</vt:lpstr>
      <vt:lpstr>PowerPoint Presentation</vt:lpstr>
      <vt:lpstr>PowerPoint Presentation</vt:lpstr>
      <vt:lpstr>PowerPoint Presentation</vt:lpstr>
      <vt:lpstr>Presentation title slide</vt:lpstr>
      <vt:lpstr>PowerPoint Presentation</vt:lpstr>
      <vt:lpstr>PowerPoint Presentation</vt:lpstr>
      <vt:lpstr>PowerPoint Presentation</vt:lpstr>
      <vt:lpstr>PowerPoint Presentation</vt:lpstr>
      <vt:lpstr>PowerPoint Presentation</vt:lpstr>
      <vt:lpstr>PowerPoint Presentation</vt:lpstr>
      <vt:lpstr>Natural Language Processing (NLP)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Maab Ibrahim</dc:creator>
  <cp:lastModifiedBy>Michael Kettles</cp:lastModifiedBy>
  <cp:revision>17</cp:revision>
  <dcterms:created xsi:type="dcterms:W3CDTF">2020-01-30T05:22:35Z</dcterms:created>
  <dcterms:modified xsi:type="dcterms:W3CDTF">2020-01-30T16:08:11Z</dcterms:modified>
</cp:coreProperties>
</file>