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0" r:id="rId2"/>
    <p:sldId id="283" r:id="rId3"/>
    <p:sldId id="291" r:id="rId4"/>
    <p:sldId id="258" r:id="rId5"/>
    <p:sldId id="299" r:id="rId6"/>
    <p:sldId id="311" r:id="rId7"/>
    <p:sldId id="300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53" autoAdjust="0"/>
    <p:restoredTop sz="74199" autoAdjust="0"/>
  </p:normalViewPr>
  <p:slideViewPr>
    <p:cSldViewPr snapToGrid="0" snapToObjects="1">
      <p:cViewPr varScale="1">
        <p:scale>
          <a:sx n="54" d="100"/>
          <a:sy n="54" d="100"/>
        </p:scale>
        <p:origin x="-1554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8D59F-84DF-0C4A-A564-05F3AC6AA4FC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C607B-BC83-1C44-A501-8F981FF41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84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GB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in 3 people in UK live</a:t>
            </a:r>
            <a:r>
              <a:rPr lang="en-GB" sz="1200" b="0" i="0" u="none" strike="noStrike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poor housing</a:t>
            </a:r>
          </a:p>
          <a:p>
            <a:pPr rtl="0"/>
            <a:r>
              <a:rPr lang="en-GB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greenhouses gas emissions in the UK comes from homes – mainly heating</a:t>
            </a:r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addition to being bad for the planet, poor homes are also bad for the people who live in them: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35000 people die every winter as a result of poorly heated homes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Better quality housing could save the NHS 1.4 billion each year, about 60% of which is due to poor heating.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kind of burden on our health system is similar to smoking or alcohol abuse.</a:t>
            </a:r>
          </a:p>
          <a:p>
            <a:pPr rtl="0"/>
            <a:endParaRPr lang="en-GB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C607B-BC83-1C44-A501-8F981FF414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06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 new homes – 1000-1500 Leeds per year – not a solution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80% of today’s homes will still be there in 2050, so need to retrofit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C607B-BC83-1C44-A501-8F981FF414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06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Fabric measures: insulate roof, walls, floor, triple glazing, draught proofing</a:t>
            </a:r>
          </a:p>
          <a:p>
            <a:r>
              <a:rPr lang="en-US" dirty="0" smtClean="0"/>
              <a:t>More efficient boiler or heat pump, solar panels for hot</a:t>
            </a:r>
            <a:r>
              <a:rPr lang="en-US" baseline="0" dirty="0" smtClean="0"/>
              <a:t> water or electricity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C607B-BC83-1C44-A501-8F981FF414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06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response to the climate emergency, Leeds has committed to becoming carbon neutral by 2030.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15%</a:t>
            </a:r>
            <a:r>
              <a:rPr lang="en-US" baseline="0" dirty="0" smtClean="0"/>
              <a:t> of Leeds houses are LCC housing stock</a:t>
            </a: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C607B-BC83-1C44-A501-8F981FF414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25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/>
              <a:t>Data we’re working with:</a:t>
            </a:r>
          </a:p>
          <a:p>
            <a:r>
              <a:rPr lang="en-GB" sz="1200" dirty="0" smtClean="0"/>
              <a:t>Different retrofit measures, for different</a:t>
            </a:r>
            <a:r>
              <a:rPr lang="en-GB" sz="1200" baseline="0" dirty="0" smtClean="0"/>
              <a:t> types of houses and flats</a:t>
            </a:r>
          </a:p>
          <a:p>
            <a:r>
              <a:rPr lang="en-GB" sz="1200" baseline="0" dirty="0" smtClean="0"/>
              <a:t>For each measure, we have (National Household Model)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aseline="0" dirty="0" smtClean="0"/>
              <a:t>estimated cost to install, cost to renew (limited lifespan), energy savings in terms of gas and electricity (kWh)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baseline="0" dirty="0" smtClean="0"/>
              <a:t>From this, we can calculate equivalent CO2 emission savings and energy bill savings</a:t>
            </a:r>
          </a:p>
          <a:p>
            <a:r>
              <a:rPr lang="en-GB" sz="1200" baseline="0" dirty="0" smtClean="0"/>
              <a:t>Finally, for a given housing stock, we know how many houses/flats are eligible for each measure (data to be provided by Leeds City Council)</a:t>
            </a:r>
          </a:p>
          <a:p>
            <a:endParaRPr lang="en-GB" sz="1200" baseline="0" dirty="0" smtClean="0"/>
          </a:p>
          <a:p>
            <a:r>
              <a:rPr lang="en-GB" sz="1200" baseline="0" dirty="0" smtClean="0"/>
              <a:t>What we want to do: estimate how many of each retrofit measures to implement each year</a:t>
            </a:r>
            <a:endParaRPr lang="en-GB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C607B-BC83-1C44-A501-8F981FF414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06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This type of optimisation problem is typically solved with linear programming, general expression</a:t>
            </a:r>
            <a:r>
              <a:rPr lang="en-GB" baseline="0" dirty="0" smtClean="0"/>
              <a:t> given here</a:t>
            </a: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Maximise (minimise) X by changing Y under specific constraints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Let algorithm choose number of each</a:t>
            </a:r>
            <a:r>
              <a:rPr lang="en-GB" baseline="0" dirty="0" smtClean="0"/>
              <a:t> retrofit measures (x’s) in order to m</a:t>
            </a:r>
            <a:r>
              <a:rPr lang="en-GB" dirty="0" smtClean="0"/>
              <a:t>aximise equivalent</a:t>
            </a:r>
            <a:r>
              <a:rPr lang="en-GB" baseline="0" dirty="0" smtClean="0"/>
              <a:t> CO2 </a:t>
            </a:r>
            <a:r>
              <a:rPr lang="en-GB" baseline="0" dirty="0" err="1" smtClean="0"/>
              <a:t>emisison</a:t>
            </a:r>
            <a:r>
              <a:rPr lang="en-GB" baseline="0" dirty="0" smtClean="0"/>
              <a:t> savings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Under constraints: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Can’t spend more money on implementing retrofit measures than available council budget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Can’t implement more retrofit measures than maximum number of eligible houses/flats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Number t implement should be 0 or positive integer – can’t implement 0.5 boilers</a:t>
            </a:r>
            <a:endParaRPr lang="en-GB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C607B-BC83-1C44-A501-8F981FF414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06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DISCLAIMER:</a:t>
            </a:r>
            <a:r>
              <a:rPr lang="en-US" baseline="0" dirty="0" smtClean="0"/>
              <a:t> not real data from Council!</a:t>
            </a:r>
          </a:p>
          <a:p>
            <a:r>
              <a:rPr lang="en-US" dirty="0" smtClean="0"/>
              <a:t>2019 baseline</a:t>
            </a:r>
          </a:p>
          <a:p>
            <a:r>
              <a:rPr lang="en-US" dirty="0" smtClean="0"/>
              <a:t>2030 Leeds target to</a:t>
            </a:r>
            <a:r>
              <a:rPr lang="en-US" baseline="0" dirty="0" smtClean="0"/>
              <a:t> be carbon neutral</a:t>
            </a:r>
          </a:p>
          <a:p>
            <a:r>
              <a:rPr lang="en-US" baseline="0" dirty="0" smtClean="0"/>
              <a:t>2050 UL target to be carbon neutral</a:t>
            </a:r>
          </a:p>
          <a:p>
            <a:r>
              <a:rPr lang="en-US" baseline="0" dirty="0" smtClean="0"/>
              <a:t>Blue line is equivalent CO2 emissions: want this to go to zero asap!</a:t>
            </a:r>
          </a:p>
          <a:p>
            <a:r>
              <a:rPr lang="en-US" baseline="0" dirty="0" smtClean="0"/>
              <a:t>Graphs: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Original model assuming emission factors for gas and electricity to remain constant (no </a:t>
            </a:r>
            <a:r>
              <a:rPr lang="en-US" baseline="0" dirty="0" err="1" smtClean="0"/>
              <a:t>decarbonisation</a:t>
            </a:r>
            <a:r>
              <a:rPr lang="en-US" baseline="0" dirty="0" smtClean="0"/>
              <a:t> of national grid)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Slow </a:t>
            </a:r>
            <a:r>
              <a:rPr lang="en-US" baseline="0" dirty="0" err="1" smtClean="0"/>
              <a:t>decarbonisation</a:t>
            </a:r>
            <a:r>
              <a:rPr lang="en-US" baseline="0" dirty="0" smtClean="0"/>
              <a:t> of national grid by 2050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Reinvest 80% of tenant savings in retrofit measures to implement all retrofit measures by 2030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C607B-BC83-1C44-A501-8F981FF414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06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 smtClean="0"/>
              <a:t>To reiterate, quick look at how we’re creating a model that can help people decide on a retrofit strategy to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 smtClean="0"/>
              <a:t>create houses which are good for our budget, good for our health, and good for our planet</a:t>
            </a:r>
            <a:endParaRPr lang="en-GB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C607B-BC83-1C44-A501-8F981FF414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06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2136-154D-8E49-9F0F-8D035B85AE6F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056C-9350-3E4B-911C-FCF80EDBF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2136-154D-8E49-9F0F-8D035B85AE6F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056C-9350-3E4B-911C-FCF80EDBF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3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2136-154D-8E49-9F0F-8D035B85AE6F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056C-9350-3E4B-911C-FCF80EDBF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91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2136-154D-8E49-9F0F-8D035B85AE6F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056C-9350-3E4B-911C-FCF80EDBF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96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2136-154D-8E49-9F0F-8D035B85AE6F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056C-9350-3E4B-911C-FCF80EDBF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53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2136-154D-8E49-9F0F-8D035B85AE6F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056C-9350-3E4B-911C-FCF80EDBF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00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2136-154D-8E49-9F0F-8D035B85AE6F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056C-9350-3E4B-911C-FCF80EDBF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52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2136-154D-8E49-9F0F-8D035B85AE6F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056C-9350-3E4B-911C-FCF80EDBF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87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2136-154D-8E49-9F0F-8D035B85AE6F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056C-9350-3E4B-911C-FCF80EDBF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3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2136-154D-8E49-9F0F-8D035B85AE6F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056C-9350-3E4B-911C-FCF80EDBF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87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2136-154D-8E49-9F0F-8D035B85AE6F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056C-9350-3E4B-911C-FCF80EDBF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80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32136-154D-8E49-9F0F-8D035B85AE6F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8056C-9350-3E4B-911C-FCF80EDBF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" y="1"/>
            <a:ext cx="1219199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-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428" y="1668625"/>
            <a:ext cx="3528685" cy="352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4A62A27-F9F7-6740-95F2-A32D07E72F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002651"/>
            <a:ext cx="9144000" cy="2387600"/>
          </a:xfrm>
        </p:spPr>
        <p:txBody>
          <a:bodyPr/>
          <a:lstStyle/>
          <a:p>
            <a:r>
              <a:rPr lang="en-US" dirty="0"/>
              <a:t>Presentation title slide</a:t>
            </a: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339724" y="1904546"/>
            <a:ext cx="11431361" cy="4003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AutoShape 14" descr="Image result for house transpar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87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" y="1"/>
            <a:ext cx="1219199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428" y="1668625"/>
            <a:ext cx="3528685" cy="352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4A62A27-F9F7-6740-95F2-A32D07E72F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002651"/>
            <a:ext cx="9144000" cy="2387600"/>
          </a:xfrm>
        </p:spPr>
        <p:txBody>
          <a:bodyPr/>
          <a:lstStyle/>
          <a:p>
            <a:r>
              <a:rPr lang="en-US" dirty="0"/>
              <a:t>Presentation title slide</a:t>
            </a: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339724" y="1904546"/>
            <a:ext cx="11431361" cy="4003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AutoShape 14" descr="Image result for house transpar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84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" y="1"/>
            <a:ext cx="1219199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428" y="1668625"/>
            <a:ext cx="3528685" cy="352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4A62A27-F9F7-6740-95F2-A32D07E72F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002651"/>
            <a:ext cx="9144000" cy="2387600"/>
          </a:xfrm>
        </p:spPr>
        <p:txBody>
          <a:bodyPr/>
          <a:lstStyle/>
          <a:p>
            <a:r>
              <a:rPr lang="en-US" dirty="0"/>
              <a:t>Presentation title slide</a:t>
            </a: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339724" y="1904546"/>
            <a:ext cx="11431361" cy="4003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47054" y="4726936"/>
            <a:ext cx="2620577" cy="20320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905500" y="3964937"/>
            <a:ext cx="596900" cy="76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 rot="2979828">
            <a:off x="5455595" y="2138898"/>
            <a:ext cx="238139" cy="17740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6200000">
            <a:off x="4257865" y="4137748"/>
            <a:ext cx="1381579" cy="203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 rot="16200000">
            <a:off x="6776843" y="4137748"/>
            <a:ext cx="1381579" cy="203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 rot="16200000" flipV="1">
            <a:off x="7111922" y="1746761"/>
            <a:ext cx="146670" cy="56474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utoShape 14" descr="Image result for house transpar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Rectangle 25"/>
          <p:cNvSpPr/>
          <p:nvPr/>
        </p:nvSpPr>
        <p:spPr>
          <a:xfrm rot="18620172" flipH="1">
            <a:off x="6697718" y="2089930"/>
            <a:ext cx="238139" cy="18364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4" descr="Image result for gas icon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4" t="10180" r="20807" b="19362"/>
          <a:stretch/>
        </p:blipFill>
        <p:spPr bwMode="auto">
          <a:xfrm>
            <a:off x="5192655" y="3940421"/>
            <a:ext cx="550371" cy="701850"/>
          </a:xfrm>
          <a:prstGeom prst="rect">
            <a:avLst/>
          </a:prstGeom>
          <a:noFill/>
          <a:ln w="7302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 rot="2979828">
            <a:off x="4677983" y="2821477"/>
            <a:ext cx="158053" cy="53663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 rot="2979828">
            <a:off x="5196813" y="2371661"/>
            <a:ext cx="158053" cy="53663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 rot="2979828">
            <a:off x="5720698" y="1941933"/>
            <a:ext cx="158053" cy="53663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6769100" y="3964936"/>
            <a:ext cx="298450" cy="3810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994464" y="1443749"/>
            <a:ext cx="541626" cy="5416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/>
        </p:nvCxnSpPr>
        <p:spPr>
          <a:xfrm>
            <a:off x="4674482" y="1714562"/>
            <a:ext cx="25584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08970" y="1857437"/>
            <a:ext cx="411189" cy="16217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502207" y="1994900"/>
            <a:ext cx="622716" cy="53875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376042" y="2102470"/>
            <a:ext cx="217984" cy="49728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215208" y="2108235"/>
            <a:ext cx="0" cy="31688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17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4A62A27-F9F7-6740-95F2-A32D07E72F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002651"/>
            <a:ext cx="9144000" cy="2387600"/>
          </a:xfrm>
        </p:spPr>
        <p:txBody>
          <a:bodyPr/>
          <a:lstStyle/>
          <a:p>
            <a:r>
              <a:rPr lang="en-US" dirty="0"/>
              <a:t>Presentation title slide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97" y="1251627"/>
            <a:ext cx="2742670" cy="483126"/>
          </a:xfrm>
          <a:prstGeom prst="rect">
            <a:avLst/>
          </a:prstGeom>
        </p:spPr>
      </p:pic>
      <p:sp>
        <p:nvSpPr>
          <p:cNvPr id="5" name="Text Placeholder 1"/>
          <p:cNvSpPr txBox="1">
            <a:spLocks/>
          </p:cNvSpPr>
          <p:nvPr/>
        </p:nvSpPr>
        <p:spPr>
          <a:xfrm>
            <a:off x="360363" y="1930400"/>
            <a:ext cx="11431361" cy="32620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Low </a:t>
            </a:r>
            <a:r>
              <a:rPr lang="en-GB" sz="36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Carbon Cities: creating a road map for retrofitting the Leeds social housing </a:t>
            </a:r>
            <a:r>
              <a:rPr lang="en-GB" sz="36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stock</a:t>
            </a:r>
          </a:p>
          <a:p>
            <a:endParaRPr lang="en-GB" sz="900" b="1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28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Natalie </a:t>
            </a:r>
            <a:r>
              <a:rPr lang="en-GB" sz="2800" b="1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Nelissen</a:t>
            </a:r>
            <a:endParaRPr lang="en-GB" sz="28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8360" y="5832236"/>
            <a:ext cx="4971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School of Earth and Environment</a:t>
            </a:r>
          </a:p>
        </p:txBody>
      </p:sp>
      <p:pic>
        <p:nvPicPr>
          <p:cNvPr id="1026" name="Picture 2" descr="Image result for leeds university log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74" b="31711"/>
          <a:stretch/>
        </p:blipFill>
        <p:spPr bwMode="auto">
          <a:xfrm>
            <a:off x="4552001" y="5381873"/>
            <a:ext cx="625634" cy="60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leeds city council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067" y="5381873"/>
            <a:ext cx="3083604" cy="89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04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Image result for builder icon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954" y="1038600"/>
            <a:ext cx="864016" cy="93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4A62A27-F9F7-6740-95F2-A32D07E72F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002651"/>
            <a:ext cx="9144000" cy="2387600"/>
          </a:xfrm>
        </p:spPr>
        <p:txBody>
          <a:bodyPr/>
          <a:lstStyle/>
          <a:p>
            <a:r>
              <a:rPr lang="en-US" dirty="0"/>
              <a:t>Presentation title slide</a:t>
            </a:r>
          </a:p>
        </p:txBody>
      </p:sp>
      <p:grpSp>
        <p:nvGrpSpPr>
          <p:cNvPr id="5130" name="Group 5129"/>
          <p:cNvGrpSpPr/>
          <p:nvPr/>
        </p:nvGrpSpPr>
        <p:grpSpPr>
          <a:xfrm>
            <a:off x="534681" y="4012749"/>
            <a:ext cx="963202" cy="963202"/>
            <a:chOff x="517557" y="3974046"/>
            <a:chExt cx="963202" cy="963202"/>
          </a:xfrm>
        </p:grpSpPr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557" y="3974046"/>
              <a:ext cx="963202" cy="963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055" y="4471697"/>
              <a:ext cx="325032" cy="325032"/>
            </a:xfrm>
            <a:prstGeom prst="rect">
              <a:avLst/>
            </a:prstGeom>
            <a:noFill/>
            <a:ln w="41275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5131" name="Group 5130"/>
          <p:cNvGrpSpPr/>
          <p:nvPr/>
        </p:nvGrpSpPr>
        <p:grpSpPr>
          <a:xfrm>
            <a:off x="9085636" y="1044896"/>
            <a:ext cx="900193" cy="919937"/>
            <a:chOff x="10314477" y="1756384"/>
            <a:chExt cx="1046226" cy="1069173"/>
          </a:xfrm>
        </p:grpSpPr>
        <p:pic>
          <p:nvPicPr>
            <p:cNvPr id="23" name="Picture 2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4477" y="1756384"/>
              <a:ext cx="557784" cy="557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2919" y="1763095"/>
              <a:ext cx="557784" cy="557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4477" y="2261062"/>
              <a:ext cx="557784" cy="557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2919" y="2267773"/>
              <a:ext cx="557784" cy="557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4" name="Picture 4" descr="Image result for gas icon"/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4" t="10180" r="20807" b="19362"/>
          <a:stretch/>
        </p:blipFill>
        <p:spPr bwMode="auto">
          <a:xfrm>
            <a:off x="4462143" y="973273"/>
            <a:ext cx="833718" cy="106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electricity icon"/>
          <p:cNvPicPr>
            <a:picLocks noChangeAspect="1" noChangeArrowheads="1"/>
          </p:cNvPicPr>
          <p:nvPr/>
        </p:nvPicPr>
        <p:blipFill rotWithShape="1"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3" t="9930" r="20545"/>
          <a:stretch/>
        </p:blipFill>
        <p:spPr bwMode="auto">
          <a:xfrm>
            <a:off x="5685756" y="918621"/>
            <a:ext cx="726141" cy="117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AutoShape 10" descr="Image result for CO2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AutoShape 12" descr="Image result for CO2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33" name="Picture 13"/>
          <p:cNvPicPr>
            <a:picLocks noChangeAspect="1" noChangeArrowheads="1"/>
          </p:cNvPicPr>
          <p:nvPr/>
        </p:nvPicPr>
        <p:blipFill rotWithShape="1"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1" b="13085"/>
          <a:stretch/>
        </p:blipFill>
        <p:spPr bwMode="auto">
          <a:xfrm>
            <a:off x="6697224" y="989024"/>
            <a:ext cx="1021811" cy="10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19" descr="Image result for savings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20" name="AutoShape 22" descr="Image result for savings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44" name="Picture 24" descr="Image result for savings icon"/>
          <p:cNvPicPr>
            <a:picLocks noChangeAspect="1" noChangeArrowheads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028985"/>
            <a:ext cx="951759" cy="95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1" name="Picture 31" descr="Image result for cog icon"/>
          <p:cNvPicPr>
            <a:picLocks noChangeAspect="1" noChangeArrowheads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793" y="984002"/>
            <a:ext cx="1041724" cy="104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3" name="Picture 33" descr="Image result for shopping icon"/>
          <p:cNvPicPr>
            <a:picLocks noChangeAspect="1" noChangeArrowheads="1"/>
          </p:cNvPicPr>
          <p:nvPr/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846" y="1039071"/>
            <a:ext cx="931586" cy="93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23" name="Table 5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933909"/>
              </p:ext>
            </p:extLst>
          </p:nvPr>
        </p:nvGraphicFramePr>
        <p:xfrm>
          <a:off x="1939921" y="2255403"/>
          <a:ext cx="9420784" cy="36820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7598"/>
                <a:gridCol w="1177598"/>
                <a:gridCol w="1177598"/>
                <a:gridCol w="1177598"/>
                <a:gridCol w="1177598"/>
                <a:gridCol w="1177598"/>
                <a:gridCol w="1177598"/>
                <a:gridCol w="1177598"/>
              </a:tblGrid>
              <a:tr h="920519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20519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20519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20519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5125" name="Group 5124"/>
          <p:cNvGrpSpPr/>
          <p:nvPr/>
        </p:nvGrpSpPr>
        <p:grpSpPr>
          <a:xfrm>
            <a:off x="533480" y="4942179"/>
            <a:ext cx="965605" cy="963202"/>
            <a:chOff x="85636" y="1611538"/>
            <a:chExt cx="965605" cy="963202"/>
          </a:xfrm>
        </p:grpSpPr>
        <p:pic>
          <p:nvPicPr>
            <p:cNvPr id="51" name="Picture 5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39" y="1611538"/>
              <a:ext cx="963202" cy="963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Rectangle 51"/>
            <p:cNvSpPr/>
            <p:nvPr/>
          </p:nvSpPr>
          <p:spPr>
            <a:xfrm rot="2979828" flipH="1">
              <a:off x="353182" y="1717050"/>
              <a:ext cx="72343" cy="50978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/>
            <p:cNvSpPr/>
            <p:nvPr/>
          </p:nvSpPr>
          <p:spPr>
            <a:xfrm rot="18620172" flipV="1">
              <a:off x="707729" y="1726561"/>
              <a:ext cx="64563" cy="50183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4" name="Picture 5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39" r="73176"/>
            <a:stretch/>
          </p:blipFill>
          <p:spPr bwMode="auto">
            <a:xfrm>
              <a:off x="936764" y="1611538"/>
              <a:ext cx="114477" cy="963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5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39" r="73176"/>
            <a:stretch/>
          </p:blipFill>
          <p:spPr bwMode="auto">
            <a:xfrm flipH="1">
              <a:off x="85636" y="1611538"/>
              <a:ext cx="114477" cy="963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7" name="Group 5126"/>
          <p:cNvGrpSpPr/>
          <p:nvPr/>
        </p:nvGrpSpPr>
        <p:grpSpPr>
          <a:xfrm>
            <a:off x="534681" y="2153887"/>
            <a:ext cx="963202" cy="963202"/>
            <a:chOff x="564574" y="1942226"/>
            <a:chExt cx="963202" cy="963202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574" y="1942226"/>
              <a:ext cx="963202" cy="963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 rot="2979828" flipH="1">
              <a:off x="822224" y="2060293"/>
              <a:ext cx="72343" cy="49739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/>
            <p:cNvSpPr/>
            <p:nvPr/>
          </p:nvSpPr>
          <p:spPr>
            <a:xfrm rot="18620172">
              <a:off x="1178658" y="2048571"/>
              <a:ext cx="72343" cy="52088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29" name="Group 5128"/>
          <p:cNvGrpSpPr/>
          <p:nvPr/>
        </p:nvGrpSpPr>
        <p:grpSpPr>
          <a:xfrm>
            <a:off x="534681" y="3083318"/>
            <a:ext cx="963202" cy="963202"/>
            <a:chOff x="542804" y="2903044"/>
            <a:chExt cx="963202" cy="963202"/>
          </a:xfrm>
        </p:grpSpPr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04" y="2903044"/>
              <a:ext cx="963202" cy="963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 rot="5400000" flipH="1">
              <a:off x="912150" y="3576955"/>
              <a:ext cx="223506" cy="1542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 58"/>
            <p:cNvSpPr/>
            <p:nvPr/>
          </p:nvSpPr>
          <p:spPr>
            <a:xfrm rot="5400000" flipH="1">
              <a:off x="1176333" y="3540845"/>
              <a:ext cx="111756" cy="11472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Rectangle 59"/>
            <p:cNvSpPr/>
            <p:nvPr/>
          </p:nvSpPr>
          <p:spPr>
            <a:xfrm rot="5400000" flipH="1">
              <a:off x="754855" y="3540846"/>
              <a:ext cx="111754" cy="11472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/>
            <p:cNvSpPr/>
            <p:nvPr/>
          </p:nvSpPr>
          <p:spPr>
            <a:xfrm rot="5400000" flipH="1">
              <a:off x="982112" y="3277896"/>
              <a:ext cx="84585" cy="10434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6" name="Picture 2" descr="Image result for leeds university log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74" b="31711"/>
          <a:stretch/>
        </p:blipFill>
        <p:spPr bwMode="auto">
          <a:xfrm>
            <a:off x="11396229" y="184357"/>
            <a:ext cx="625634" cy="60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2" name="TextBox 5131"/>
          <p:cNvSpPr txBox="1"/>
          <p:nvPr/>
        </p:nvSpPr>
        <p:spPr>
          <a:xfrm>
            <a:off x="517892" y="5239632"/>
            <a:ext cx="10342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 smtClean="0"/>
              <a:t>…</a:t>
            </a:r>
            <a:endParaRPr lang="en-GB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10388167" y="1690008"/>
            <a:ext cx="65274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</a:rPr>
              <a:t>2020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83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53"/>
          <a:stretch/>
        </p:blipFill>
        <p:spPr bwMode="auto">
          <a:xfrm>
            <a:off x="308443" y="2338760"/>
            <a:ext cx="8237696" cy="327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4A62A27-F9F7-6740-95F2-A32D07E72F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002651"/>
            <a:ext cx="9144000" cy="2387600"/>
          </a:xfrm>
        </p:spPr>
        <p:txBody>
          <a:bodyPr/>
          <a:lstStyle/>
          <a:p>
            <a:r>
              <a:rPr lang="en-US" dirty="0"/>
              <a:t>Presentation title slide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0400" y="527685"/>
            <a:ext cx="3561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Linear programming</a:t>
            </a:r>
          </a:p>
        </p:txBody>
      </p:sp>
      <p:pic>
        <p:nvPicPr>
          <p:cNvPr id="6" name="Picture 2" descr="Image result for leeds university log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74" b="31711"/>
          <a:stretch/>
        </p:blipFill>
        <p:spPr bwMode="auto">
          <a:xfrm>
            <a:off x="11396229" y="184357"/>
            <a:ext cx="625634" cy="60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109" y="414992"/>
            <a:ext cx="5526140" cy="81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823560" y="3573792"/>
            <a:ext cx="4010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x1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39181" y="4242301"/>
            <a:ext cx="4010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x2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37217" y="4896296"/>
            <a:ext cx="4010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x3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17959" y="3588306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c1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15995" y="4204060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14031" y="4875640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c3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21971" y="3550206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</a:t>
            </a:r>
            <a:r>
              <a:rPr lang="en-GB" dirty="0" smtClean="0">
                <a:solidFill>
                  <a:srgbClr val="FF0000"/>
                </a:solidFill>
              </a:rPr>
              <a:t>1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20007" y="4253885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a2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18043" y="4890295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</a:t>
            </a:r>
            <a:r>
              <a:rPr lang="en-GB" dirty="0" smtClean="0">
                <a:solidFill>
                  <a:srgbClr val="FF0000"/>
                </a:solidFill>
              </a:rPr>
              <a:t>3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4373" y="1592364"/>
            <a:ext cx="3759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Maximise </a:t>
            </a: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</a:rPr>
              <a:t>c1</a:t>
            </a:r>
            <a:r>
              <a:rPr lang="en-GB" sz="2400" b="1" dirty="0" smtClean="0"/>
              <a:t> </a:t>
            </a:r>
            <a:r>
              <a:rPr lang="en-GB" sz="2400" b="1" dirty="0">
                <a:solidFill>
                  <a:srgbClr val="002060"/>
                </a:solidFill>
              </a:rPr>
              <a:t>x1</a:t>
            </a:r>
            <a:r>
              <a:rPr lang="en-GB" sz="2400" b="1" dirty="0"/>
              <a:t>+ </a:t>
            </a: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</a:rPr>
              <a:t>c2</a:t>
            </a:r>
            <a:r>
              <a:rPr lang="en-GB" sz="2400" b="1" dirty="0" smtClean="0">
                <a:solidFill>
                  <a:srgbClr val="002060"/>
                </a:solidFill>
              </a:rPr>
              <a:t>x2</a:t>
            </a:r>
            <a:r>
              <a:rPr lang="en-GB" sz="2400" b="1" dirty="0" smtClean="0"/>
              <a:t> + </a:t>
            </a: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</a:rPr>
              <a:t>c3</a:t>
            </a:r>
            <a:r>
              <a:rPr lang="en-GB" sz="2400" b="1" dirty="0" smtClean="0">
                <a:solidFill>
                  <a:srgbClr val="002060"/>
                </a:solidFill>
              </a:rPr>
              <a:t>x3</a:t>
            </a:r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92533" y="2285958"/>
            <a:ext cx="26116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a1</a:t>
            </a:r>
            <a:r>
              <a:rPr lang="en-GB" sz="2400" dirty="0" smtClean="0">
                <a:solidFill>
                  <a:srgbClr val="002060"/>
                </a:solidFill>
              </a:rPr>
              <a:t>x1</a:t>
            </a:r>
            <a:r>
              <a:rPr lang="en-GB" sz="2400" dirty="0" smtClean="0"/>
              <a:t> + </a:t>
            </a:r>
            <a:r>
              <a:rPr lang="en-GB" sz="2400" dirty="0" smtClean="0">
                <a:solidFill>
                  <a:srgbClr val="FF0000"/>
                </a:solidFill>
              </a:rPr>
              <a:t>a2</a:t>
            </a:r>
            <a:r>
              <a:rPr lang="en-GB" sz="2400" dirty="0" smtClean="0">
                <a:solidFill>
                  <a:srgbClr val="002060"/>
                </a:solidFill>
              </a:rPr>
              <a:t>x2</a:t>
            </a:r>
            <a:r>
              <a:rPr lang="en-GB" sz="2400" dirty="0" smtClean="0"/>
              <a:t> + </a:t>
            </a:r>
            <a:r>
              <a:rPr lang="en-GB" sz="2400" dirty="0" smtClean="0">
                <a:solidFill>
                  <a:srgbClr val="FF0000"/>
                </a:solidFill>
              </a:rPr>
              <a:t>a3</a:t>
            </a:r>
            <a:r>
              <a:rPr lang="en-GB" sz="2400" dirty="0" smtClean="0">
                <a:solidFill>
                  <a:srgbClr val="002060"/>
                </a:solidFill>
              </a:rPr>
              <a:t>x3</a:t>
            </a:r>
            <a:r>
              <a:rPr lang="en-GB" sz="2400" dirty="0" smtClean="0"/>
              <a:t> </a:t>
            </a:r>
          </a:p>
          <a:p>
            <a:r>
              <a:rPr lang="en-GB" sz="2400" dirty="0" smtClean="0"/>
              <a:t>&lt;= </a:t>
            </a:r>
            <a:r>
              <a:rPr lang="en-GB" sz="2400" dirty="0" err="1" smtClean="0"/>
              <a:t>total_budget</a:t>
            </a:r>
            <a:endParaRPr lang="en-GB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10527320" y="3588306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</a:rPr>
              <a:t>x1</a:t>
            </a:r>
            <a:r>
              <a:rPr lang="en-GB" sz="2400" dirty="0" smtClean="0"/>
              <a:t> &gt;= 0</a:t>
            </a:r>
            <a:endParaRPr lang="en-GB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10527320" y="4242301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</a:rPr>
              <a:t>x2</a:t>
            </a:r>
            <a:r>
              <a:rPr lang="en-GB" sz="2400" dirty="0" smtClean="0"/>
              <a:t> &gt;= 0</a:t>
            </a:r>
            <a:endParaRPr lang="en-GB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10565724" y="4933978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</a:rPr>
              <a:t>x3</a:t>
            </a:r>
            <a:r>
              <a:rPr lang="en-GB" sz="2400" dirty="0" smtClean="0"/>
              <a:t> &gt;= 0</a:t>
            </a:r>
            <a:endParaRPr lang="en-GB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9110118" y="3567977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</a:rPr>
              <a:t>x1</a:t>
            </a:r>
            <a:r>
              <a:rPr lang="en-GB" sz="2400" dirty="0" smtClean="0"/>
              <a:t> &lt;= m1</a:t>
            </a:r>
            <a:endParaRPr lang="en-GB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9088284" y="4204060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</a:rPr>
              <a:t>x2</a:t>
            </a:r>
            <a:r>
              <a:rPr lang="en-GB" sz="2400" dirty="0" smtClean="0"/>
              <a:t> &lt;= m2</a:t>
            </a:r>
            <a:endParaRPr lang="en-GB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9110117" y="4933978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</a:rPr>
              <a:t>x3</a:t>
            </a:r>
            <a:r>
              <a:rPr lang="en-GB" sz="2400" dirty="0" smtClean="0"/>
              <a:t> &lt;= m3</a:t>
            </a:r>
            <a:endParaRPr lang="en-GB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8754555" y="1592363"/>
            <a:ext cx="2489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Under constraints:</a:t>
            </a:r>
            <a:endParaRPr lang="en-GB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6851563" y="3573792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m1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6851563" y="4253885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m2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6851563" y="4933978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82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51" y="4457257"/>
            <a:ext cx="11698739" cy="226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3" y="2252296"/>
            <a:ext cx="11710437" cy="23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4A62A27-F9F7-6740-95F2-A32D07E72F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002651"/>
            <a:ext cx="9144000" cy="2387600"/>
          </a:xfrm>
        </p:spPr>
        <p:txBody>
          <a:bodyPr/>
          <a:lstStyle/>
          <a:p>
            <a:r>
              <a:rPr lang="en-US" dirty="0"/>
              <a:t>Presentation title slide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68000" y="2355689"/>
            <a:ext cx="1944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Emissions </a:t>
            </a:r>
          </a:p>
          <a:p>
            <a:r>
              <a:rPr lang="en-GB" i="1" dirty="0" smtClean="0"/>
              <a:t>factors -&gt; 0</a:t>
            </a:r>
            <a:endParaRPr lang="en-GB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711542" y="4553554"/>
            <a:ext cx="1393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Budget + 80% savings</a:t>
            </a:r>
            <a:endParaRPr lang="en-GB" i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55" y="94074"/>
            <a:ext cx="11867051" cy="231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4331153" y="0"/>
            <a:ext cx="0" cy="68580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668000" y="137225"/>
            <a:ext cx="1436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simplex algorithm</a:t>
            </a:r>
          </a:p>
        </p:txBody>
      </p:sp>
    </p:spTree>
    <p:extLst>
      <p:ext uri="{BB962C8B-B14F-4D97-AF65-F5344CB8AC3E}">
        <p14:creationId xmlns:p14="http://schemas.microsoft.com/office/powerpoint/2010/main" val="149877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4A62A27-F9F7-6740-95F2-A32D07E72F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002651"/>
            <a:ext cx="9144000" cy="2387600"/>
          </a:xfrm>
        </p:spPr>
        <p:txBody>
          <a:bodyPr/>
          <a:lstStyle/>
          <a:p>
            <a:r>
              <a:rPr lang="en-US" dirty="0"/>
              <a:t>Presentation title slide</a:t>
            </a: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339724" y="1904546"/>
            <a:ext cx="11431361" cy="4003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-316523"/>
            <a:ext cx="12191999" cy="71745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07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5513</TotalTime>
  <Words>604</Words>
  <Application>Microsoft Office PowerPoint</Application>
  <PresentationFormat>Custom</PresentationFormat>
  <Paragraphs>91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Presentation title slide</vt:lpstr>
      <vt:lpstr>Presentation title slide</vt:lpstr>
      <vt:lpstr>Presentation title slide</vt:lpstr>
      <vt:lpstr>Presentation title slide</vt:lpstr>
      <vt:lpstr>Presentation title slide</vt:lpstr>
      <vt:lpstr>Presentation title slide</vt:lpstr>
      <vt:lpstr>Presentation title slide</vt:lpstr>
      <vt:lpstr>Presentation title slide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Casey Dickinson</dc:creator>
  <cp:lastModifiedBy>Toshiba</cp:lastModifiedBy>
  <cp:revision>116</cp:revision>
  <dcterms:created xsi:type="dcterms:W3CDTF">2017-03-28T10:31:45Z</dcterms:created>
  <dcterms:modified xsi:type="dcterms:W3CDTF">2020-01-16T13:39:49Z</dcterms:modified>
</cp:coreProperties>
</file>