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7"/>
  </p:notesMasterIdLst>
  <p:sldIdLst>
    <p:sldId id="256" r:id="rId2"/>
    <p:sldId id="273" r:id="rId3"/>
    <p:sldId id="264" r:id="rId4"/>
    <p:sldId id="259" r:id="rId5"/>
    <p:sldId id="277" r:id="rId6"/>
    <p:sldId id="278" r:id="rId7"/>
    <p:sldId id="279" r:id="rId8"/>
    <p:sldId id="280" r:id="rId9"/>
    <p:sldId id="281" r:id="rId10"/>
    <p:sldId id="270" r:id="rId11"/>
    <p:sldId id="274" r:id="rId12"/>
    <p:sldId id="283" r:id="rId13"/>
    <p:sldId id="276" r:id="rId14"/>
    <p:sldId id="27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79698" autoAdjust="0"/>
  </p:normalViewPr>
  <p:slideViewPr>
    <p:cSldViewPr snapToGrid="0">
      <p:cViewPr varScale="1">
        <p:scale>
          <a:sx n="58" d="100"/>
          <a:sy n="58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609F-689C-4899-9038-96B89481CFD6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920D-3CC0-4FF9-90FD-127FD2DB7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7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and you survey</a:t>
            </a:r>
          </a:p>
          <a:p>
            <a:r>
              <a:rPr lang="en-GB" dirty="0"/>
              <a:t>The survey comprised 3,163 face-to-face interviews with adults aged 16+ (no upper age limit was applied) across the UK.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5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flaticon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flaticon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4920D-3CC0-4FF9-90FD-127FD2DB70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8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0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8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8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0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BF6334-FD06-4C02-936E-37A22620B6D0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1E402D-563D-4073-9E54-B437F9D915B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Changes in meat consumption patterns in the UK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investigation using loyalty card data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atrycja Delong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0" y="758952"/>
            <a:ext cx="3769036" cy="66392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9EA39E-445B-4B9A-922C-5B34E12A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614" y="141889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72209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9070" tIns="179070" rIns="179070" bIns="397213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700" kern="1200" dirty="0" smtClean="0"/>
              <a:t>Red meat</a:t>
            </a:r>
            <a:endParaRPr lang="en-US" sz="4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89300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7097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77857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9070" tIns="179070" rIns="179070" bIns="397213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700" kern="1200" dirty="0" smtClean="0"/>
              <a:t>Poultry</a:t>
            </a:r>
            <a:endParaRPr lang="en-US" sz="47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394948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52745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83505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3945467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Other meat</a:t>
            </a:r>
            <a:endParaRPr lang="en-US" sz="40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300596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58393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089153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3937847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/>
              <a:t>Fish and seafood</a:t>
            </a:r>
            <a:endParaRPr lang="en-US" sz="38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9206244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9364041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7" y="2756328"/>
            <a:ext cx="1125137" cy="11251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10" y="3210548"/>
            <a:ext cx="1001749" cy="1001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83" y="2225547"/>
            <a:ext cx="1164141" cy="11641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36" y="3220609"/>
            <a:ext cx="826633" cy="826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43" y="4846043"/>
            <a:ext cx="953923" cy="9539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8" y="4876932"/>
            <a:ext cx="759806" cy="7598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1" y="4826532"/>
            <a:ext cx="1002951" cy="10029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24" y="3176448"/>
            <a:ext cx="705017" cy="7050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9" y="3127735"/>
            <a:ext cx="956848" cy="9568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49" y="4901892"/>
            <a:ext cx="907241" cy="9072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71" y="2018040"/>
            <a:ext cx="1293214" cy="12932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45" y="4894128"/>
            <a:ext cx="851804" cy="8518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4801482"/>
            <a:ext cx="1037096" cy="1037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11">
            <a:off x="1941866" y="4930842"/>
            <a:ext cx="849339" cy="8493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94" y="3164128"/>
            <a:ext cx="1121810" cy="11218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38" y="3006844"/>
            <a:ext cx="1088791" cy="10887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99" y="2198074"/>
            <a:ext cx="1187722" cy="11877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8" y="3210548"/>
            <a:ext cx="1149383" cy="1149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6" y="2142870"/>
            <a:ext cx="1077739" cy="10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means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7978" y="775504"/>
            <a:ext cx="5234929" cy="5234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3" y="1294595"/>
            <a:ext cx="4319025" cy="431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2" y="1233455"/>
            <a:ext cx="4319025" cy="431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t="38141" r="1136" b="44975"/>
          <a:stretch/>
        </p:blipFill>
        <p:spPr>
          <a:xfrm>
            <a:off x="4458386" y="4029208"/>
            <a:ext cx="532436" cy="7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AC45A-4B74-46F7-81F5-639B7CB59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19636" r="24287" b="7446"/>
          <a:stretch/>
        </p:blipFill>
        <p:spPr>
          <a:xfrm>
            <a:off x="788253" y="1308291"/>
            <a:ext cx="5105945" cy="4117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B598B-49D1-430E-8DCA-7FAD48FC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r="70139" b="2200"/>
          <a:stretch/>
        </p:blipFill>
        <p:spPr>
          <a:xfrm>
            <a:off x="6108614" y="1148140"/>
            <a:ext cx="1448530" cy="436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4DE18-2FC7-4E8F-B2CE-3D84872A6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9066"/>
          <a:stretch/>
        </p:blipFill>
        <p:spPr>
          <a:xfrm>
            <a:off x="7691549" y="1199555"/>
            <a:ext cx="3689575" cy="43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72209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9070" tIns="179070" rIns="179070" bIns="397213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700" kern="1200" dirty="0" smtClean="0"/>
              <a:t>Red meat</a:t>
            </a:r>
            <a:endParaRPr lang="en-US" sz="47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89300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7097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77857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9070" tIns="179070" rIns="179070" bIns="397213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700" kern="1200" dirty="0" smtClean="0"/>
              <a:t>Poultry</a:t>
            </a:r>
            <a:endParaRPr lang="en-US" sz="47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394948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52745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83505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3945467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Other meat</a:t>
            </a:r>
            <a:endParaRPr lang="en-US" sz="40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6300596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58393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089153" y="719666"/>
            <a:ext cx="2702928" cy="5418667"/>
          </a:xfrm>
          <a:custGeom>
            <a:avLst/>
            <a:gdLst>
              <a:gd name="connsiteX0" fmla="*/ 0 w 2702928"/>
              <a:gd name="connsiteY0" fmla="*/ 270293 h 5418667"/>
              <a:gd name="connsiteX1" fmla="*/ 270293 w 2702928"/>
              <a:gd name="connsiteY1" fmla="*/ 0 h 5418667"/>
              <a:gd name="connsiteX2" fmla="*/ 2432635 w 2702928"/>
              <a:gd name="connsiteY2" fmla="*/ 0 h 5418667"/>
              <a:gd name="connsiteX3" fmla="*/ 2702928 w 2702928"/>
              <a:gd name="connsiteY3" fmla="*/ 270293 h 5418667"/>
              <a:gd name="connsiteX4" fmla="*/ 2702928 w 2702928"/>
              <a:gd name="connsiteY4" fmla="*/ 5148374 h 5418667"/>
              <a:gd name="connsiteX5" fmla="*/ 2432635 w 2702928"/>
              <a:gd name="connsiteY5" fmla="*/ 5418667 h 5418667"/>
              <a:gd name="connsiteX6" fmla="*/ 270293 w 2702928"/>
              <a:gd name="connsiteY6" fmla="*/ 5418667 h 5418667"/>
              <a:gd name="connsiteX7" fmla="*/ 0 w 2702928"/>
              <a:gd name="connsiteY7" fmla="*/ 5148374 h 5418667"/>
              <a:gd name="connsiteX8" fmla="*/ 0 w 2702928"/>
              <a:gd name="connsiteY8" fmla="*/ 270293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928" h="5418667">
                <a:moveTo>
                  <a:pt x="0" y="270293"/>
                </a:moveTo>
                <a:cubicBezTo>
                  <a:pt x="0" y="121014"/>
                  <a:pt x="121014" y="0"/>
                  <a:pt x="270293" y="0"/>
                </a:cubicBezTo>
                <a:lnTo>
                  <a:pt x="2432635" y="0"/>
                </a:lnTo>
                <a:cubicBezTo>
                  <a:pt x="2581914" y="0"/>
                  <a:pt x="2702928" y="121014"/>
                  <a:pt x="2702928" y="270293"/>
                </a:cubicBezTo>
                <a:lnTo>
                  <a:pt x="2702928" y="5148374"/>
                </a:lnTo>
                <a:cubicBezTo>
                  <a:pt x="2702928" y="5297653"/>
                  <a:pt x="2581914" y="5418667"/>
                  <a:pt x="2432635" y="5418667"/>
                </a:cubicBezTo>
                <a:lnTo>
                  <a:pt x="270293" y="5418667"/>
                </a:lnTo>
                <a:cubicBezTo>
                  <a:pt x="121014" y="5418667"/>
                  <a:pt x="0" y="5297653"/>
                  <a:pt x="0" y="5148374"/>
                </a:cubicBezTo>
                <a:lnTo>
                  <a:pt x="0" y="2702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3937847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/>
              <a:t>Fish and seafood</a:t>
            </a:r>
            <a:endParaRPr lang="en-US" sz="38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9206244" y="2096779"/>
            <a:ext cx="2505679" cy="2340613"/>
          </a:xfrm>
          <a:custGeom>
            <a:avLst/>
            <a:gdLst>
              <a:gd name="connsiteX0" fmla="*/ 0 w 2505679"/>
              <a:gd name="connsiteY0" fmla="*/ 1170307 h 2340613"/>
              <a:gd name="connsiteX1" fmla="*/ 1252840 w 2505679"/>
              <a:gd name="connsiteY1" fmla="*/ 0 h 2340613"/>
              <a:gd name="connsiteX2" fmla="*/ 2505680 w 2505679"/>
              <a:gd name="connsiteY2" fmla="*/ 1170307 h 2340613"/>
              <a:gd name="connsiteX3" fmla="*/ 1252840 w 2505679"/>
              <a:gd name="connsiteY3" fmla="*/ 2340614 h 2340613"/>
              <a:gd name="connsiteX4" fmla="*/ 0 w 2505679"/>
              <a:gd name="connsiteY4" fmla="*/ 1170307 h 23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79" h="2340613">
                <a:moveTo>
                  <a:pt x="0" y="1170307"/>
                </a:moveTo>
                <a:cubicBezTo>
                  <a:pt x="0" y="523964"/>
                  <a:pt x="560916" y="0"/>
                  <a:pt x="1252840" y="0"/>
                </a:cubicBezTo>
                <a:cubicBezTo>
                  <a:pt x="1944764" y="0"/>
                  <a:pt x="2505680" y="523964"/>
                  <a:pt x="2505680" y="1170307"/>
                </a:cubicBezTo>
                <a:cubicBezTo>
                  <a:pt x="2505680" y="1816650"/>
                  <a:pt x="1944764" y="2340614"/>
                  <a:pt x="1252840" y="2340614"/>
                </a:cubicBezTo>
                <a:cubicBezTo>
                  <a:pt x="560916" y="2340614"/>
                  <a:pt x="0" y="1816650"/>
                  <a:pt x="0" y="1170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9028" tIns="441835" rIns="499028" bIns="44183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200" kern="1200" dirty="0">
              <a:noFill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9364041" y="4773192"/>
            <a:ext cx="2153152" cy="1093677"/>
          </a:xfrm>
          <a:custGeom>
            <a:avLst/>
            <a:gdLst>
              <a:gd name="connsiteX0" fmla="*/ 0 w 2153152"/>
              <a:gd name="connsiteY0" fmla="*/ 109368 h 1093677"/>
              <a:gd name="connsiteX1" fmla="*/ 109368 w 2153152"/>
              <a:gd name="connsiteY1" fmla="*/ 0 h 1093677"/>
              <a:gd name="connsiteX2" fmla="*/ 2043784 w 2153152"/>
              <a:gd name="connsiteY2" fmla="*/ 0 h 1093677"/>
              <a:gd name="connsiteX3" fmla="*/ 2153152 w 2153152"/>
              <a:gd name="connsiteY3" fmla="*/ 109368 h 1093677"/>
              <a:gd name="connsiteX4" fmla="*/ 2153152 w 2153152"/>
              <a:gd name="connsiteY4" fmla="*/ 984309 h 1093677"/>
              <a:gd name="connsiteX5" fmla="*/ 2043784 w 2153152"/>
              <a:gd name="connsiteY5" fmla="*/ 1093677 h 1093677"/>
              <a:gd name="connsiteX6" fmla="*/ 109368 w 2153152"/>
              <a:gd name="connsiteY6" fmla="*/ 1093677 h 1093677"/>
              <a:gd name="connsiteX7" fmla="*/ 0 w 2153152"/>
              <a:gd name="connsiteY7" fmla="*/ 984309 h 1093677"/>
              <a:gd name="connsiteX8" fmla="*/ 0 w 2153152"/>
              <a:gd name="connsiteY8" fmla="*/ 109368 h 109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152" h="1093677">
                <a:moveTo>
                  <a:pt x="0" y="109368"/>
                </a:moveTo>
                <a:cubicBezTo>
                  <a:pt x="0" y="48966"/>
                  <a:pt x="48966" y="0"/>
                  <a:pt x="109368" y="0"/>
                </a:cubicBezTo>
                <a:lnTo>
                  <a:pt x="2043784" y="0"/>
                </a:lnTo>
                <a:cubicBezTo>
                  <a:pt x="2104186" y="0"/>
                  <a:pt x="2153152" y="48966"/>
                  <a:pt x="2153152" y="109368"/>
                </a:cubicBezTo>
                <a:lnTo>
                  <a:pt x="2153152" y="984309"/>
                </a:lnTo>
                <a:cubicBezTo>
                  <a:pt x="2153152" y="1044711"/>
                  <a:pt x="2104186" y="1093677"/>
                  <a:pt x="2043784" y="1093677"/>
                </a:cubicBezTo>
                <a:lnTo>
                  <a:pt x="109368" y="1093677"/>
                </a:lnTo>
                <a:cubicBezTo>
                  <a:pt x="48966" y="1093677"/>
                  <a:pt x="0" y="1044711"/>
                  <a:pt x="0" y="984309"/>
                </a:cubicBezTo>
                <a:lnTo>
                  <a:pt x="0" y="10936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13" tIns="140618" rIns="176813" bIns="140618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 dirty="0">
              <a:noFill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7" y="2756328"/>
            <a:ext cx="1125137" cy="11251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10" y="3210548"/>
            <a:ext cx="1001749" cy="10017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83" y="2225547"/>
            <a:ext cx="1164141" cy="11641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36" y="3220609"/>
            <a:ext cx="826633" cy="826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43" y="4846043"/>
            <a:ext cx="953923" cy="9539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8" y="4876932"/>
            <a:ext cx="759806" cy="7598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1" y="4826532"/>
            <a:ext cx="1002951" cy="10029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24" y="3176448"/>
            <a:ext cx="705017" cy="7050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9" y="3127735"/>
            <a:ext cx="956848" cy="9568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49" y="4901892"/>
            <a:ext cx="907241" cy="9072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71" y="2018040"/>
            <a:ext cx="1293214" cy="12932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45" y="4894128"/>
            <a:ext cx="851804" cy="8518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4801482"/>
            <a:ext cx="1037096" cy="1037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11">
            <a:off x="1941866" y="4930842"/>
            <a:ext cx="849339" cy="8493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94" y="3164128"/>
            <a:ext cx="1121810" cy="11218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38" y="3006844"/>
            <a:ext cx="1088791" cy="10887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99" y="2198074"/>
            <a:ext cx="1187722" cy="11877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8" y="3210548"/>
            <a:ext cx="1149383" cy="1149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6" y="2142870"/>
            <a:ext cx="1077739" cy="10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563098" y="2995246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13890" y="2986454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18390" y="2986455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563098" y="1312986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18390" y="4698025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713890" y="4698024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809390" y="4677508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7467598" y="4677507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9563098" y="4677506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8390" y="1292470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713890" y="1292469"/>
            <a:ext cx="1919656" cy="15093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467598" y="1312986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7467598" y="2995246"/>
            <a:ext cx="1919656" cy="15093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50628" y="1312986"/>
            <a:ext cx="16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Meat mimics (substitutes)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834049" y="1312986"/>
            <a:ext cx="169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Meat  free protein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13641" y="3103587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Dairy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839113" y="3061490"/>
            <a:ext cx="12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Dairy alternative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50629" y="4788585"/>
            <a:ext cx="18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Ready meals with meat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720487" y="4782820"/>
            <a:ext cx="189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Ready meals with meat mimics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991831" y="4782820"/>
            <a:ext cx="155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Ready meals without meat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80" y="3707821"/>
            <a:ext cx="674397" cy="6743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45" y="2104361"/>
            <a:ext cx="614122" cy="6141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78" y="5469964"/>
            <a:ext cx="576024" cy="576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2" y="2344240"/>
            <a:ext cx="365188" cy="3651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48" y="3683041"/>
            <a:ext cx="723958" cy="723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90" y="5473409"/>
            <a:ext cx="606125" cy="606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" y="5494523"/>
            <a:ext cx="585011" cy="5850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30" y="5479800"/>
            <a:ext cx="587254" cy="5872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51" y="5406021"/>
            <a:ext cx="734812" cy="7348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7" y="3691075"/>
            <a:ext cx="656339" cy="6563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2" y="3785101"/>
            <a:ext cx="597117" cy="5971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8" y="2143958"/>
            <a:ext cx="530315" cy="5303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4" y="2090043"/>
            <a:ext cx="649425" cy="6494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8" y="2462860"/>
            <a:ext cx="184716" cy="1847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07" y="2290824"/>
            <a:ext cx="184716" cy="18471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70178" y="1383225"/>
            <a:ext cx="16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Bread &amp; cereal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9687657" y="1383225"/>
            <a:ext cx="16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Oils &amp; fats</a:t>
            </a:r>
            <a:endParaRPr lang="en-GB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00" y="1948516"/>
            <a:ext cx="791447" cy="7914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95" y="1902135"/>
            <a:ext cx="678783" cy="67878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592157" y="3061490"/>
            <a:ext cx="16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Fruits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9687657" y="3053352"/>
            <a:ext cx="16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Vegetables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570178" y="4782820"/>
            <a:ext cx="167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Sugar products  &amp; confectionery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687656" y="4782820"/>
            <a:ext cx="17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Beverages (excl. water &amp; alcohol)</a:t>
            </a:r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2047164"/>
            <a:ext cx="534425" cy="5344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76" y="1909950"/>
            <a:ext cx="688426" cy="6884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3705286"/>
            <a:ext cx="622787" cy="6227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23" y="3705573"/>
            <a:ext cx="641841" cy="64184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85" y="3770830"/>
            <a:ext cx="584293" cy="58429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83362"/>
            <a:ext cx="709188" cy="7091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01" y="5408213"/>
            <a:ext cx="706010" cy="70601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26" y="5399282"/>
            <a:ext cx="622787" cy="62278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9" y="5385012"/>
            <a:ext cx="726092" cy="7260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23" y="5326325"/>
            <a:ext cx="814508" cy="814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972" y="5429151"/>
            <a:ext cx="652344" cy="6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62A27-F9F7-6740-95F2-A32D07E72F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456F7-4DC2-49BB-B60B-03D4609C2BED}"/>
              </a:ext>
            </a:extLst>
          </p:cNvPr>
          <p:cNvSpPr txBox="1"/>
          <p:nvPr/>
        </p:nvSpPr>
        <p:spPr>
          <a:xfrm>
            <a:off x="605642" y="2303813"/>
            <a:ext cx="912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Would you like to find out what people eat when they reduce their meat consumption?</a:t>
            </a:r>
          </a:p>
          <a:p>
            <a:endParaRPr lang="en-GB" sz="2400" dirty="0"/>
          </a:p>
          <a:p>
            <a:r>
              <a:rPr lang="en-GB" sz="2400" dirty="0"/>
              <a:t>Come to the next series of LIDA Intern seminars (02.04.2020)!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0" y="758952"/>
            <a:ext cx="3769036" cy="66392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9EA39E-445B-4B9A-922C-5B34E12A9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14" y="141889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1" y="1927963"/>
            <a:ext cx="4977114" cy="234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" y="20505"/>
            <a:ext cx="7600950" cy="192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03" y="600265"/>
            <a:ext cx="6061397" cy="1579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115" y="3299522"/>
            <a:ext cx="4961879" cy="2978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-54" b="64377"/>
          <a:stretch/>
        </p:blipFill>
        <p:spPr>
          <a:xfrm>
            <a:off x="155761" y="3563536"/>
            <a:ext cx="6337530" cy="2636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729" y="2249053"/>
            <a:ext cx="6942776" cy="11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99" y="970431"/>
            <a:ext cx="3931469" cy="49136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566"/>
            <a:ext cx="7917799" cy="31653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0C89F-E75F-4519-8E2A-92D021262B69}"/>
              </a:ext>
            </a:extLst>
          </p:cNvPr>
          <p:cNvSpPr txBox="1"/>
          <p:nvPr/>
        </p:nvSpPr>
        <p:spPr>
          <a:xfrm>
            <a:off x="926833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trends.google.com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7AB61-0A0E-4482-B70F-B285E94B7671}"/>
              </a:ext>
            </a:extLst>
          </p:cNvPr>
          <p:cNvSpPr txBox="1"/>
          <p:nvPr/>
        </p:nvSpPr>
        <p:spPr>
          <a:xfrm>
            <a:off x="8559395" y="6459348"/>
            <a:ext cx="1694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Veganuary.com</a:t>
            </a:r>
          </a:p>
        </p:txBody>
      </p:sp>
    </p:spTree>
    <p:extLst>
      <p:ext uri="{BB962C8B-B14F-4D97-AF65-F5344CB8AC3E}">
        <p14:creationId xmlns:p14="http://schemas.microsoft.com/office/powerpoint/2010/main" val="29976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people go vegan/vegetarian?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1479" r="24662" b="51542"/>
          <a:stretch/>
        </p:blipFill>
        <p:spPr>
          <a:xfrm>
            <a:off x="6619001" y="1888959"/>
            <a:ext cx="4536679" cy="4423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t="40243" r="50583" b="34120"/>
          <a:stretch/>
        </p:blipFill>
        <p:spPr>
          <a:xfrm>
            <a:off x="1097280" y="2526631"/>
            <a:ext cx="5190673" cy="2839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7A520-6F1B-41C4-8C29-F2FD328BAEDE}"/>
              </a:ext>
            </a:extLst>
          </p:cNvPr>
          <p:cNvSpPr txBox="1"/>
          <p:nvPr/>
        </p:nvSpPr>
        <p:spPr>
          <a:xfrm>
            <a:off x="1235591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Graphics from: Veganuary.com</a:t>
            </a:r>
          </a:p>
        </p:txBody>
      </p:sp>
    </p:spTree>
    <p:extLst>
      <p:ext uri="{BB962C8B-B14F-4D97-AF65-F5344CB8AC3E}">
        <p14:creationId xmlns:p14="http://schemas.microsoft.com/office/powerpoint/2010/main" val="23247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Meat consumption data based on traditional surveys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1" y="2235631"/>
            <a:ext cx="5163454" cy="34432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30" y="1803505"/>
            <a:ext cx="3573379" cy="4466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91904" r="40157" b="357"/>
          <a:stretch/>
        </p:blipFill>
        <p:spPr>
          <a:xfrm>
            <a:off x="10196999" y="3332747"/>
            <a:ext cx="1485942" cy="417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91899" r="12857" b="-150"/>
          <a:stretch/>
        </p:blipFill>
        <p:spPr>
          <a:xfrm>
            <a:off x="10160912" y="3647098"/>
            <a:ext cx="1206819" cy="44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8775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Food and You survey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5591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Living cost and food survey/ Family Foods survey</a:t>
            </a:r>
          </a:p>
        </p:txBody>
      </p:sp>
    </p:spTree>
    <p:extLst>
      <p:ext uri="{BB962C8B-B14F-4D97-AF65-F5344CB8AC3E}">
        <p14:creationId xmlns:p14="http://schemas.microsoft.com/office/powerpoint/2010/main" val="11049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Meat consumption data based on traditional surveys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1" y="2235631"/>
            <a:ext cx="5163454" cy="344327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91899" r="12857" b="-150"/>
          <a:stretch/>
        </p:blipFill>
        <p:spPr>
          <a:xfrm>
            <a:off x="10635924" y="3647098"/>
            <a:ext cx="1206819" cy="445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5591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Living cost and food survey/ Family Foods survey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75" y="6445448"/>
            <a:ext cx="564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Food and You survey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3129"/>
          <a:stretch/>
        </p:blipFill>
        <p:spPr>
          <a:xfrm>
            <a:off x="5961413" y="2118950"/>
            <a:ext cx="5997040" cy="36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Meat consumption data based on traditional surveys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CC343-8094-4B94-BC3A-37CB15433BFB}"/>
              </a:ext>
            </a:extLst>
          </p:cNvPr>
          <p:cNvSpPr txBox="1"/>
          <p:nvPr/>
        </p:nvSpPr>
        <p:spPr>
          <a:xfrm>
            <a:off x="1211282" y="2042556"/>
            <a:ext cx="99443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Underreporting (intentional or unintentional)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Longitudinal information only on national level, but not for individual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Limited nutritional information – weights estimated by participants, nutritional details estimated for typical 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C58-F023-4E20-A459-C9AC59C5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Transaction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61F60-FA06-4AD9-B418-952E1429E79D}"/>
              </a:ext>
            </a:extLst>
          </p:cNvPr>
          <p:cNvSpPr txBox="1"/>
          <p:nvPr/>
        </p:nvSpPr>
        <p:spPr>
          <a:xfrm>
            <a:off x="1211282" y="2042556"/>
            <a:ext cx="9944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issue of underreporting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Longitudinal data for individual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More detailed nutritional information – precise information about weights, detailed nutritional information for most items (and average estimates for the rest e.g. loose vegetables)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Large volume  - counteracts problem of smaller groups (e.g. Vegans) being underrepresented in the sample</a:t>
            </a:r>
          </a:p>
        </p:txBody>
      </p:sp>
    </p:spTree>
    <p:extLst>
      <p:ext uri="{BB962C8B-B14F-4D97-AF65-F5344CB8AC3E}">
        <p14:creationId xmlns:p14="http://schemas.microsoft.com/office/powerpoint/2010/main" val="20481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E0FE-B37D-4132-AA24-DFBFFA65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/>
              <a:t>How dietary patterns change when people reduce their meat consumption?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345E-324A-404F-A665-6A4214436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1537</TotalTime>
  <Words>319</Words>
  <Application>Microsoft Office PowerPoint</Application>
  <PresentationFormat>Widescreen</PresentationFormat>
  <Paragraphs>64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Changes in meat consumption patterns in the UK – investigation using loyalty card data</vt:lpstr>
      <vt:lpstr>PowerPoint Presentation</vt:lpstr>
      <vt:lpstr>PowerPoint Presentation</vt:lpstr>
      <vt:lpstr>Why people go vegan/vegetarian?</vt:lpstr>
      <vt:lpstr>Meat consumption data based on traditional surveys</vt:lpstr>
      <vt:lpstr>Meat consumption data based on traditional surveys</vt:lpstr>
      <vt:lpstr>Meat consumption data based on traditional surveys</vt:lpstr>
      <vt:lpstr>Transaction data</vt:lpstr>
      <vt:lpstr>How dietary patterns change when people reduce their meat consumption?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 slide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meat consumption patterns in the UK  – investigation using loyalty card data</dc:title>
  <dc:creator>Patrycja Delong</dc:creator>
  <cp:lastModifiedBy>Michael Kettles</cp:lastModifiedBy>
  <cp:revision>85</cp:revision>
  <dcterms:created xsi:type="dcterms:W3CDTF">2020-01-07T12:57:09Z</dcterms:created>
  <dcterms:modified xsi:type="dcterms:W3CDTF">2020-01-30T16:10:56Z</dcterms:modified>
</cp:coreProperties>
</file>