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8" r:id="rId2"/>
    <p:sldId id="303" r:id="rId3"/>
    <p:sldId id="304" r:id="rId4"/>
    <p:sldId id="302" r:id="rId5"/>
    <p:sldId id="261" r:id="rId6"/>
    <p:sldId id="305" r:id="rId7"/>
    <p:sldId id="263" r:id="rId8"/>
    <p:sldId id="318" r:id="rId9"/>
    <p:sldId id="264" r:id="rId10"/>
    <p:sldId id="265" r:id="rId11"/>
    <p:sldId id="268" r:id="rId12"/>
    <p:sldId id="269" r:id="rId13"/>
    <p:sldId id="266" r:id="rId14"/>
    <p:sldId id="267" r:id="rId15"/>
    <p:sldId id="270" r:id="rId16"/>
    <p:sldId id="271" r:id="rId17"/>
    <p:sldId id="272" r:id="rId18"/>
    <p:sldId id="273" r:id="rId19"/>
    <p:sldId id="309" r:id="rId20"/>
    <p:sldId id="310" r:id="rId21"/>
    <p:sldId id="311" r:id="rId22"/>
    <p:sldId id="312" r:id="rId23"/>
    <p:sldId id="313" r:id="rId24"/>
    <p:sldId id="314" r:id="rId25"/>
    <p:sldId id="315" r:id="rId26"/>
    <p:sldId id="291" r:id="rId27"/>
    <p:sldId id="316" r:id="rId28"/>
    <p:sldId id="299" r:id="rId29"/>
    <p:sldId id="317" r:id="rId30"/>
    <p:sldId id="3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Malleson" initials="NM" lastIdx="2" clrIdx="0">
    <p:extLst>
      <p:ext uri="{19B8F6BF-5375-455C-9EA6-DF929625EA0E}">
        <p15:presenceInfo xmlns:p15="http://schemas.microsoft.com/office/powerpoint/2012/main" userId="S-1-5-21-1390067357-1993962763-725345543-2983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6977" autoAdjust="0"/>
  </p:normalViewPr>
  <p:slideViewPr>
    <p:cSldViewPr snapToGrid="0" snapToObjects="1">
      <p:cViewPr varScale="1">
        <p:scale>
          <a:sx n="85" d="100"/>
          <a:sy n="85" d="100"/>
        </p:scale>
        <p:origin x="738" y="84"/>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22T15:33:18.338" idx="1">
    <p:pos x="6722" y="1504"/>
    <p:text>Here I'd mention 'offline' (or similar). Basically that the predictions are good for analysis of historic data, but wont tell you about the current state of the system. E.g. you could do analysis of how a new building might be used by the inhabitants and help you to identify flaws in the design (or whatever), but it wont tell you what is going on in the building *right now*.</p:text>
    <p:extLst>
      <p:ext uri="{C676402C-5697-4E1C-873F-D02D1690AC5C}">
        <p15:threadingInfo xmlns:p15="http://schemas.microsoft.com/office/powerpoint/2012/main" timeZoneBias="0"/>
      </p:ext>
    </p:extLst>
  </p:cm>
  <p:cm authorId="1" dt="2020-01-22T15:35:02.064" idx="2">
    <p:pos x="4190" y="3514"/>
    <p:text>Other fields are very good at doing DDA (e.g. meteorlogy)</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D59F-84DF-0C4A-A564-05F3AC6AA4FC}"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607B-BC83-1C44-A501-8F981FF41469}" type="slidenum">
              <a:rPr lang="en-US" smtClean="0"/>
              <a:t>‹#›</a:t>
            </a:fld>
            <a:endParaRPr lang="en-US"/>
          </a:p>
        </p:txBody>
      </p:sp>
    </p:spTree>
    <p:extLst>
      <p:ext uri="{BB962C8B-B14F-4D97-AF65-F5344CB8AC3E}">
        <p14:creationId xmlns:p14="http://schemas.microsoft.com/office/powerpoint/2010/main" val="23894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Ideas</a:t>
            </a:r>
          </a:p>
        </p:txBody>
      </p:sp>
      <p:sp>
        <p:nvSpPr>
          <p:cNvPr id="4" name="Slide Number Placeholder 3"/>
          <p:cNvSpPr>
            <a:spLocks noGrp="1"/>
          </p:cNvSpPr>
          <p:nvPr>
            <p:ph type="sldNum" sz="quarter" idx="5"/>
          </p:nvPr>
        </p:nvSpPr>
        <p:spPr/>
        <p:txBody>
          <a:bodyPr/>
          <a:lstStyle/>
          <a:p>
            <a:fld id="{59BC607B-BC83-1C44-A501-8F981FF41469}" type="slidenum">
              <a:rPr lang="en-US" smtClean="0"/>
              <a:t>1</a:t>
            </a:fld>
            <a:endParaRPr lang="en-US"/>
          </a:p>
        </p:txBody>
      </p:sp>
    </p:spTree>
    <p:extLst>
      <p:ext uri="{BB962C8B-B14F-4D97-AF65-F5344CB8AC3E}">
        <p14:creationId xmlns:p14="http://schemas.microsoft.com/office/powerpoint/2010/main" val="267172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the</a:t>
            </a:r>
            <a:r>
              <a:rPr lang="en-GB" baseline="0" dirty="0"/>
              <a:t> web browser, you simply log in, then execute the functions to take the output.</a:t>
            </a:r>
          </a:p>
          <a:p>
            <a:pPr marL="171450" indent="-171450">
              <a:buFont typeface="Arial" panose="020B0604020202020204" pitchFamily="34" charset="0"/>
              <a:buChar char="•"/>
            </a:pPr>
            <a:r>
              <a:rPr lang="en-GB" baseline="0" dirty="0"/>
              <a:t>Some of these functions require an input, which for most cases is the output of another function.</a:t>
            </a:r>
          </a:p>
          <a:p>
            <a:pPr marL="171450" indent="-171450">
              <a:buFont typeface="Arial" panose="020B0604020202020204" pitchFamily="34" charset="0"/>
              <a:buChar char="•"/>
            </a:pPr>
            <a:r>
              <a:rPr lang="en-GB" baseline="0" dirty="0"/>
              <a:t>For example, you must call the building() function and obtain the building id to use the </a:t>
            </a:r>
            <a:r>
              <a:rPr lang="en-GB" baseline="0" dirty="0" err="1"/>
              <a:t>sensorreading</a:t>
            </a:r>
            <a:r>
              <a:rPr lang="en-GB" baseline="0" dirty="0"/>
              <a:t> function, which then gives you access to the data you require.</a:t>
            </a:r>
          </a:p>
          <a:p>
            <a:pPr marL="171450" indent="-171450">
              <a:buFont typeface="Arial" panose="020B0604020202020204" pitchFamily="34" charset="0"/>
              <a:buChar char="•"/>
            </a:pPr>
            <a:r>
              <a:rPr lang="en-GB" baseline="0" dirty="0"/>
              <a:t>This data is returned in JSON format, and it is possible to download this data directly from the API. </a:t>
            </a:r>
          </a:p>
          <a:p>
            <a:pPr marL="171450" indent="-171450">
              <a:buFont typeface="Arial" panose="020B0604020202020204" pitchFamily="34" charset="0"/>
              <a:buChar char="•"/>
            </a:pPr>
            <a:r>
              <a:rPr lang="en-GB" baseline="0" dirty="0"/>
              <a:t>Of course, this must all be done manually, which is time consuming and inconvenient because it gives you no option to automate data collection and utilization.</a:t>
            </a:r>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10</a:t>
            </a:fld>
            <a:endParaRPr lang="en-US"/>
          </a:p>
        </p:txBody>
      </p:sp>
    </p:spTree>
    <p:extLst>
      <p:ext uri="{BB962C8B-B14F-4D97-AF65-F5344CB8AC3E}">
        <p14:creationId xmlns:p14="http://schemas.microsoft.com/office/powerpoint/2010/main" val="261035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a:t>
            </a:r>
            <a:r>
              <a:rPr lang="en-GB" baseline="0" dirty="0"/>
              <a:t> order to utilize this data for use in a model, it must be possible to access data programmatically rather than manually.</a:t>
            </a:r>
          </a:p>
          <a:p>
            <a:pPr marL="171450" indent="-171450">
              <a:buFont typeface="Arial" panose="020B0604020202020204" pitchFamily="34" charset="0"/>
              <a:buChar char="•"/>
            </a:pPr>
            <a:r>
              <a:rPr lang="en-GB" baseline="0" dirty="0"/>
              <a:t>As well as with the browser interface, APIs allow access to functions scripturally through a URL.</a:t>
            </a:r>
          </a:p>
          <a:p>
            <a:pPr marL="171450" indent="-171450">
              <a:buFont typeface="Arial" panose="020B0604020202020204" pitchFamily="34" charset="0"/>
              <a:buChar char="•"/>
            </a:pPr>
            <a:r>
              <a:rPr lang="en-GB" dirty="0"/>
              <a:t>Because</a:t>
            </a:r>
            <a:r>
              <a:rPr lang="en-GB" baseline="0" dirty="0"/>
              <a:t> the modelling is mostly done in Python, I wrote a Python module to be able to access the data through the API</a:t>
            </a:r>
            <a:r>
              <a:rPr lang="en-GB" baseline="0" dirty="0" smtClean="0"/>
              <a:t>.</a:t>
            </a:r>
            <a:endParaRPr lang="en-GB" baseline="0" dirty="0"/>
          </a:p>
        </p:txBody>
      </p:sp>
      <p:sp>
        <p:nvSpPr>
          <p:cNvPr id="4" name="Slide Number Placeholder 3"/>
          <p:cNvSpPr>
            <a:spLocks noGrp="1"/>
          </p:cNvSpPr>
          <p:nvPr>
            <p:ph type="sldNum" sz="quarter" idx="5"/>
          </p:nvPr>
        </p:nvSpPr>
        <p:spPr/>
        <p:txBody>
          <a:bodyPr/>
          <a:lstStyle/>
          <a:p>
            <a:fld id="{59BC607B-BC83-1C44-A501-8F981FF41469}" type="slidenum">
              <a:rPr lang="en-US" smtClean="0"/>
              <a:t>11</a:t>
            </a:fld>
            <a:endParaRPr lang="en-US"/>
          </a:p>
        </p:txBody>
      </p:sp>
    </p:spTree>
    <p:extLst>
      <p:ext uri="{BB962C8B-B14F-4D97-AF65-F5344CB8AC3E}">
        <p14:creationId xmlns:p14="http://schemas.microsoft.com/office/powerpoint/2010/main" val="1919664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This </a:t>
            </a:r>
            <a:r>
              <a:rPr lang="en-GB" baseline="0" dirty="0" smtClean="0"/>
              <a:t>is a diagrammatic representation of </a:t>
            </a:r>
            <a:r>
              <a:rPr lang="en-GB" baseline="0" dirty="0"/>
              <a:t>the </a:t>
            </a:r>
            <a:r>
              <a:rPr lang="en-GB" baseline="0" dirty="0" smtClean="0"/>
              <a:t>architecture of the API</a:t>
            </a:r>
            <a:r>
              <a:rPr lang="en-GB" baseline="0" dirty="0"/>
              <a:t>, with different rows requiring a different number of inputs from top to bottom.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All functions required the username and password to access them.</a:t>
            </a:r>
          </a:p>
          <a:p>
            <a:pPr marL="171450" indent="-171450">
              <a:buFont typeface="Arial" panose="020B0604020202020204" pitchFamily="34" charset="0"/>
              <a:buChar char="•"/>
            </a:pPr>
            <a:r>
              <a:rPr lang="en-GB" baseline="0" dirty="0"/>
              <a:t>Many of the functions required one or more inputs.</a:t>
            </a:r>
          </a:p>
          <a:p>
            <a:pPr marL="171450" indent="-171450">
              <a:buFont typeface="Arial" panose="020B0604020202020204" pitchFamily="34" charset="0"/>
              <a:buChar char="•"/>
            </a:pPr>
            <a:r>
              <a:rPr lang="en-GB" baseline="0" dirty="0"/>
              <a:t>Then the bottom row represents the raw data.</a:t>
            </a:r>
          </a:p>
          <a:p>
            <a:pPr marL="171450" indent="-171450">
              <a:buFont typeface="Arial" panose="020B0604020202020204" pitchFamily="34" charset="0"/>
              <a:buChar char="•"/>
            </a:pPr>
            <a:r>
              <a:rPr lang="en-GB" baseline="0" dirty="0"/>
              <a:t>However, a lot of these do not change and therefore only need to be called once. </a:t>
            </a:r>
          </a:p>
          <a:p>
            <a:pPr marL="171450" indent="-171450">
              <a:buFont typeface="Arial" panose="020B0604020202020204" pitchFamily="34" charset="0"/>
              <a:buChar char="•"/>
            </a:pPr>
            <a:r>
              <a:rPr lang="en-GB" baseline="0" dirty="0"/>
              <a:t>I therefore needed a way to avoid unnecessary effort for the user so they didn’t require 4 or 5 inputs as well as those related to the specifics of the function they are actually trying to call.</a:t>
            </a:r>
          </a:p>
          <a:p>
            <a:pPr marL="171450" indent="-171450">
              <a:buFont typeface="Arial" panose="020B0604020202020204" pitchFamily="34" charset="0"/>
              <a:buChar char="•"/>
            </a:pPr>
            <a:r>
              <a:rPr lang="en-GB" baseline="0" dirty="0"/>
              <a:t>In the end I resolved this problem by declaring a class instance which uses methods when the instance is declared to store data which are constant as attributes of that class instant.</a:t>
            </a:r>
          </a:p>
        </p:txBody>
      </p:sp>
      <p:sp>
        <p:nvSpPr>
          <p:cNvPr id="4" name="Slide Number Placeholder 3"/>
          <p:cNvSpPr>
            <a:spLocks noGrp="1"/>
          </p:cNvSpPr>
          <p:nvPr>
            <p:ph type="sldNum" sz="quarter" idx="5"/>
          </p:nvPr>
        </p:nvSpPr>
        <p:spPr/>
        <p:txBody>
          <a:bodyPr/>
          <a:lstStyle/>
          <a:p>
            <a:fld id="{59BC607B-BC83-1C44-A501-8F981FF41469}" type="slidenum">
              <a:rPr lang="en-US" smtClean="0"/>
              <a:t>12</a:t>
            </a:fld>
            <a:endParaRPr lang="en-US"/>
          </a:p>
        </p:txBody>
      </p:sp>
    </p:spTree>
    <p:extLst>
      <p:ext uri="{BB962C8B-B14F-4D97-AF65-F5344CB8AC3E}">
        <p14:creationId xmlns:p14="http://schemas.microsoft.com/office/powerpoint/2010/main" val="211103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14</a:t>
            </a:fld>
            <a:endParaRPr lang="en-US"/>
          </a:p>
        </p:txBody>
      </p:sp>
    </p:spTree>
    <p:extLst>
      <p:ext uri="{BB962C8B-B14F-4D97-AF65-F5344CB8AC3E}">
        <p14:creationId xmlns:p14="http://schemas.microsoft.com/office/powerpoint/2010/main" val="3717507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5"/>
          </p:nvPr>
        </p:nvSpPr>
        <p:spPr/>
        <p:txBody>
          <a:bodyPr/>
          <a:lstStyle/>
          <a:p>
            <a:fld id="{59BC607B-BC83-1C44-A501-8F981FF41469}" type="slidenum">
              <a:rPr lang="en-US" smtClean="0"/>
              <a:t>15</a:t>
            </a:fld>
            <a:endParaRPr lang="en-US"/>
          </a:p>
        </p:txBody>
      </p:sp>
    </p:spTree>
    <p:extLst>
      <p:ext uri="{BB962C8B-B14F-4D97-AF65-F5344CB8AC3E}">
        <p14:creationId xmlns:p14="http://schemas.microsoft.com/office/powerpoint/2010/main" val="3462566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For plotting I wrote a separate script to use functions from my module to plot data from user choices of sensors.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Talk through interactions/text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input</a:t>
            </a:r>
            <a:endParaRPr kumimoji="0" lang="en-GB"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59BC607B-BC83-1C44-A501-8F981FF41469}" type="slidenum">
              <a:rPr lang="en-US" smtClean="0"/>
              <a:t>16</a:t>
            </a:fld>
            <a:endParaRPr lang="en-US"/>
          </a:p>
        </p:txBody>
      </p:sp>
    </p:spTree>
    <p:extLst>
      <p:ext uri="{BB962C8B-B14F-4D97-AF65-F5344CB8AC3E}">
        <p14:creationId xmlns:p14="http://schemas.microsoft.com/office/powerpoint/2010/main" val="359677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5"/>
          </p:nvPr>
        </p:nvSpPr>
        <p:spPr/>
        <p:txBody>
          <a:bodyPr/>
          <a:lstStyle/>
          <a:p>
            <a:fld id="{59BC607B-BC83-1C44-A501-8F981FF41469}" type="slidenum">
              <a:rPr lang="en-US" smtClean="0"/>
              <a:t>17</a:t>
            </a:fld>
            <a:endParaRPr lang="en-US"/>
          </a:p>
        </p:txBody>
      </p:sp>
    </p:spTree>
    <p:extLst>
      <p:ext uri="{BB962C8B-B14F-4D97-AF65-F5344CB8AC3E}">
        <p14:creationId xmlns:p14="http://schemas.microsoft.com/office/powerpoint/2010/main" val="1469648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Currently sensors offline/sending historical data and no floor plan available, but next steps are to build an ABM of the smart building.</a:t>
            </a:r>
          </a:p>
          <a:p>
            <a:r>
              <a:rPr lang="en-GB" dirty="0"/>
              <a:t>Need to emphasize</a:t>
            </a:r>
            <a:r>
              <a:rPr lang="en-GB" baseline="0" dirty="0"/>
              <a:t> in these slides how the parameters which are measured will feed into the model. </a:t>
            </a:r>
          </a:p>
          <a:p>
            <a:r>
              <a:rPr lang="en-GB" baseline="0" dirty="0"/>
              <a:t>For example: </a:t>
            </a:r>
          </a:p>
          <a:p>
            <a:pPr marL="171450" indent="-171450">
              <a:buFont typeface="Arial" panose="020B0604020202020204" pitchFamily="34" charset="0"/>
              <a:buChar char="•"/>
            </a:pPr>
            <a:r>
              <a:rPr lang="en-GB" baseline="0" dirty="0"/>
              <a:t>Can CO2 levels for example be used to predict occupancy?</a:t>
            </a:r>
          </a:p>
          <a:p>
            <a:pPr marL="171450" indent="-171450">
              <a:buFont typeface="Arial" panose="020B0604020202020204" pitchFamily="34" charset="0"/>
              <a:buChar char="•"/>
            </a:pPr>
            <a:r>
              <a:rPr lang="en-GB" dirty="0"/>
              <a:t>Could</a:t>
            </a:r>
            <a:r>
              <a:rPr lang="en-GB" baseline="0" dirty="0"/>
              <a:t> the model predict the movement of people if there was for example a large increase in temperature/VOC levels?</a:t>
            </a:r>
            <a:endParaRPr lang="en-GB" dirty="0"/>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9BC607B-BC83-1C44-A501-8F981FF41469}" type="slidenum">
              <a:rPr lang="en-US" smtClean="0"/>
              <a:t>18</a:t>
            </a:fld>
            <a:endParaRPr lang="en-US"/>
          </a:p>
        </p:txBody>
      </p:sp>
    </p:spTree>
    <p:extLst>
      <p:ext uri="{BB962C8B-B14F-4D97-AF65-F5344CB8AC3E}">
        <p14:creationId xmlns:p14="http://schemas.microsoft.com/office/powerpoint/2010/main" val="1700876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AD3900-22E4-43B5-8D09-5F6F2914E7F1}" type="slidenum">
              <a:rPr lang="en-GB" smtClean="0"/>
              <a:t>19</a:t>
            </a:fld>
            <a:endParaRPr lang="en-GB"/>
          </a:p>
        </p:txBody>
      </p:sp>
    </p:spTree>
    <p:extLst>
      <p:ext uri="{BB962C8B-B14F-4D97-AF65-F5344CB8AC3E}">
        <p14:creationId xmlns:p14="http://schemas.microsoft.com/office/powerpoint/2010/main" val="2764170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AD3900-22E4-43B5-8D09-5F6F2914E7F1}" type="slidenum">
              <a:rPr lang="en-GB" smtClean="0"/>
              <a:t>20</a:t>
            </a:fld>
            <a:endParaRPr lang="en-GB"/>
          </a:p>
        </p:txBody>
      </p:sp>
    </p:spTree>
    <p:extLst>
      <p:ext uri="{BB962C8B-B14F-4D97-AF65-F5344CB8AC3E}">
        <p14:creationId xmlns:p14="http://schemas.microsoft.com/office/powerpoint/2010/main" val="154935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There are many situations where it is useful to simulate how individual entities (for example vehicles or people) move and interact within a given spatial area.</a:t>
            </a:r>
          </a:p>
          <a:p>
            <a:pPr marL="171450" indent="-171450">
              <a:buFont typeface="Arial" panose="020B0604020202020204" pitchFamily="34" charset="0"/>
              <a:buChar char="•"/>
            </a:pPr>
            <a:r>
              <a:rPr lang="en-GB" dirty="0"/>
              <a:t>For example, simulating evacuating crowds for emergency management, special effects in cinema, and simulating a street for urban management.</a:t>
            </a:r>
          </a:p>
          <a:p>
            <a:pPr marL="171450" indent="-171450">
              <a:buFont typeface="Arial" panose="020B0604020202020204" pitchFamily="34" charset="0"/>
              <a:buChar char="•"/>
            </a:pPr>
            <a:r>
              <a:rPr lang="en-GB" dirty="0"/>
              <a:t>Broadly speaking there are 3 different modelling approaches depending on the time scale and the size of the crowd: the flow-based approach, the particle system approach, and the agent-based approach (</a:t>
            </a:r>
            <a:r>
              <a:rPr lang="en-GB" dirty="0" err="1"/>
              <a:t>Axblad</a:t>
            </a:r>
            <a:r>
              <a:rPr lang="en-GB" dirty="0"/>
              <a:t> 2018, </a:t>
            </a:r>
            <a:r>
              <a:rPr lang="en-GB" dirty="0" err="1"/>
              <a:t>p6</a:t>
            </a:r>
            <a:r>
              <a:rPr lang="en-GB" dirty="0"/>
              <a:t>).</a:t>
            </a:r>
          </a:p>
          <a:p>
            <a:pPr marL="171450" indent="-171450">
              <a:buFont typeface="Arial" panose="020B0604020202020204" pitchFamily="34" charset="0"/>
              <a:buChar char="•"/>
            </a:pPr>
            <a:r>
              <a:rPr lang="en-GB" dirty="0"/>
              <a:t>In </a:t>
            </a:r>
            <a:r>
              <a:rPr lang="en-GB" baseline="0" dirty="0"/>
              <a:t>urban analytics, an agent-based approach is useful and I am going to discuss how we are working to improve this approach and then how we plan to demonstrate this in a proof-of-concept model of a real life situation</a:t>
            </a:r>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2</a:t>
            </a:fld>
            <a:endParaRPr lang="en-US"/>
          </a:p>
        </p:txBody>
      </p:sp>
    </p:spTree>
    <p:extLst>
      <p:ext uri="{BB962C8B-B14F-4D97-AF65-F5344CB8AC3E}">
        <p14:creationId xmlns:p14="http://schemas.microsoft.com/office/powerpoint/2010/main" val="3079906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AD3900-22E4-43B5-8D09-5F6F2914E7F1}" type="slidenum">
              <a:rPr lang="en-GB" smtClean="0"/>
              <a:t>21</a:t>
            </a:fld>
            <a:endParaRPr lang="en-GB"/>
          </a:p>
        </p:txBody>
      </p:sp>
    </p:spTree>
    <p:extLst>
      <p:ext uri="{BB962C8B-B14F-4D97-AF65-F5344CB8AC3E}">
        <p14:creationId xmlns:p14="http://schemas.microsoft.com/office/powerpoint/2010/main" val="3761840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AD3900-22E4-43B5-8D09-5F6F2914E7F1}" type="slidenum">
              <a:rPr lang="en-GB" smtClean="0"/>
              <a:t>22</a:t>
            </a:fld>
            <a:endParaRPr lang="en-GB"/>
          </a:p>
        </p:txBody>
      </p:sp>
    </p:spTree>
    <p:extLst>
      <p:ext uri="{BB962C8B-B14F-4D97-AF65-F5344CB8AC3E}">
        <p14:creationId xmlns:p14="http://schemas.microsoft.com/office/powerpoint/2010/main" val="382524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AD3900-22E4-43B5-8D09-5F6F2914E7F1}" type="slidenum">
              <a:rPr lang="en-GB" smtClean="0"/>
              <a:t>23</a:t>
            </a:fld>
            <a:endParaRPr lang="en-GB"/>
          </a:p>
        </p:txBody>
      </p:sp>
    </p:spTree>
    <p:extLst>
      <p:ext uri="{BB962C8B-B14F-4D97-AF65-F5344CB8AC3E}">
        <p14:creationId xmlns:p14="http://schemas.microsoft.com/office/powerpoint/2010/main" val="2589312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AD3900-22E4-43B5-8D09-5F6F2914E7F1}" type="slidenum">
              <a:rPr lang="en-GB" smtClean="0"/>
              <a:t>24</a:t>
            </a:fld>
            <a:endParaRPr lang="en-GB"/>
          </a:p>
        </p:txBody>
      </p:sp>
    </p:spTree>
    <p:extLst>
      <p:ext uri="{BB962C8B-B14F-4D97-AF65-F5344CB8AC3E}">
        <p14:creationId xmlns:p14="http://schemas.microsoft.com/office/powerpoint/2010/main" val="4244461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AD3900-22E4-43B5-8D09-5F6F2914E7F1}" type="slidenum">
              <a:rPr lang="en-GB" smtClean="0"/>
              <a:t>25</a:t>
            </a:fld>
            <a:endParaRPr lang="en-GB"/>
          </a:p>
        </p:txBody>
      </p:sp>
    </p:spTree>
    <p:extLst>
      <p:ext uri="{BB962C8B-B14F-4D97-AF65-F5344CB8AC3E}">
        <p14:creationId xmlns:p14="http://schemas.microsoft.com/office/powerpoint/2010/main" val="4258544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With a spatial map of building and sensors, we could build a more specific ABM where the agents are people </a:t>
            </a:r>
            <a:r>
              <a:rPr lang="en-GB" dirty="0" smtClean="0">
                <a:latin typeface="Arial" panose="020B0604020202020204" pitchFamily="34" charset="0"/>
                <a:cs typeface="Arial" panose="020B0604020202020204" pitchFamily="34" charset="0"/>
              </a:rPr>
              <a:t>rather</a:t>
            </a:r>
            <a:r>
              <a:rPr lang="en-GB" baseline="0" dirty="0" smtClean="0">
                <a:latin typeface="Arial" panose="020B0604020202020204" pitchFamily="34" charset="0"/>
                <a:cs typeface="Arial" panose="020B0604020202020204" pitchFamily="34" charset="0"/>
              </a:rPr>
              <a:t> than sensor areas</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Data from the sensors could be used to simulate the movements of individuals in real-time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Next slides show model where agents are </a:t>
            </a:r>
            <a:r>
              <a:rPr lang="en-GB" b="1" dirty="0">
                <a:latin typeface="Arial" panose="020B0604020202020204" pitchFamily="34" charset="0"/>
                <a:cs typeface="Arial" panose="020B0604020202020204" pitchFamily="34" charset="0"/>
              </a:rPr>
              <a:t>people</a:t>
            </a:r>
            <a:r>
              <a:rPr lang="en-GB" dirty="0">
                <a:latin typeface="Arial" panose="020B0604020202020204" pitchFamily="34" charset="0"/>
                <a:cs typeface="Arial" panose="020B0604020202020204" pitchFamily="34" charset="0"/>
              </a:rPr>
              <a:t> and sensor data is used to predict </a:t>
            </a:r>
            <a:r>
              <a:rPr lang="en-GB" b="1" dirty="0">
                <a:latin typeface="Arial" panose="020B0604020202020204" pitchFamily="34" charset="0"/>
                <a:cs typeface="Arial" panose="020B0604020202020204" pitchFamily="34" charset="0"/>
              </a:rPr>
              <a:t>trajectory</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9BC607B-BC83-1C44-A501-8F981FF41469}" type="slidenum">
              <a:rPr lang="en-US" smtClean="0"/>
              <a:t>26</a:t>
            </a:fld>
            <a:endParaRPr lang="en-US"/>
          </a:p>
        </p:txBody>
      </p:sp>
    </p:spTree>
    <p:extLst>
      <p:ext uri="{BB962C8B-B14F-4D97-AF65-F5344CB8AC3E}">
        <p14:creationId xmlns:p14="http://schemas.microsoft.com/office/powerpoint/2010/main" val="3132550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Each X represents an agent which is a person</a:t>
            </a:r>
            <a:endParaRPr lang="en-GB" dirty="0"/>
          </a:p>
        </p:txBody>
      </p:sp>
      <p:sp>
        <p:nvSpPr>
          <p:cNvPr id="4" name="Slide Number Placeholder 3"/>
          <p:cNvSpPr>
            <a:spLocks noGrp="1"/>
          </p:cNvSpPr>
          <p:nvPr>
            <p:ph type="sldNum" sz="quarter" idx="10"/>
          </p:nvPr>
        </p:nvSpPr>
        <p:spPr/>
        <p:txBody>
          <a:bodyPr/>
          <a:lstStyle/>
          <a:p>
            <a:fld id="{0BAD3900-22E4-43B5-8D09-5F6F2914E7F1}" type="slidenum">
              <a:rPr lang="en-GB" smtClean="0"/>
              <a:t>27</a:t>
            </a:fld>
            <a:endParaRPr lang="en-GB"/>
          </a:p>
        </p:txBody>
      </p:sp>
    </p:spTree>
    <p:extLst>
      <p:ext uri="{BB962C8B-B14F-4D97-AF65-F5344CB8AC3E}">
        <p14:creationId xmlns:p14="http://schemas.microsoft.com/office/powerpoint/2010/main" val="2822504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Red arrows demarcate the initial prediction of trajectory over time with each X along the line at different iteration of the model</a:t>
            </a:r>
          </a:p>
          <a:p>
            <a:pPr marL="171450" indent="-171450">
              <a:buFont typeface="Arial" panose="020B0604020202020204" pitchFamily="34" charset="0"/>
              <a:buChar char="•"/>
            </a:pPr>
            <a:r>
              <a:rPr lang="en-GB" baseline="0" dirty="0"/>
              <a:t>Red arrows represent prediction from a static (?) model calibrated then run.</a:t>
            </a:r>
          </a:p>
        </p:txBody>
      </p:sp>
      <p:sp>
        <p:nvSpPr>
          <p:cNvPr id="4" name="Slide Number Placeholder 3"/>
          <p:cNvSpPr>
            <a:spLocks noGrp="1"/>
          </p:cNvSpPr>
          <p:nvPr>
            <p:ph type="sldNum" sz="quarter" idx="10"/>
          </p:nvPr>
        </p:nvSpPr>
        <p:spPr/>
        <p:txBody>
          <a:bodyPr/>
          <a:lstStyle/>
          <a:p>
            <a:fld id="{0BAD3900-22E4-43B5-8D09-5F6F2914E7F1}" type="slidenum">
              <a:rPr lang="en-GB" smtClean="0"/>
              <a:t>28</a:t>
            </a:fld>
            <a:endParaRPr lang="en-GB"/>
          </a:p>
        </p:txBody>
      </p:sp>
    </p:spTree>
    <p:extLst>
      <p:ext uri="{BB962C8B-B14F-4D97-AF65-F5344CB8AC3E}">
        <p14:creationId xmlns:p14="http://schemas.microsoft.com/office/powerpoint/2010/main" val="942331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Green arrows represent the divergence from this model based using a dynamic ABM which updates the model and recalibrates based on sensor readings.</a:t>
            </a:r>
          </a:p>
          <a:p>
            <a:pPr marL="171450" indent="-171450">
              <a:buFont typeface="Arial" panose="020B0604020202020204" pitchFamily="34" charset="0"/>
              <a:buChar char="•"/>
            </a:pPr>
            <a:r>
              <a:rPr lang="en-GB" baseline="0" dirty="0"/>
              <a:t>This model could be used for real-time planning of events/emergency evacuation etc. </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(am aware that this is purely speculative and lacks detail/substance about the model)</a:t>
            </a:r>
          </a:p>
        </p:txBody>
      </p:sp>
      <p:sp>
        <p:nvSpPr>
          <p:cNvPr id="4" name="Slide Number Placeholder 3"/>
          <p:cNvSpPr>
            <a:spLocks noGrp="1"/>
          </p:cNvSpPr>
          <p:nvPr>
            <p:ph type="sldNum" sz="quarter" idx="10"/>
          </p:nvPr>
        </p:nvSpPr>
        <p:spPr/>
        <p:txBody>
          <a:bodyPr/>
          <a:lstStyle/>
          <a:p>
            <a:fld id="{0BAD3900-22E4-43B5-8D09-5F6F2914E7F1}" type="slidenum">
              <a:rPr lang="en-GB" smtClean="0"/>
              <a:t>29</a:t>
            </a:fld>
            <a:endParaRPr lang="en-GB"/>
          </a:p>
        </p:txBody>
      </p:sp>
    </p:spTree>
    <p:extLst>
      <p:ext uri="{BB962C8B-B14F-4D97-AF65-F5344CB8AC3E}">
        <p14:creationId xmlns:p14="http://schemas.microsoft.com/office/powerpoint/2010/main" val="94233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Title</a:t>
            </a:r>
          </a:p>
          <a:p>
            <a:pPr marL="171450" indent="-171450">
              <a:buFont typeface="Arial" panose="020B0604020202020204" pitchFamily="34" charset="0"/>
              <a:buChar char="•"/>
            </a:pPr>
            <a:r>
              <a:rPr lang="en-GB" baseline="0" dirty="0" smtClean="0"/>
              <a:t>Why are agent </a:t>
            </a:r>
            <a:r>
              <a:rPr lang="en-GB" baseline="0" dirty="0"/>
              <a:t>based models preferable to other techniques?</a:t>
            </a:r>
          </a:p>
          <a:p>
            <a:pPr marL="171450" indent="-171450">
              <a:buFont typeface="Arial" panose="020B0604020202020204" pitchFamily="34" charset="0"/>
              <a:buChar char="•"/>
            </a:pPr>
            <a:r>
              <a:rPr lang="en-GB" baseline="0" dirty="0"/>
              <a:t>Flow-based models treat crowds as a single fluid entity which has the benefit of reducing computational cost, but cannot factor in details of individual agents.</a:t>
            </a:r>
          </a:p>
          <a:p>
            <a:pPr marL="171450" indent="-171450">
              <a:buFont typeface="Arial" panose="020B0604020202020204" pitchFamily="34" charset="0"/>
              <a:buChar char="•"/>
            </a:pPr>
            <a:r>
              <a:rPr lang="en-GB" baseline="0" dirty="0"/>
              <a:t>Particle-based methods do model individual agents but focuses on the physical forces guiding the agents</a:t>
            </a:r>
          </a:p>
          <a:p>
            <a:pPr marL="171450" indent="-171450">
              <a:buFont typeface="Arial" panose="020B0604020202020204" pitchFamily="34" charset="0"/>
              <a:buChar char="•"/>
            </a:pPr>
            <a:r>
              <a:rPr lang="en-GB" baseline="0" dirty="0"/>
              <a:t>Agent-based models however, allow us to model each as an intelligent individual that can decisions based on the environment.</a:t>
            </a:r>
          </a:p>
          <a:p>
            <a:pPr marL="171450" indent="-171450">
              <a:buFont typeface="Arial" panose="020B0604020202020204" pitchFamily="34" charset="0"/>
              <a:buChar char="•"/>
            </a:pPr>
            <a:r>
              <a:rPr lang="en-GB" baseline="0" dirty="0"/>
              <a:t>Each agent is </a:t>
            </a:r>
            <a:r>
              <a:rPr lang="en-GB" baseline="0" dirty="0" smtClean="0"/>
              <a:t>assigned </a:t>
            </a:r>
            <a:r>
              <a:rPr lang="en-GB" baseline="0" dirty="0"/>
              <a:t>a list of variables which will affect their behaviour.</a:t>
            </a:r>
          </a:p>
          <a:p>
            <a:pPr marL="171450" indent="-171450">
              <a:buFont typeface="Arial" panose="020B0604020202020204" pitchFamily="34" charset="0"/>
              <a:buChar char="•"/>
            </a:pPr>
            <a:r>
              <a:rPr lang="en-GB" baseline="0" dirty="0"/>
              <a:t>This allows us to model behaviours such as speed of movement, response to panic, etc. at the individual level across a heterogenous population</a:t>
            </a:r>
          </a:p>
          <a:p>
            <a:pPr marL="0" indent="0">
              <a:buFont typeface="Arial" panose="020B0604020202020204" pitchFamily="34" charset="0"/>
              <a:buNone/>
            </a:pPr>
            <a:r>
              <a:rPr lang="en-GB" baseline="0" dirty="0"/>
              <a:t>Show point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So if we wanted to model the movements of individuals in a building, we could build a model based on historical data which might help us find design flaws in a structure we are building.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Show </a:t>
            </a:r>
            <a:r>
              <a:rPr lang="en-GB" baseline="0" dirty="0"/>
              <a:t>Point 2</a:t>
            </a:r>
            <a:endParaRPr lang="en-GB"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However, m</a:t>
            </a:r>
            <a:r>
              <a:rPr lang="en-GB" dirty="0"/>
              <a:t>odels are usually calibrated once using historical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means that over time, the prediction tends to diverge from the real situation and would therefore be unable to predict future events based on the situation in a building </a:t>
            </a:r>
            <a:r>
              <a:rPr lang="en-GB" b="1" dirty="0"/>
              <a:t>right now</a:t>
            </a:r>
            <a:r>
              <a:rPr lang="en-GB" dirty="0"/>
              <a:t>.</a:t>
            </a:r>
          </a:p>
          <a:p>
            <a:pPr marL="171450" indent="-171450">
              <a:buFont typeface="Arial" panose="020B0604020202020204" pitchFamily="34" charset="0"/>
              <a:buChar char="•"/>
            </a:pPr>
            <a:r>
              <a:rPr lang="en-GB" dirty="0"/>
              <a:t>We are working on improving these models by incorporating real-time data through methods known as dynamic data </a:t>
            </a:r>
            <a:r>
              <a:rPr lang="en-GB" dirty="0" smtClean="0"/>
              <a:t>assimilation,</a:t>
            </a:r>
            <a:r>
              <a:rPr lang="en-GB" baseline="0" dirty="0" smtClean="0"/>
              <a:t> thought there are no currently established methods for crowd simulations.</a:t>
            </a:r>
            <a:endParaRPr lang="en-GB" dirty="0"/>
          </a:p>
          <a:p>
            <a:pPr marL="0" indent="0">
              <a:buFont typeface="Arial" panose="020B0604020202020204" pitchFamily="34" charset="0"/>
              <a:buNone/>
            </a:pPr>
            <a:r>
              <a:rPr lang="en-GB" dirty="0"/>
              <a:t>Show Point </a:t>
            </a:r>
            <a:r>
              <a:rPr lang="en-GB" dirty="0" smtClean="0"/>
              <a:t>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These techniques can improve the </a:t>
            </a:r>
            <a:r>
              <a:rPr lang="en-GB" b="1" dirty="0" smtClean="0"/>
              <a:t>predictive capability</a:t>
            </a:r>
            <a:r>
              <a:rPr lang="en-GB" dirty="0" smtClean="0"/>
              <a:t> by calculating the difference between the model and the true state, and then constraining the model to the real situation.</a:t>
            </a:r>
          </a:p>
          <a:p>
            <a:pPr marL="171450" indent="-171450">
              <a:buFont typeface="Arial" panose="020B0604020202020204" pitchFamily="34" charset="0"/>
              <a:buChar char="•"/>
            </a:pPr>
            <a:r>
              <a:rPr lang="en-GB" dirty="0" smtClean="0"/>
              <a:t>Other </a:t>
            </a:r>
            <a:r>
              <a:rPr lang="en-GB" dirty="0"/>
              <a:t>fields such as meteorology have successfully applied DDA to improve predictions of weather patterns for example using the Kalman filter/particle filter. </a:t>
            </a:r>
          </a:p>
          <a:p>
            <a:pPr marL="171450" indent="-171450">
              <a:buFont typeface="Arial" panose="020B0604020202020204" pitchFamily="34" charset="0"/>
              <a:buChar char="•"/>
            </a:pPr>
            <a:r>
              <a:rPr lang="en-GB" dirty="0"/>
              <a:t>We want to use these techniques to develop a real-life application of </a:t>
            </a:r>
            <a:r>
              <a:rPr lang="en-GB" dirty="0" err="1"/>
              <a:t>DDA</a:t>
            </a:r>
            <a:r>
              <a:rPr lang="en-GB" dirty="0"/>
              <a:t> into an ABM as a proof-of-concept</a:t>
            </a:r>
          </a:p>
        </p:txBody>
      </p:sp>
      <p:sp>
        <p:nvSpPr>
          <p:cNvPr id="4" name="Slide Number Placeholder 3"/>
          <p:cNvSpPr>
            <a:spLocks noGrp="1"/>
          </p:cNvSpPr>
          <p:nvPr>
            <p:ph type="sldNum" sz="quarter" idx="5"/>
          </p:nvPr>
        </p:nvSpPr>
        <p:spPr/>
        <p:txBody>
          <a:bodyPr/>
          <a:lstStyle/>
          <a:p>
            <a:fld id="{59BC607B-BC83-1C44-A501-8F981FF41469}" type="slidenum">
              <a:rPr lang="en-US" smtClean="0"/>
              <a:t>3</a:t>
            </a:fld>
            <a:endParaRPr lang="en-US"/>
          </a:p>
        </p:txBody>
      </p:sp>
    </p:spTree>
    <p:extLst>
      <p:ext uri="{BB962C8B-B14F-4D97-AF65-F5344CB8AC3E}">
        <p14:creationId xmlns:p14="http://schemas.microsoft.com/office/powerpoint/2010/main" val="84366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Before we build a model we need to be able to obtain data.</a:t>
            </a:r>
          </a:p>
        </p:txBody>
      </p:sp>
      <p:sp>
        <p:nvSpPr>
          <p:cNvPr id="4" name="Slide Number Placeholder 3"/>
          <p:cNvSpPr>
            <a:spLocks noGrp="1"/>
          </p:cNvSpPr>
          <p:nvPr>
            <p:ph type="sldNum" sz="quarter" idx="5"/>
          </p:nvPr>
        </p:nvSpPr>
        <p:spPr/>
        <p:txBody>
          <a:bodyPr/>
          <a:lstStyle/>
          <a:p>
            <a:fld id="{59BC607B-BC83-1C44-A501-8F981FF41469}" type="slidenum">
              <a:rPr lang="en-US" smtClean="0"/>
              <a:t>4</a:t>
            </a:fld>
            <a:endParaRPr lang="en-US"/>
          </a:p>
        </p:txBody>
      </p:sp>
    </p:spTree>
    <p:extLst>
      <p:ext uri="{BB962C8B-B14F-4D97-AF65-F5344CB8AC3E}">
        <p14:creationId xmlns:p14="http://schemas.microsoft.com/office/powerpoint/2010/main" val="45911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 part of the DUST project,</a:t>
            </a:r>
            <a:r>
              <a:rPr lang="en-GB" baseline="0" dirty="0"/>
              <a:t> researchers at </a:t>
            </a:r>
            <a:r>
              <a:rPr lang="en-GB" dirty="0"/>
              <a:t>University of Leeds are working in collaboration with Connected Places </a:t>
            </a:r>
          </a:p>
          <a:p>
            <a:pPr marL="171450" indent="-171450">
              <a:buFont typeface="Arial" panose="020B0604020202020204" pitchFamily="34" charset="0"/>
              <a:buChar char="•"/>
            </a:pPr>
            <a:r>
              <a:rPr lang="en-GB" dirty="0"/>
              <a:t>They provide data-oriented solutions to businesses.</a:t>
            </a:r>
          </a:p>
          <a:p>
            <a:pPr marL="171450" indent="-171450">
              <a:buFont typeface="Arial" panose="020B0604020202020204" pitchFamily="34" charset="0"/>
              <a:buChar char="•"/>
            </a:pPr>
            <a:r>
              <a:rPr lang="en-GB" dirty="0"/>
              <a:t>One project they have set up is a Smart building which has 18 sensors in different locations throughout the building</a:t>
            </a:r>
          </a:p>
          <a:p>
            <a:pPr marL="171450" indent="-171450">
              <a:buFont typeface="Arial" panose="020B0604020202020204" pitchFamily="34" charset="0"/>
              <a:buChar char="•"/>
            </a:pPr>
            <a:r>
              <a:rPr lang="en-GB" dirty="0"/>
              <a:t>We want to use data from these sensors to build an ABM which models peoples movements through the building</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Occupancy</a:t>
            </a:r>
          </a:p>
          <a:p>
            <a:pPr marL="171450" indent="-171450">
              <a:buFont typeface="Arial" panose="020B0604020202020204" pitchFamily="34" charset="0"/>
              <a:buChar char="•"/>
            </a:pPr>
            <a:r>
              <a:rPr lang="en-GB" dirty="0"/>
              <a:t>Atmospheric volatile organic compound</a:t>
            </a:r>
            <a:r>
              <a:rPr lang="en-GB" baseline="0" dirty="0"/>
              <a:t> levels </a:t>
            </a:r>
            <a:r>
              <a:rPr lang="en-GB" dirty="0"/>
              <a:t>(VOC)</a:t>
            </a:r>
          </a:p>
          <a:p>
            <a:pPr marL="171450" indent="-171450">
              <a:buFont typeface="Arial" panose="020B0604020202020204" pitchFamily="34" charset="0"/>
              <a:buChar char="•"/>
            </a:pPr>
            <a:r>
              <a:rPr lang="en-GB" dirty="0"/>
              <a:t>CO2</a:t>
            </a:r>
            <a:r>
              <a:rPr lang="en-GB" baseline="0" dirty="0"/>
              <a:t> levels</a:t>
            </a:r>
          </a:p>
          <a:p>
            <a:pPr marL="171450" indent="-171450">
              <a:buFont typeface="Arial" panose="020B0604020202020204" pitchFamily="34" charset="0"/>
              <a:buChar char="•"/>
            </a:pPr>
            <a:r>
              <a:rPr lang="en-GB" dirty="0"/>
              <a:t>Temperature</a:t>
            </a:r>
          </a:p>
          <a:p>
            <a:pPr marL="171450" indent="-171450">
              <a:buFont typeface="Arial" panose="020B0604020202020204" pitchFamily="34" charset="0"/>
              <a:buChar char="•"/>
            </a:pPr>
            <a:r>
              <a:rPr lang="en-GB" dirty="0"/>
              <a:t>Pressure</a:t>
            </a:r>
          </a:p>
          <a:p>
            <a:pPr marL="171450" indent="-171450">
              <a:buFont typeface="Arial" panose="020B0604020202020204" pitchFamily="34" charset="0"/>
              <a:buChar char="•"/>
            </a:pPr>
            <a:r>
              <a:rPr lang="en-GB" dirty="0"/>
              <a:t>Humidity</a:t>
            </a:r>
          </a:p>
          <a:p>
            <a:pPr marL="171450" indent="-171450">
              <a:buFont typeface="Arial" panose="020B0604020202020204" pitchFamily="34" charset="0"/>
              <a:buChar char="•"/>
            </a:pPr>
            <a:r>
              <a:rPr lang="en-GB" dirty="0"/>
              <a:t>Light Intensity</a:t>
            </a:r>
          </a:p>
          <a:p>
            <a:pPr marL="171450" indent="-171450">
              <a:buFont typeface="Arial" panose="020B0604020202020204" pitchFamily="34" charset="0"/>
              <a:buChar char="•"/>
            </a:pPr>
            <a:r>
              <a:rPr lang="en-GB" dirty="0"/>
              <a:t>Noise Levels</a:t>
            </a:r>
          </a:p>
        </p:txBody>
      </p:sp>
      <p:sp>
        <p:nvSpPr>
          <p:cNvPr id="4" name="Slide Number Placeholder 3"/>
          <p:cNvSpPr>
            <a:spLocks noGrp="1"/>
          </p:cNvSpPr>
          <p:nvPr>
            <p:ph type="sldNum" sz="quarter" idx="5"/>
          </p:nvPr>
        </p:nvSpPr>
        <p:spPr/>
        <p:txBody>
          <a:bodyPr/>
          <a:lstStyle/>
          <a:p>
            <a:fld id="{59BC607B-BC83-1C44-A501-8F981FF41469}" type="slidenum">
              <a:rPr lang="en-US" smtClean="0"/>
              <a:t>5</a:t>
            </a:fld>
            <a:endParaRPr lang="en-US"/>
          </a:p>
        </p:txBody>
      </p:sp>
    </p:spTree>
    <p:extLst>
      <p:ext uri="{BB962C8B-B14F-4D97-AF65-F5344CB8AC3E}">
        <p14:creationId xmlns:p14="http://schemas.microsoft.com/office/powerpoint/2010/main" val="43862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AD3900-22E4-43B5-8D09-5F6F2914E7F1}" type="slidenum">
              <a:rPr lang="en-GB" smtClean="0"/>
              <a:t>6</a:t>
            </a:fld>
            <a:endParaRPr lang="en-GB"/>
          </a:p>
        </p:txBody>
      </p:sp>
    </p:spTree>
    <p:extLst>
      <p:ext uri="{BB962C8B-B14F-4D97-AF65-F5344CB8AC3E}">
        <p14:creationId xmlns:p14="http://schemas.microsoft.com/office/powerpoint/2010/main" val="369365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Environment sensors</a:t>
            </a:r>
          </a:p>
          <a:p>
            <a:pPr marL="171450" indent="-171450">
              <a:buFont typeface="Arial" panose="020B0604020202020204" pitchFamily="34" charset="0"/>
              <a:buChar char="•"/>
            </a:pPr>
            <a:r>
              <a:rPr lang="en-GB" dirty="0"/>
              <a:t>Occupancy sensors on seats</a:t>
            </a:r>
          </a:p>
          <a:p>
            <a:pPr marL="171450" indent="-171450">
              <a:buFont typeface="Arial" panose="020B0604020202020204" pitchFamily="34" charset="0"/>
              <a:buChar char="•"/>
            </a:pPr>
            <a:r>
              <a:rPr lang="en-GB" dirty="0"/>
              <a:t>Main entrance foot fall</a:t>
            </a:r>
          </a:p>
          <a:p>
            <a:pPr marL="171450" indent="-171450">
              <a:buFont typeface="Arial" panose="020B0604020202020204" pitchFamily="34" charset="0"/>
              <a:buChar char="•"/>
            </a:pPr>
            <a:r>
              <a:rPr lang="en-GB" dirty="0"/>
              <a:t>Sensors provided by other companies access through that companies API</a:t>
            </a:r>
          </a:p>
        </p:txBody>
      </p:sp>
      <p:sp>
        <p:nvSpPr>
          <p:cNvPr id="4" name="Slide Number Placeholder 3"/>
          <p:cNvSpPr>
            <a:spLocks noGrp="1"/>
          </p:cNvSpPr>
          <p:nvPr>
            <p:ph type="sldNum" sz="quarter" idx="5"/>
          </p:nvPr>
        </p:nvSpPr>
        <p:spPr/>
        <p:txBody>
          <a:bodyPr/>
          <a:lstStyle/>
          <a:p>
            <a:fld id="{59BC607B-BC83-1C44-A501-8F981FF41469}" type="slidenum">
              <a:rPr lang="en-US" smtClean="0"/>
              <a:t>7</a:t>
            </a:fld>
            <a:endParaRPr lang="en-US"/>
          </a:p>
        </p:txBody>
      </p:sp>
    </p:spTree>
    <p:extLst>
      <p:ext uri="{BB962C8B-B14F-4D97-AF65-F5344CB8AC3E}">
        <p14:creationId xmlns:p14="http://schemas.microsoft.com/office/powerpoint/2010/main" val="213063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8</a:t>
            </a:fld>
            <a:endParaRPr lang="en-US"/>
          </a:p>
        </p:txBody>
      </p:sp>
    </p:spTree>
    <p:extLst>
      <p:ext uri="{BB962C8B-B14F-4D97-AF65-F5344CB8AC3E}">
        <p14:creationId xmlns:p14="http://schemas.microsoft.com/office/powerpoint/2010/main" val="99305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People are likely familiar with the concept of an API, which</a:t>
            </a:r>
            <a:r>
              <a:rPr lang="en-GB" baseline="0" dirty="0"/>
              <a:t> stands for application programming interface.</a:t>
            </a:r>
          </a:p>
          <a:p>
            <a:pPr marL="171450" indent="-171450">
              <a:buFont typeface="Arial" panose="020B0604020202020204" pitchFamily="34" charset="0"/>
              <a:buChar char="•"/>
            </a:pPr>
            <a:r>
              <a:rPr lang="en-GB" baseline="0" dirty="0"/>
              <a:t>An API essentially provides an intermediate to access data on a server. </a:t>
            </a:r>
          </a:p>
          <a:p>
            <a:pPr marL="171450" indent="-171450">
              <a:buFont typeface="Arial" panose="020B0604020202020204" pitchFamily="34" charset="0"/>
              <a:buChar char="•"/>
            </a:pPr>
            <a:r>
              <a:rPr lang="en-GB" baseline="0" dirty="0"/>
              <a:t>For example, this could represent the back end of a website such as twitter.</a:t>
            </a:r>
          </a:p>
          <a:p>
            <a:pPr marL="171450" indent="-171450">
              <a:buFont typeface="Arial" panose="020B0604020202020204" pitchFamily="34" charset="0"/>
              <a:buChar char="•"/>
            </a:pPr>
            <a:r>
              <a:rPr lang="en-GB" baseline="0" dirty="0"/>
              <a:t>In our case, it gives us access to data about the building and readings from the sensors, and this can be accessed through a web browser (pictured).</a:t>
            </a:r>
          </a:p>
          <a:p>
            <a:pPr marL="171450" indent="-171450">
              <a:buFont typeface="Arial" panose="020B0604020202020204" pitchFamily="34" charset="0"/>
              <a:buChar char="•"/>
            </a:pPr>
            <a:r>
              <a:rPr lang="en-GB" baseline="0" dirty="0"/>
              <a:t>List the names of functions and say what data they return. </a:t>
            </a:r>
          </a:p>
          <a:p>
            <a:pPr marL="171450" indent="-171450">
              <a:buFont typeface="Arial" panose="020B0604020202020204" pitchFamily="34" charset="0"/>
              <a:buChar char="•"/>
            </a:pPr>
            <a:r>
              <a:rPr lang="en-GB" baseline="0" dirty="0"/>
              <a:t>Some of the functions take inputs.</a:t>
            </a:r>
          </a:p>
        </p:txBody>
      </p:sp>
      <p:sp>
        <p:nvSpPr>
          <p:cNvPr id="4" name="Slide Number Placeholder 3"/>
          <p:cNvSpPr>
            <a:spLocks noGrp="1"/>
          </p:cNvSpPr>
          <p:nvPr>
            <p:ph type="sldNum" sz="quarter" idx="5"/>
          </p:nvPr>
        </p:nvSpPr>
        <p:spPr/>
        <p:txBody>
          <a:bodyPr/>
          <a:lstStyle/>
          <a:p>
            <a:fld id="{59BC607B-BC83-1C44-A501-8F981FF41469}" type="slidenum">
              <a:rPr lang="en-US" smtClean="0"/>
              <a:t>9</a:t>
            </a:fld>
            <a:endParaRPr lang="en-US"/>
          </a:p>
        </p:txBody>
      </p:sp>
    </p:spTree>
    <p:extLst>
      <p:ext uri="{BB962C8B-B14F-4D97-AF65-F5344CB8AC3E}">
        <p14:creationId xmlns:p14="http://schemas.microsoft.com/office/powerpoint/2010/main" val="153061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32136-154D-8E49-9F0F-8D035B85AE6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6333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6383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229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40789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32136-154D-8E49-9F0F-8D035B85AE6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54575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2136-154D-8E49-9F0F-8D035B85AE6F}"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3738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32136-154D-8E49-9F0F-8D035B85AE6F}"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628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32136-154D-8E49-9F0F-8D035B85AE6F}"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79498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2136-154D-8E49-9F0F-8D035B85AE6F}"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5213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7418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838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2136-154D-8E49-9F0F-8D035B85AE6F}" type="datetimeFigureOut">
              <a:rPr lang="en-US" smtClean="0"/>
              <a:t>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056C-9350-3E4B-911C-FCF80EDBFE79}" type="slidenum">
              <a:rPr lang="en-US" smtClean="0"/>
              <a:t>‹#›</a:t>
            </a:fld>
            <a:endParaRPr lang="en-US"/>
          </a:p>
        </p:txBody>
      </p:sp>
    </p:spTree>
    <p:extLst>
      <p:ext uri="{BB962C8B-B14F-4D97-AF65-F5344CB8AC3E}">
        <p14:creationId xmlns:p14="http://schemas.microsoft.com/office/powerpoint/2010/main" val="13391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2" Type="http://schemas.openxmlformats.org/officeDocument/2006/relationships/hyperlink" Target="mailto:T.C.Richards@leeds.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800" b="1" dirty="0">
                <a:solidFill>
                  <a:schemeClr val="tx1"/>
                </a:solidFill>
                <a:latin typeface="Arial" charset="0"/>
                <a:ea typeface="Arial" charset="0"/>
                <a:cs typeface="Arial" charset="0"/>
              </a:rPr>
              <a:t>Simulations of crowd movements: from offline to real-time</a:t>
            </a:r>
          </a:p>
          <a:p>
            <a:endParaRPr lang="en-GB" sz="2800" b="1" dirty="0">
              <a:solidFill>
                <a:schemeClr val="tx1"/>
              </a:solidFill>
              <a:latin typeface="Arial" charset="0"/>
              <a:ea typeface="Arial" charset="0"/>
              <a:cs typeface="Arial" charset="0"/>
            </a:endParaRPr>
          </a:p>
          <a:p>
            <a:r>
              <a:rPr lang="en-GB" sz="3200" b="1" dirty="0">
                <a:solidFill>
                  <a:schemeClr val="tx1"/>
                </a:solidFill>
                <a:latin typeface="Arial" charset="0"/>
                <a:ea typeface="Arial" charset="0"/>
                <a:cs typeface="Arial" charset="0"/>
              </a:rPr>
              <a:t>Thomas Richards</a:t>
            </a:r>
          </a:p>
          <a:p>
            <a:endParaRPr lang="en-GB" sz="2800" b="1" dirty="0">
              <a:solidFill>
                <a:schemeClr val="tx1"/>
              </a:solidFill>
              <a:latin typeface="Arial" charset="0"/>
              <a:ea typeface="Arial" charset="0"/>
              <a:cs typeface="Arial" charset="0"/>
            </a:endParaRPr>
          </a:p>
          <a:p>
            <a:r>
              <a:rPr lang="en-GB" sz="2800" dirty="0">
                <a:solidFill>
                  <a:schemeClr val="tx1"/>
                </a:solidFill>
                <a:latin typeface="Arial" charset="0"/>
                <a:ea typeface="Arial" charset="0"/>
                <a:cs typeface="Arial" charset="0"/>
              </a:rPr>
              <a:t>Intern working on DUST project</a:t>
            </a:r>
          </a:p>
          <a:p>
            <a:r>
              <a:rPr lang="en-GB" sz="2800" dirty="0">
                <a:solidFill>
                  <a:schemeClr val="tx1"/>
                </a:solidFill>
                <a:latin typeface="Arial" charset="0"/>
                <a:ea typeface="Arial" charset="0"/>
                <a:cs typeface="Arial" charset="0"/>
              </a:rPr>
              <a:t>Supervisory team: Nick Malleson, Jonathon Ward, Minh Kieu</a:t>
            </a:r>
          </a:p>
          <a:p>
            <a:endParaRPr lang="en-GB" sz="28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325042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0DAC-8C2F-4695-9E3F-9F9113D15FE2}"/>
              </a:ext>
            </a:extLst>
          </p:cNvPr>
          <p:cNvSpPr>
            <a:spLocks noGrp="1"/>
          </p:cNvSpPr>
          <p:nvPr>
            <p:ph type="title"/>
          </p:nvPr>
        </p:nvSpPr>
        <p:spPr>
          <a:xfrm>
            <a:off x="838200" y="498475"/>
            <a:ext cx="10515600" cy="1325563"/>
          </a:xfrm>
        </p:spPr>
        <p:txBody>
          <a:bodyPr/>
          <a:lstStyle/>
          <a:p>
            <a:r>
              <a:rPr lang="en-GB" b="1" dirty="0">
                <a:latin typeface="Arial" panose="020B0604020202020204" pitchFamily="34" charset="0"/>
                <a:cs typeface="Arial" panose="020B0604020202020204" pitchFamily="34" charset="0"/>
              </a:rPr>
              <a:t>1. API functions</a:t>
            </a:r>
          </a:p>
        </p:txBody>
      </p:sp>
      <p:pic>
        <p:nvPicPr>
          <p:cNvPr id="4" name="Picture 3">
            <a:extLst>
              <a:ext uri="{FF2B5EF4-FFF2-40B4-BE49-F238E27FC236}">
                <a16:creationId xmlns:a16="http://schemas.microsoft.com/office/drawing/2014/main" id="{9702B672-0B8D-4E51-9720-E101461CDB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pic>
        <p:nvPicPr>
          <p:cNvPr id="18" name="Content Placeholder 23">
            <a:extLst>
              <a:ext uri="{FF2B5EF4-FFF2-40B4-BE49-F238E27FC236}">
                <a16:creationId xmlns:a16="http://schemas.microsoft.com/office/drawing/2014/main" id="{0A6E2908-69A9-4A9A-82AE-21502CE1BC69}"/>
              </a:ext>
            </a:extLst>
          </p:cNvPr>
          <p:cNvPicPr>
            <a:picLocks noChangeAspect="1"/>
          </p:cNvPicPr>
          <p:nvPr/>
        </p:nvPicPr>
        <p:blipFill>
          <a:blip r:embed="rId4"/>
          <a:stretch>
            <a:fillRect/>
          </a:stretch>
        </p:blipFill>
        <p:spPr>
          <a:xfrm>
            <a:off x="257420" y="1543402"/>
            <a:ext cx="5181600" cy="4075770"/>
          </a:xfrm>
          <a:prstGeom prst="rect">
            <a:avLst/>
          </a:prstGeom>
        </p:spPr>
      </p:pic>
      <p:pic>
        <p:nvPicPr>
          <p:cNvPr id="20" name="Content Placeholder 5">
            <a:extLst>
              <a:ext uri="{FF2B5EF4-FFF2-40B4-BE49-F238E27FC236}">
                <a16:creationId xmlns:a16="http://schemas.microsoft.com/office/drawing/2014/main" id="{939E8AAD-623B-44BE-BFCF-ABA9450B62B8}"/>
              </a:ext>
            </a:extLst>
          </p:cNvPr>
          <p:cNvPicPr>
            <a:picLocks noChangeAspect="1"/>
          </p:cNvPicPr>
          <p:nvPr/>
        </p:nvPicPr>
        <p:blipFill>
          <a:blip r:embed="rId5"/>
          <a:stretch>
            <a:fillRect/>
          </a:stretch>
        </p:blipFill>
        <p:spPr>
          <a:xfrm>
            <a:off x="6576769" y="995155"/>
            <a:ext cx="5181600" cy="1886366"/>
          </a:xfrm>
          <a:prstGeom prst="rect">
            <a:avLst/>
          </a:prstGeom>
        </p:spPr>
      </p:pic>
      <p:sp>
        <p:nvSpPr>
          <p:cNvPr id="21" name="Oval 20">
            <a:extLst>
              <a:ext uri="{FF2B5EF4-FFF2-40B4-BE49-F238E27FC236}">
                <a16:creationId xmlns:a16="http://schemas.microsoft.com/office/drawing/2014/main" id="{06677584-7267-4F2D-988D-38FCB59A7CF5}"/>
              </a:ext>
            </a:extLst>
          </p:cNvPr>
          <p:cNvSpPr/>
          <p:nvPr/>
        </p:nvSpPr>
        <p:spPr>
          <a:xfrm>
            <a:off x="1304463" y="4241965"/>
            <a:ext cx="1113937" cy="188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Content Placeholder 3">
            <a:extLst>
              <a:ext uri="{FF2B5EF4-FFF2-40B4-BE49-F238E27FC236}">
                <a16:creationId xmlns:a16="http://schemas.microsoft.com/office/drawing/2014/main" id="{E874E085-205F-4BDC-BABB-9B148BD60169}"/>
              </a:ext>
            </a:extLst>
          </p:cNvPr>
          <p:cNvPicPr>
            <a:picLocks noChangeAspect="1"/>
          </p:cNvPicPr>
          <p:nvPr/>
        </p:nvPicPr>
        <p:blipFill>
          <a:blip r:embed="rId6"/>
          <a:stretch>
            <a:fillRect/>
          </a:stretch>
        </p:blipFill>
        <p:spPr>
          <a:xfrm>
            <a:off x="6552957" y="2838846"/>
            <a:ext cx="5199390" cy="3965717"/>
          </a:xfrm>
          <a:prstGeom prst="rect">
            <a:avLst/>
          </a:prstGeom>
        </p:spPr>
      </p:pic>
      <p:cxnSp>
        <p:nvCxnSpPr>
          <p:cNvPr id="23" name="Straight Arrow Connector 22">
            <a:extLst>
              <a:ext uri="{FF2B5EF4-FFF2-40B4-BE49-F238E27FC236}">
                <a16:creationId xmlns:a16="http://schemas.microsoft.com/office/drawing/2014/main" id="{BF162634-7327-42B4-822E-4DE1D8F106C0}"/>
              </a:ext>
            </a:extLst>
          </p:cNvPr>
          <p:cNvCxnSpPr>
            <a:stCxn id="21" idx="6"/>
          </p:cNvCxnSpPr>
          <p:nvPr/>
        </p:nvCxnSpPr>
        <p:spPr>
          <a:xfrm flipV="1">
            <a:off x="2418400" y="2087880"/>
            <a:ext cx="6313685" cy="224814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5818933-2F05-40DB-B166-7DFAD38C70BD}"/>
              </a:ext>
            </a:extLst>
          </p:cNvPr>
          <p:cNvCxnSpPr/>
          <p:nvPr/>
        </p:nvCxnSpPr>
        <p:spPr>
          <a:xfrm flipH="1">
            <a:off x="7920990" y="2252029"/>
            <a:ext cx="1062990" cy="26590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682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32A54D6-5A0D-4A7B-9049-F0417B3640A8}"/>
              </a:ext>
            </a:extLst>
          </p:cNvPr>
          <p:cNvSpPr>
            <a:spLocks noGrp="1"/>
          </p:cNvSpPr>
          <p:nvPr>
            <p:ph type="title"/>
          </p:nvPr>
        </p:nvSpPr>
        <p:spPr>
          <a:xfrm>
            <a:off x="838200" y="784225"/>
            <a:ext cx="10515600" cy="1325563"/>
          </a:xfrm>
        </p:spPr>
        <p:txBody>
          <a:bodyPr/>
          <a:lstStyle/>
          <a:p>
            <a:r>
              <a:rPr lang="en-GB" b="1" dirty="0">
                <a:latin typeface="Arial" panose="020B0604020202020204" pitchFamily="34" charset="0"/>
                <a:cs typeface="Arial" panose="020B0604020202020204" pitchFamily="34" charset="0"/>
              </a:rPr>
              <a:t>2. Python Module to access API</a:t>
            </a:r>
          </a:p>
        </p:txBody>
      </p:sp>
      <p:sp>
        <p:nvSpPr>
          <p:cNvPr id="23" name="Content Placeholder 5">
            <a:extLst>
              <a:ext uri="{FF2B5EF4-FFF2-40B4-BE49-F238E27FC236}">
                <a16:creationId xmlns:a16="http://schemas.microsoft.com/office/drawing/2014/main" id="{681F914A-A2BF-4BFF-B538-E76CFBB4D723}"/>
              </a:ext>
            </a:extLst>
          </p:cNvPr>
          <p:cNvSpPr>
            <a:spLocks noGrp="1"/>
          </p:cNvSpPr>
          <p:nvPr>
            <p:ph idx="1"/>
          </p:nvPr>
        </p:nvSpPr>
        <p:spPr>
          <a:xfrm>
            <a:off x="838200" y="2244725"/>
            <a:ext cx="10515600" cy="4351338"/>
          </a:xfrm>
        </p:spPr>
        <p:txBody>
          <a:bodyPr/>
          <a:lstStyle/>
          <a:p>
            <a:r>
              <a:rPr lang="en-GB" b="1" dirty="0">
                <a:latin typeface="Arial" panose="020B0604020202020204" pitchFamily="34" charset="0"/>
                <a:cs typeface="Arial" panose="020B0604020202020204" pitchFamily="34" charset="0"/>
              </a:rPr>
              <a:t>API architecture/function dependencies</a:t>
            </a:r>
          </a:p>
        </p:txBody>
      </p:sp>
      <p:pic>
        <p:nvPicPr>
          <p:cNvPr id="24" name="Picture 23">
            <a:extLst>
              <a:ext uri="{FF2B5EF4-FFF2-40B4-BE49-F238E27FC236}">
                <a16:creationId xmlns:a16="http://schemas.microsoft.com/office/drawing/2014/main" id="{A5524C2C-7A99-4DBC-A2E5-86CEAC02AC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spTree>
    <p:extLst>
      <p:ext uri="{BB962C8B-B14F-4D97-AF65-F5344CB8AC3E}">
        <p14:creationId xmlns:p14="http://schemas.microsoft.com/office/powerpoint/2010/main" val="1597741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721064-FDC4-4623-BE7F-FDF22E50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pic>
        <p:nvPicPr>
          <p:cNvPr id="9" name="Content Placeholder 7">
            <a:extLst>
              <a:ext uri="{FF2B5EF4-FFF2-40B4-BE49-F238E27FC236}">
                <a16:creationId xmlns:a16="http://schemas.microsoft.com/office/drawing/2014/main" id="{25ECAB13-CE1B-40BA-AD3E-9F038061BF70}"/>
              </a:ext>
            </a:extLst>
          </p:cNvPr>
          <p:cNvPicPr>
            <a:picLocks noChangeAspect="1"/>
          </p:cNvPicPr>
          <p:nvPr/>
        </p:nvPicPr>
        <p:blipFill>
          <a:blip r:embed="rId4"/>
          <a:stretch>
            <a:fillRect/>
          </a:stretch>
        </p:blipFill>
        <p:spPr>
          <a:xfrm>
            <a:off x="2020528" y="1303537"/>
            <a:ext cx="8126361" cy="5379242"/>
          </a:xfrm>
          <a:prstGeom prst="rect">
            <a:avLst/>
          </a:prstGeom>
        </p:spPr>
      </p:pic>
      <p:sp>
        <p:nvSpPr>
          <p:cNvPr id="10" name="Flowchart: Manual Input 9">
            <a:extLst>
              <a:ext uri="{FF2B5EF4-FFF2-40B4-BE49-F238E27FC236}">
                <a16:creationId xmlns:a16="http://schemas.microsoft.com/office/drawing/2014/main" id="{BF68DFAC-FBD1-4C61-B2E2-786E63515038}"/>
              </a:ext>
            </a:extLst>
          </p:cNvPr>
          <p:cNvSpPr/>
          <p:nvPr/>
        </p:nvSpPr>
        <p:spPr>
          <a:xfrm>
            <a:off x="8423019" y="2086155"/>
            <a:ext cx="720080" cy="421928"/>
          </a:xfrm>
          <a:prstGeom prst="flowChartManualInp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Rounded Rectangle 3">
            <a:extLst>
              <a:ext uri="{FF2B5EF4-FFF2-40B4-BE49-F238E27FC236}">
                <a16:creationId xmlns:a16="http://schemas.microsoft.com/office/drawing/2014/main" id="{67DEB685-C62A-458A-B308-3EDCFC06EAD1}"/>
              </a:ext>
            </a:extLst>
          </p:cNvPr>
          <p:cNvSpPr/>
          <p:nvPr/>
        </p:nvSpPr>
        <p:spPr>
          <a:xfrm>
            <a:off x="8423019" y="1577040"/>
            <a:ext cx="734572" cy="360040"/>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Rounded Rectangle 5">
            <a:extLst>
              <a:ext uri="{FF2B5EF4-FFF2-40B4-BE49-F238E27FC236}">
                <a16:creationId xmlns:a16="http://schemas.microsoft.com/office/drawing/2014/main" id="{F979F3A3-E801-4F01-A7C0-C5C303986EA7}"/>
              </a:ext>
            </a:extLst>
          </p:cNvPr>
          <p:cNvSpPr/>
          <p:nvPr/>
        </p:nvSpPr>
        <p:spPr>
          <a:xfrm>
            <a:off x="8423019" y="2652221"/>
            <a:ext cx="720080" cy="432048"/>
          </a:xfrm>
          <a:prstGeom prst="roundRect">
            <a:avLst>
              <a:gd name="adj" fmla="val 1980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Parallelogram 12">
            <a:extLst>
              <a:ext uri="{FF2B5EF4-FFF2-40B4-BE49-F238E27FC236}">
                <a16:creationId xmlns:a16="http://schemas.microsoft.com/office/drawing/2014/main" id="{AAA5F2A4-2160-48A1-AE75-45D9E91C5719}"/>
              </a:ext>
            </a:extLst>
          </p:cNvPr>
          <p:cNvSpPr/>
          <p:nvPr/>
        </p:nvSpPr>
        <p:spPr>
          <a:xfrm>
            <a:off x="8423019" y="3228407"/>
            <a:ext cx="734572" cy="349921"/>
          </a:xfrm>
          <a:prstGeom prst="parallelogram">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760E212-7648-4811-8A4A-8CF55A25DA42}"/>
              </a:ext>
            </a:extLst>
          </p:cNvPr>
          <p:cNvSpPr txBox="1"/>
          <p:nvPr/>
        </p:nvSpPr>
        <p:spPr>
          <a:xfrm>
            <a:off x="9223437" y="1512289"/>
            <a:ext cx="1646605"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 start/end</a:t>
            </a:r>
          </a:p>
        </p:txBody>
      </p:sp>
      <p:sp>
        <p:nvSpPr>
          <p:cNvPr id="15" name="TextBox 14">
            <a:extLst>
              <a:ext uri="{FF2B5EF4-FFF2-40B4-BE49-F238E27FC236}">
                <a16:creationId xmlns:a16="http://schemas.microsoft.com/office/drawing/2014/main" id="{BCDFC2EF-655C-4FF5-87D0-CEB43A747468}"/>
              </a:ext>
            </a:extLst>
          </p:cNvPr>
          <p:cNvSpPr txBox="1"/>
          <p:nvPr/>
        </p:nvSpPr>
        <p:spPr>
          <a:xfrm>
            <a:off x="9223437" y="2092338"/>
            <a:ext cx="2214068"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 manual input</a:t>
            </a:r>
          </a:p>
        </p:txBody>
      </p:sp>
      <p:sp>
        <p:nvSpPr>
          <p:cNvPr id="16" name="TextBox 15">
            <a:extLst>
              <a:ext uri="{FF2B5EF4-FFF2-40B4-BE49-F238E27FC236}">
                <a16:creationId xmlns:a16="http://schemas.microsoft.com/office/drawing/2014/main" id="{FFC928BF-46F6-4426-B352-75A917537D7B}"/>
              </a:ext>
            </a:extLst>
          </p:cNvPr>
          <p:cNvSpPr txBox="1"/>
          <p:nvPr/>
        </p:nvSpPr>
        <p:spPr>
          <a:xfrm>
            <a:off x="9223437" y="2629100"/>
            <a:ext cx="1527982"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 process</a:t>
            </a:r>
          </a:p>
        </p:txBody>
      </p:sp>
      <p:sp>
        <p:nvSpPr>
          <p:cNvPr id="17" name="TextBox 16">
            <a:extLst>
              <a:ext uri="{FF2B5EF4-FFF2-40B4-BE49-F238E27FC236}">
                <a16:creationId xmlns:a16="http://schemas.microsoft.com/office/drawing/2014/main" id="{EA7B2FCC-17C3-41C8-8296-DEBE8002B068}"/>
              </a:ext>
            </a:extLst>
          </p:cNvPr>
          <p:cNvSpPr txBox="1"/>
          <p:nvPr/>
        </p:nvSpPr>
        <p:spPr>
          <a:xfrm>
            <a:off x="9221677" y="3192914"/>
            <a:ext cx="2058577"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 input/output</a:t>
            </a:r>
          </a:p>
        </p:txBody>
      </p:sp>
    </p:spTree>
    <p:extLst>
      <p:ext uri="{BB962C8B-B14F-4D97-AF65-F5344CB8AC3E}">
        <p14:creationId xmlns:p14="http://schemas.microsoft.com/office/powerpoint/2010/main" val="3404158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1E92F7-7C26-4855-B4D8-901ED2786E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sp>
        <p:nvSpPr>
          <p:cNvPr id="12" name="Title 1">
            <a:extLst>
              <a:ext uri="{FF2B5EF4-FFF2-40B4-BE49-F238E27FC236}">
                <a16:creationId xmlns:a16="http://schemas.microsoft.com/office/drawing/2014/main" id="{FBB228F9-FB68-46F4-931C-031C0EC77573}"/>
              </a:ext>
            </a:extLst>
          </p:cNvPr>
          <p:cNvSpPr>
            <a:spLocks noGrp="1"/>
          </p:cNvSpPr>
          <p:nvPr>
            <p:ph type="title"/>
          </p:nvPr>
        </p:nvSpPr>
        <p:spPr>
          <a:xfrm>
            <a:off x="838200" y="784225"/>
            <a:ext cx="10515600" cy="1325563"/>
          </a:xfrm>
        </p:spPr>
        <p:txBody>
          <a:bodyPr/>
          <a:lstStyle/>
          <a:p>
            <a:r>
              <a:rPr lang="en-GB" b="1" dirty="0">
                <a:latin typeface="Arial" panose="020B0604020202020204" pitchFamily="34" charset="0"/>
                <a:cs typeface="Arial" panose="020B0604020202020204" pitchFamily="34" charset="0"/>
              </a:rPr>
              <a:t>2. Python Module to access API</a:t>
            </a:r>
          </a:p>
        </p:txBody>
      </p:sp>
      <p:sp>
        <p:nvSpPr>
          <p:cNvPr id="13" name="Content Placeholder 5">
            <a:extLst>
              <a:ext uri="{FF2B5EF4-FFF2-40B4-BE49-F238E27FC236}">
                <a16:creationId xmlns:a16="http://schemas.microsoft.com/office/drawing/2014/main" id="{AE8B75F8-C3A8-4214-90C6-0EB68A3C203C}"/>
              </a:ext>
            </a:extLst>
          </p:cNvPr>
          <p:cNvSpPr>
            <a:spLocks noGrp="1"/>
          </p:cNvSpPr>
          <p:nvPr>
            <p:ph idx="1"/>
          </p:nvPr>
        </p:nvSpPr>
        <p:spPr>
          <a:xfrm>
            <a:off x="838200" y="2244725"/>
            <a:ext cx="10515600" cy="4351338"/>
          </a:xfrm>
        </p:spPr>
        <p:txBody>
          <a:bodyPr/>
          <a:lstStyle/>
          <a:p>
            <a:r>
              <a:rPr lang="en-GB" dirty="0">
                <a:latin typeface="Arial" panose="020B0604020202020204" pitchFamily="34" charset="0"/>
                <a:cs typeface="Arial" panose="020B0604020202020204" pitchFamily="34" charset="0"/>
              </a:rPr>
              <a:t>API architecture/function dependencies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Decode (deserialize) from JSON format - json package</a:t>
            </a:r>
          </a:p>
        </p:txBody>
      </p:sp>
    </p:spTree>
    <p:extLst>
      <p:ext uri="{BB962C8B-B14F-4D97-AF65-F5344CB8AC3E}">
        <p14:creationId xmlns:p14="http://schemas.microsoft.com/office/powerpoint/2010/main" val="4293118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1E92F7-7C26-4855-B4D8-901ED2786E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pic>
        <p:nvPicPr>
          <p:cNvPr id="6" name="Content Placeholder 6">
            <a:extLst>
              <a:ext uri="{FF2B5EF4-FFF2-40B4-BE49-F238E27FC236}">
                <a16:creationId xmlns:a16="http://schemas.microsoft.com/office/drawing/2014/main" id="{9BC747A6-4FCE-4FCE-AF20-B3EEE802C027}"/>
              </a:ext>
            </a:extLst>
          </p:cNvPr>
          <p:cNvPicPr>
            <a:picLocks noChangeAspect="1"/>
          </p:cNvPicPr>
          <p:nvPr/>
        </p:nvPicPr>
        <p:blipFill>
          <a:blip r:embed="rId4"/>
          <a:stretch>
            <a:fillRect/>
          </a:stretch>
        </p:blipFill>
        <p:spPr>
          <a:xfrm>
            <a:off x="6172200" y="1910403"/>
            <a:ext cx="5181600" cy="4181781"/>
          </a:xfrm>
          <a:prstGeom prst="rect">
            <a:avLst/>
          </a:prstGeom>
        </p:spPr>
      </p:pic>
      <p:pic>
        <p:nvPicPr>
          <p:cNvPr id="7" name="Content Placeholder 23">
            <a:extLst>
              <a:ext uri="{FF2B5EF4-FFF2-40B4-BE49-F238E27FC236}">
                <a16:creationId xmlns:a16="http://schemas.microsoft.com/office/drawing/2014/main" id="{BBB1E54F-3181-42DD-ACB0-F038D19629E7}"/>
              </a:ext>
            </a:extLst>
          </p:cNvPr>
          <p:cNvPicPr>
            <a:picLocks noChangeAspect="1"/>
          </p:cNvPicPr>
          <p:nvPr/>
        </p:nvPicPr>
        <p:blipFill rotWithShape="1">
          <a:blip r:embed="rId5"/>
          <a:srcRect l="15625" t="64470" r="55883" b="476"/>
          <a:stretch/>
        </p:blipFill>
        <p:spPr>
          <a:xfrm>
            <a:off x="838200" y="1910402"/>
            <a:ext cx="4324350" cy="4184855"/>
          </a:xfrm>
          <a:prstGeom prst="rect">
            <a:avLst/>
          </a:prstGeom>
        </p:spPr>
      </p:pic>
      <p:cxnSp>
        <p:nvCxnSpPr>
          <p:cNvPr id="8" name="Straight Arrow Connector 7">
            <a:extLst>
              <a:ext uri="{FF2B5EF4-FFF2-40B4-BE49-F238E27FC236}">
                <a16:creationId xmlns:a16="http://schemas.microsoft.com/office/drawing/2014/main" id="{07512387-95C8-49FB-8464-BC8959D1CAE3}"/>
              </a:ext>
            </a:extLst>
          </p:cNvPr>
          <p:cNvCxnSpPr/>
          <p:nvPr/>
        </p:nvCxnSpPr>
        <p:spPr>
          <a:xfrm>
            <a:off x="4695825" y="4157844"/>
            <a:ext cx="1583789"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611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4A61314-5834-4C50-875E-2A357E16C88A}"/>
              </a:ext>
            </a:extLst>
          </p:cNvPr>
          <p:cNvSpPr>
            <a:spLocks noGrp="1"/>
          </p:cNvSpPr>
          <p:nvPr>
            <p:ph type="title"/>
          </p:nvPr>
        </p:nvSpPr>
        <p:spPr>
          <a:xfrm>
            <a:off x="838200" y="784225"/>
            <a:ext cx="10515600" cy="1325563"/>
          </a:xfrm>
        </p:spPr>
        <p:txBody>
          <a:bodyPr/>
          <a:lstStyle/>
          <a:p>
            <a:r>
              <a:rPr lang="en-GB" b="1" dirty="0">
                <a:latin typeface="Arial" panose="020B0604020202020204" pitchFamily="34" charset="0"/>
                <a:cs typeface="Arial" panose="020B0604020202020204" pitchFamily="34" charset="0"/>
              </a:rPr>
              <a:t>2. Python Module to access API</a:t>
            </a:r>
          </a:p>
        </p:txBody>
      </p:sp>
      <p:sp>
        <p:nvSpPr>
          <p:cNvPr id="14" name="Content Placeholder 5">
            <a:extLst>
              <a:ext uri="{FF2B5EF4-FFF2-40B4-BE49-F238E27FC236}">
                <a16:creationId xmlns:a16="http://schemas.microsoft.com/office/drawing/2014/main" id="{9714F09D-4C07-4EDB-8F66-974E0194AF85}"/>
              </a:ext>
            </a:extLst>
          </p:cNvPr>
          <p:cNvSpPr>
            <a:spLocks noGrp="1"/>
          </p:cNvSpPr>
          <p:nvPr>
            <p:ph idx="1"/>
          </p:nvPr>
        </p:nvSpPr>
        <p:spPr>
          <a:xfrm>
            <a:off x="838200" y="2244725"/>
            <a:ext cx="10515600" cy="4351338"/>
          </a:xfrm>
        </p:spPr>
        <p:txBody>
          <a:bodyPr/>
          <a:lstStyle/>
          <a:p>
            <a:r>
              <a:rPr lang="en-GB" dirty="0">
                <a:latin typeface="Arial" panose="020B0604020202020204" pitchFamily="34" charset="0"/>
                <a:cs typeface="Arial" panose="020B0604020202020204" pitchFamily="34" charset="0"/>
              </a:rPr>
              <a:t>API architecture/function dependencies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Decode (deserialize) from JSON format - json package</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Visualize - matplotlib, timestamps</a:t>
            </a:r>
          </a:p>
        </p:txBody>
      </p:sp>
      <p:pic>
        <p:nvPicPr>
          <p:cNvPr id="15" name="Picture 14">
            <a:extLst>
              <a:ext uri="{FF2B5EF4-FFF2-40B4-BE49-F238E27FC236}">
                <a16:creationId xmlns:a16="http://schemas.microsoft.com/office/drawing/2014/main" id="{69FEEA6B-EE07-431D-8FBA-0CC651E09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spTree>
    <p:extLst>
      <p:ext uri="{BB962C8B-B14F-4D97-AF65-F5344CB8AC3E}">
        <p14:creationId xmlns:p14="http://schemas.microsoft.com/office/powerpoint/2010/main" val="23573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721064-FDC4-4623-BE7F-FDF22E50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pic>
        <p:nvPicPr>
          <p:cNvPr id="18" name="Content Placeholder 12">
            <a:extLst>
              <a:ext uri="{FF2B5EF4-FFF2-40B4-BE49-F238E27FC236}">
                <a16:creationId xmlns:a16="http://schemas.microsoft.com/office/drawing/2014/main" id="{ECF1812B-88B6-41CF-81ED-1AD15D071D94}"/>
              </a:ext>
            </a:extLst>
          </p:cNvPr>
          <p:cNvPicPr>
            <a:picLocks noChangeAspect="1"/>
          </p:cNvPicPr>
          <p:nvPr/>
        </p:nvPicPr>
        <p:blipFill>
          <a:blip r:embed="rId4"/>
          <a:stretch>
            <a:fillRect/>
          </a:stretch>
        </p:blipFill>
        <p:spPr>
          <a:xfrm>
            <a:off x="1057207" y="2225675"/>
            <a:ext cx="4743586" cy="4351338"/>
          </a:xfrm>
          <a:prstGeom prst="rect">
            <a:avLst/>
          </a:prstGeom>
        </p:spPr>
      </p:pic>
      <p:pic>
        <p:nvPicPr>
          <p:cNvPr id="19" name="Content Placeholder 5">
            <a:extLst>
              <a:ext uri="{FF2B5EF4-FFF2-40B4-BE49-F238E27FC236}">
                <a16:creationId xmlns:a16="http://schemas.microsoft.com/office/drawing/2014/main" id="{4D54A8EF-6DAA-41B1-AC69-11A16B5F5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074" y="2225675"/>
            <a:ext cx="4841852" cy="4351338"/>
          </a:xfrm>
          <a:prstGeom prst="rect">
            <a:avLst/>
          </a:prstGeom>
        </p:spPr>
      </p:pic>
      <p:cxnSp>
        <p:nvCxnSpPr>
          <p:cNvPr id="20" name="Straight Arrow Connector 19">
            <a:extLst>
              <a:ext uri="{FF2B5EF4-FFF2-40B4-BE49-F238E27FC236}">
                <a16:creationId xmlns:a16="http://schemas.microsoft.com/office/drawing/2014/main" id="{34551F7B-59A6-464F-BAD9-56820C50C724}"/>
              </a:ext>
            </a:extLst>
          </p:cNvPr>
          <p:cNvCxnSpPr/>
          <p:nvPr/>
        </p:nvCxnSpPr>
        <p:spPr>
          <a:xfrm flipV="1">
            <a:off x="2808889" y="2955963"/>
            <a:ext cx="3533185" cy="352222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A7FFD88-67D6-4DD4-B2C7-6415063054EA}"/>
              </a:ext>
            </a:extLst>
          </p:cNvPr>
          <p:cNvSpPr>
            <a:spLocks noGrp="1"/>
          </p:cNvSpPr>
          <p:nvPr>
            <p:ph type="title"/>
          </p:nvPr>
        </p:nvSpPr>
        <p:spPr>
          <a:xfrm>
            <a:off x="838200" y="784225"/>
            <a:ext cx="10515600" cy="1325563"/>
          </a:xfrm>
        </p:spPr>
        <p:txBody>
          <a:bodyPr/>
          <a:lstStyle/>
          <a:p>
            <a:r>
              <a:rPr lang="en-GB" b="1" dirty="0">
                <a:latin typeface="Arial" panose="020B0604020202020204" pitchFamily="34" charset="0"/>
                <a:cs typeface="Arial" panose="020B0604020202020204" pitchFamily="34" charset="0"/>
              </a:rPr>
              <a:t>2. Python Module to access API</a:t>
            </a:r>
          </a:p>
        </p:txBody>
      </p:sp>
    </p:spTree>
    <p:extLst>
      <p:ext uri="{BB962C8B-B14F-4D97-AF65-F5344CB8AC3E}">
        <p14:creationId xmlns:p14="http://schemas.microsoft.com/office/powerpoint/2010/main" val="2101018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9FEEA6B-EE07-431D-8FBA-0CC651E09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sp>
        <p:nvSpPr>
          <p:cNvPr id="8" name="Title 1">
            <a:extLst>
              <a:ext uri="{FF2B5EF4-FFF2-40B4-BE49-F238E27FC236}">
                <a16:creationId xmlns:a16="http://schemas.microsoft.com/office/drawing/2014/main" id="{CAC06925-6822-4686-A6D9-EF84AE5B3296}"/>
              </a:ext>
            </a:extLst>
          </p:cNvPr>
          <p:cNvSpPr>
            <a:spLocks noGrp="1"/>
          </p:cNvSpPr>
          <p:nvPr>
            <p:ph type="title"/>
          </p:nvPr>
        </p:nvSpPr>
        <p:spPr>
          <a:xfrm>
            <a:off x="838200" y="746125"/>
            <a:ext cx="10515600" cy="1325563"/>
          </a:xfrm>
        </p:spPr>
        <p:txBody>
          <a:bodyPr/>
          <a:lstStyle/>
          <a:p>
            <a:r>
              <a:rPr lang="en-GB" b="1" dirty="0">
                <a:latin typeface="Arial" panose="020B0604020202020204" pitchFamily="34" charset="0"/>
                <a:cs typeface="Arial" panose="020B0604020202020204" pitchFamily="34" charset="0"/>
              </a:rPr>
              <a:t>3. SQL </a:t>
            </a:r>
            <a:r>
              <a:rPr lang="en-GB" b="1" dirty="0" smtClean="0">
                <a:latin typeface="Arial" panose="020B0604020202020204" pitchFamily="34" charset="0"/>
                <a:cs typeface="Arial" panose="020B0604020202020204" pitchFamily="34" charset="0"/>
              </a:rPr>
              <a:t>Database to store data</a:t>
            </a:r>
            <a:endParaRPr lang="en-GB"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2102783" y="1725419"/>
            <a:ext cx="7256369" cy="4957026"/>
          </a:xfrm>
          <a:prstGeom prst="rect">
            <a:avLst/>
          </a:prstGeom>
        </p:spPr>
      </p:pic>
    </p:spTree>
    <p:extLst>
      <p:ext uri="{BB962C8B-B14F-4D97-AF65-F5344CB8AC3E}">
        <p14:creationId xmlns:p14="http://schemas.microsoft.com/office/powerpoint/2010/main" val="1401227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4A61314-5834-4C50-875E-2A357E16C88A}"/>
              </a:ext>
            </a:extLst>
          </p:cNvPr>
          <p:cNvSpPr>
            <a:spLocks noGrp="1"/>
          </p:cNvSpPr>
          <p:nvPr>
            <p:ph type="title"/>
          </p:nvPr>
        </p:nvSpPr>
        <p:spPr>
          <a:xfrm>
            <a:off x="838200" y="860425"/>
            <a:ext cx="10515600" cy="1325563"/>
          </a:xfrm>
        </p:spPr>
        <p:txBody>
          <a:bodyPr/>
          <a:lstStyle/>
          <a:p>
            <a:r>
              <a:rPr lang="en-GB" b="1" dirty="0">
                <a:latin typeface="Arial" panose="020B0604020202020204" pitchFamily="34" charset="0"/>
                <a:cs typeface="Arial" panose="020B0604020202020204" pitchFamily="34" charset="0"/>
              </a:rPr>
              <a:t>Proposal for an ABM of the smart building</a:t>
            </a:r>
          </a:p>
        </p:txBody>
      </p:sp>
      <p:sp>
        <p:nvSpPr>
          <p:cNvPr id="14" name="Content Placeholder 5">
            <a:extLst>
              <a:ext uri="{FF2B5EF4-FFF2-40B4-BE49-F238E27FC236}">
                <a16:creationId xmlns:a16="http://schemas.microsoft.com/office/drawing/2014/main" id="{9714F09D-4C07-4EDB-8F66-974E0194AF85}"/>
              </a:ext>
            </a:extLst>
          </p:cNvPr>
          <p:cNvSpPr>
            <a:spLocks noGrp="1"/>
          </p:cNvSpPr>
          <p:nvPr>
            <p:ph idx="1"/>
          </p:nvPr>
        </p:nvSpPr>
        <p:spPr>
          <a:xfrm>
            <a:off x="838200" y="2320925"/>
            <a:ext cx="10515600" cy="4351338"/>
          </a:xfrm>
        </p:spPr>
        <p:txBody>
          <a:bodyPr/>
          <a:lstStyle/>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Agents: </a:t>
            </a:r>
            <a:r>
              <a:rPr lang="en-GB" b="1" dirty="0">
                <a:latin typeface="Arial" panose="020B0604020202020204" pitchFamily="34" charset="0"/>
                <a:cs typeface="Arial" panose="020B0604020202020204" pitchFamily="34" charset="0"/>
              </a:rPr>
              <a:t>sensor areas </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Variables: </a:t>
            </a:r>
            <a:r>
              <a:rPr lang="en-GB" b="1" dirty="0">
                <a:latin typeface="Arial" panose="020B0604020202020204" pitchFamily="34" charset="0"/>
                <a:cs typeface="Arial" panose="020B0604020202020204" pitchFamily="34" charset="0"/>
              </a:rPr>
              <a:t>sensor readings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Outcome: “</a:t>
            </a:r>
            <a:r>
              <a:rPr lang="en-GB" b="1" dirty="0">
                <a:latin typeface="Arial" panose="020B0604020202020204" pitchFamily="34" charset="0"/>
                <a:cs typeface="Arial" panose="020B0604020202020204" pitchFamily="34" charset="0"/>
              </a:rPr>
              <a:t>occupancy</a:t>
            </a:r>
            <a:r>
              <a:rPr lang="en-GB" dirty="0">
                <a:latin typeface="Arial" panose="020B0604020202020204" pitchFamily="34" charset="0"/>
                <a:cs typeface="Arial" panose="020B0604020202020204" pitchFamily="34" charset="0"/>
              </a:rPr>
              <a:t>” (number of people in area covered by sensor)</a:t>
            </a:r>
            <a:endParaRPr lang="en-GB"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69FEEA6B-EE07-431D-8FBA-0CC651E09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spTree>
    <p:extLst>
      <p:ext uri="{BB962C8B-B14F-4D97-AF65-F5344CB8AC3E}">
        <p14:creationId xmlns:p14="http://schemas.microsoft.com/office/powerpoint/2010/main" val="3648204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Rectangle 161"/>
          <p:cNvSpPr/>
          <p:nvPr/>
        </p:nvSpPr>
        <p:spPr>
          <a:xfrm flipV="1">
            <a:off x="1055440" y="4149078"/>
            <a:ext cx="5760640" cy="2160242"/>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flipV="1">
            <a:off x="7536160" y="548680"/>
            <a:ext cx="3600400" cy="288032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536160" y="548682"/>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9696400" y="548679"/>
            <a:ext cx="1440160" cy="2880313"/>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1055440" y="54868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2495598" y="548676"/>
            <a:ext cx="1440159" cy="1440161"/>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3935759" y="548678"/>
            <a:ext cx="1440159" cy="144016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5375920" y="54867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1055440"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2495599"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3935761"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5375920"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9696399" y="4144120"/>
            <a:ext cx="1440161" cy="216520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flipH="1">
            <a:off x="7536160" y="4154040"/>
            <a:ext cx="2160240" cy="215528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p:cNvSpPr/>
          <p:nvPr/>
        </p:nvSpPr>
        <p:spPr>
          <a:xfrm>
            <a:off x="7536160" y="4149080"/>
            <a:ext cx="3600400" cy="21602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536160" y="1988837"/>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55440" y="548680"/>
            <a:ext cx="10081120" cy="57606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1055440" y="548680"/>
            <a:ext cx="5760640" cy="2880319"/>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721418" y="658570"/>
            <a:ext cx="822854" cy="523220"/>
          </a:xfrm>
          <a:prstGeom prst="rect">
            <a:avLst/>
          </a:prstGeom>
          <a:solidFill>
            <a:schemeClr val="bg1"/>
          </a:solidFill>
          <a:ln>
            <a:noFill/>
            <a:prstDash val="solid"/>
          </a:ln>
        </p:spPr>
        <p:txBody>
          <a:bodyPr wrap="none" rtlCol="0">
            <a:spAutoFit/>
          </a:bodyPr>
          <a:lstStyle/>
          <a:p>
            <a:r>
              <a:rPr lang="en-GB" sz="2800" dirty="0"/>
              <a:t>Café</a:t>
            </a:r>
          </a:p>
        </p:txBody>
      </p:sp>
      <p:sp>
        <p:nvSpPr>
          <p:cNvPr id="167" name="TextBox 166"/>
          <p:cNvSpPr txBox="1"/>
          <p:nvPr/>
        </p:nvSpPr>
        <p:spPr>
          <a:xfrm>
            <a:off x="1187796" y="4279806"/>
            <a:ext cx="4033797" cy="523220"/>
          </a:xfrm>
          <a:prstGeom prst="rect">
            <a:avLst/>
          </a:prstGeom>
          <a:solidFill>
            <a:schemeClr val="bg1"/>
          </a:solidFill>
          <a:ln>
            <a:noFill/>
            <a:prstDash val="solid"/>
          </a:ln>
        </p:spPr>
        <p:txBody>
          <a:bodyPr wrap="none" rtlCol="0">
            <a:spAutoFit/>
          </a:bodyPr>
          <a:lstStyle/>
          <a:p>
            <a:r>
              <a:rPr lang="en-GB" sz="2800" dirty="0"/>
              <a:t>UM-Meeting-Room-UM01</a:t>
            </a:r>
          </a:p>
        </p:txBody>
      </p:sp>
      <p:sp>
        <p:nvSpPr>
          <p:cNvPr id="168" name="TextBox 167"/>
          <p:cNvSpPr txBox="1"/>
          <p:nvPr/>
        </p:nvSpPr>
        <p:spPr>
          <a:xfrm>
            <a:off x="7844813" y="4245030"/>
            <a:ext cx="2425729" cy="523220"/>
          </a:xfrm>
          <a:prstGeom prst="rect">
            <a:avLst/>
          </a:prstGeom>
          <a:solidFill>
            <a:schemeClr val="bg1"/>
          </a:solidFill>
          <a:ln>
            <a:noFill/>
            <a:prstDash val="solid"/>
          </a:ln>
        </p:spPr>
        <p:txBody>
          <a:bodyPr wrap="none" rtlCol="0">
            <a:spAutoFit/>
          </a:bodyPr>
          <a:lstStyle/>
          <a:p>
            <a:r>
              <a:rPr lang="en-GB" sz="2800" dirty="0"/>
              <a:t>Exhibition-Area</a:t>
            </a:r>
          </a:p>
        </p:txBody>
      </p:sp>
      <p:cxnSp>
        <p:nvCxnSpPr>
          <p:cNvPr id="170" name="Straight Connector 169"/>
          <p:cNvCxnSpPr/>
          <p:nvPr/>
        </p:nvCxnSpPr>
        <p:spPr>
          <a:xfrm>
            <a:off x="2495600" y="414908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495600" y="3428999"/>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536160" y="486916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976320" y="342900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816080" y="198884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111323" y="611977"/>
            <a:ext cx="1952458" cy="523220"/>
          </a:xfrm>
          <a:prstGeom prst="rect">
            <a:avLst/>
          </a:prstGeom>
          <a:solidFill>
            <a:schemeClr val="bg1"/>
          </a:solidFill>
          <a:ln>
            <a:noFill/>
            <a:prstDash val="solid"/>
          </a:ln>
        </p:spPr>
        <p:txBody>
          <a:bodyPr wrap="none" rtlCol="0">
            <a:spAutoFit/>
          </a:bodyPr>
          <a:lstStyle/>
          <a:p>
            <a:r>
              <a:rPr lang="en-GB" sz="2800" dirty="0"/>
              <a:t>Open-Office</a:t>
            </a:r>
          </a:p>
        </p:txBody>
      </p:sp>
      <p:cxnSp>
        <p:nvCxnSpPr>
          <p:cNvPr id="188" name="Straight Connector 187"/>
          <p:cNvCxnSpPr/>
          <p:nvPr/>
        </p:nvCxnSpPr>
        <p:spPr>
          <a:xfrm>
            <a:off x="2495600" y="3428997"/>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1102265" y="1641938"/>
            <a:ext cx="1329204" cy="307777"/>
          </a:xfrm>
          <a:prstGeom prst="rect">
            <a:avLst/>
          </a:prstGeom>
          <a:solidFill>
            <a:schemeClr val="bg1"/>
          </a:solidFill>
          <a:ln>
            <a:noFill/>
            <a:prstDash val="solid"/>
          </a:ln>
        </p:spPr>
        <p:txBody>
          <a:bodyPr wrap="square" rtlCol="0">
            <a:spAutoFit/>
          </a:bodyPr>
          <a:lstStyle/>
          <a:p>
            <a:r>
              <a:rPr lang="en-GB" sz="1400" dirty="0"/>
              <a:t>Desks: 201-208</a:t>
            </a:r>
          </a:p>
        </p:txBody>
      </p:sp>
      <p:sp>
        <p:nvSpPr>
          <p:cNvPr id="193" name="TextBox 192"/>
          <p:cNvSpPr txBox="1"/>
          <p:nvPr/>
        </p:nvSpPr>
        <p:spPr>
          <a:xfrm>
            <a:off x="2561667" y="1641937"/>
            <a:ext cx="1329204" cy="307777"/>
          </a:xfrm>
          <a:prstGeom prst="rect">
            <a:avLst/>
          </a:prstGeom>
          <a:solidFill>
            <a:schemeClr val="bg1"/>
          </a:solidFill>
          <a:ln>
            <a:noFill/>
            <a:prstDash val="solid"/>
          </a:ln>
        </p:spPr>
        <p:txBody>
          <a:bodyPr wrap="square" rtlCol="0">
            <a:spAutoFit/>
          </a:bodyPr>
          <a:lstStyle/>
          <a:p>
            <a:r>
              <a:rPr lang="en-GB" sz="1400" dirty="0"/>
              <a:t>Desks: 209-216</a:t>
            </a:r>
          </a:p>
        </p:txBody>
      </p:sp>
      <p:sp>
        <p:nvSpPr>
          <p:cNvPr id="194" name="TextBox 193"/>
          <p:cNvSpPr txBox="1"/>
          <p:nvPr/>
        </p:nvSpPr>
        <p:spPr>
          <a:xfrm>
            <a:off x="3979312" y="1644701"/>
            <a:ext cx="1329204" cy="307777"/>
          </a:xfrm>
          <a:prstGeom prst="rect">
            <a:avLst/>
          </a:prstGeom>
          <a:solidFill>
            <a:schemeClr val="bg1"/>
          </a:solidFill>
          <a:ln>
            <a:noFill/>
            <a:prstDash val="solid"/>
          </a:ln>
        </p:spPr>
        <p:txBody>
          <a:bodyPr wrap="square" rtlCol="0">
            <a:spAutoFit/>
          </a:bodyPr>
          <a:lstStyle/>
          <a:p>
            <a:r>
              <a:rPr lang="en-GB" sz="1400" dirty="0"/>
              <a:t>Desks: 217-220</a:t>
            </a:r>
          </a:p>
        </p:txBody>
      </p:sp>
      <p:sp>
        <p:nvSpPr>
          <p:cNvPr id="195" name="TextBox 194"/>
          <p:cNvSpPr txBox="1"/>
          <p:nvPr/>
        </p:nvSpPr>
        <p:spPr>
          <a:xfrm>
            <a:off x="5431396" y="1639224"/>
            <a:ext cx="1329204" cy="307777"/>
          </a:xfrm>
          <a:prstGeom prst="rect">
            <a:avLst/>
          </a:prstGeom>
          <a:solidFill>
            <a:schemeClr val="bg1"/>
          </a:solidFill>
          <a:ln>
            <a:noFill/>
            <a:prstDash val="solid"/>
          </a:ln>
        </p:spPr>
        <p:txBody>
          <a:bodyPr wrap="square" rtlCol="0">
            <a:spAutoFit/>
          </a:bodyPr>
          <a:lstStyle/>
          <a:p>
            <a:r>
              <a:rPr lang="en-GB" sz="1400" dirty="0"/>
              <a:t>Desks: 221-228</a:t>
            </a:r>
          </a:p>
        </p:txBody>
      </p:sp>
      <p:sp>
        <p:nvSpPr>
          <p:cNvPr id="196" name="TextBox 195"/>
          <p:cNvSpPr txBox="1"/>
          <p:nvPr/>
        </p:nvSpPr>
        <p:spPr>
          <a:xfrm>
            <a:off x="1137615" y="3068959"/>
            <a:ext cx="1329204" cy="307777"/>
          </a:xfrm>
          <a:prstGeom prst="rect">
            <a:avLst/>
          </a:prstGeom>
          <a:solidFill>
            <a:schemeClr val="bg1"/>
          </a:solidFill>
          <a:ln>
            <a:noFill/>
            <a:prstDash val="solid"/>
          </a:ln>
        </p:spPr>
        <p:txBody>
          <a:bodyPr wrap="square" rtlCol="0">
            <a:spAutoFit/>
          </a:bodyPr>
          <a:lstStyle/>
          <a:p>
            <a:r>
              <a:rPr lang="en-GB" sz="1400" dirty="0"/>
              <a:t>Desks: 229-232</a:t>
            </a:r>
          </a:p>
        </p:txBody>
      </p:sp>
      <p:sp>
        <p:nvSpPr>
          <p:cNvPr id="197" name="TextBox 196"/>
          <p:cNvSpPr txBox="1"/>
          <p:nvPr/>
        </p:nvSpPr>
        <p:spPr>
          <a:xfrm>
            <a:off x="2553161" y="3068960"/>
            <a:ext cx="1329204" cy="307777"/>
          </a:xfrm>
          <a:prstGeom prst="rect">
            <a:avLst/>
          </a:prstGeom>
          <a:solidFill>
            <a:schemeClr val="bg1"/>
          </a:solidFill>
          <a:ln>
            <a:noFill/>
            <a:prstDash val="solid"/>
          </a:ln>
        </p:spPr>
        <p:txBody>
          <a:bodyPr wrap="square" rtlCol="0">
            <a:spAutoFit/>
          </a:bodyPr>
          <a:lstStyle/>
          <a:p>
            <a:r>
              <a:rPr lang="en-GB" sz="1400" dirty="0"/>
              <a:t>Desks: 233-240</a:t>
            </a:r>
          </a:p>
        </p:txBody>
      </p:sp>
      <p:sp>
        <p:nvSpPr>
          <p:cNvPr id="198" name="TextBox 197"/>
          <p:cNvSpPr txBox="1"/>
          <p:nvPr/>
        </p:nvSpPr>
        <p:spPr>
          <a:xfrm>
            <a:off x="4012999" y="3068959"/>
            <a:ext cx="1329204" cy="307777"/>
          </a:xfrm>
          <a:prstGeom prst="rect">
            <a:avLst/>
          </a:prstGeom>
          <a:solidFill>
            <a:schemeClr val="bg1"/>
          </a:solidFill>
          <a:ln>
            <a:noFill/>
            <a:prstDash val="solid"/>
          </a:ln>
        </p:spPr>
        <p:txBody>
          <a:bodyPr wrap="square" rtlCol="0">
            <a:spAutoFit/>
          </a:bodyPr>
          <a:lstStyle/>
          <a:p>
            <a:r>
              <a:rPr lang="en-GB" sz="1400" dirty="0"/>
              <a:t>Desks: 241-244</a:t>
            </a:r>
          </a:p>
        </p:txBody>
      </p:sp>
      <p:sp>
        <p:nvSpPr>
          <p:cNvPr id="199" name="TextBox 198"/>
          <p:cNvSpPr txBox="1"/>
          <p:nvPr/>
        </p:nvSpPr>
        <p:spPr>
          <a:xfrm>
            <a:off x="5440760" y="3068959"/>
            <a:ext cx="1329204" cy="307777"/>
          </a:xfrm>
          <a:prstGeom prst="rect">
            <a:avLst/>
          </a:prstGeom>
          <a:solidFill>
            <a:schemeClr val="bg1"/>
          </a:solidFill>
          <a:ln>
            <a:noFill/>
            <a:prstDash val="solid"/>
          </a:ln>
        </p:spPr>
        <p:txBody>
          <a:bodyPr wrap="square" rtlCol="0">
            <a:spAutoFit/>
          </a:bodyPr>
          <a:lstStyle/>
          <a:p>
            <a:r>
              <a:rPr lang="en-GB" sz="1400" dirty="0"/>
              <a:t>Desks: 245-254</a:t>
            </a:r>
          </a:p>
        </p:txBody>
      </p:sp>
      <p:sp>
        <p:nvSpPr>
          <p:cNvPr id="200" name="TextBox 199"/>
          <p:cNvSpPr txBox="1"/>
          <p:nvPr/>
        </p:nvSpPr>
        <p:spPr>
          <a:xfrm>
            <a:off x="7721418" y="1580150"/>
            <a:ext cx="678838" cy="307777"/>
          </a:xfrm>
          <a:prstGeom prst="rect">
            <a:avLst/>
          </a:prstGeom>
          <a:solidFill>
            <a:schemeClr val="bg1"/>
          </a:solidFill>
          <a:ln>
            <a:noFill/>
            <a:prstDash val="solid"/>
          </a:ln>
        </p:spPr>
        <p:txBody>
          <a:bodyPr wrap="square" rtlCol="0">
            <a:spAutoFit/>
          </a:bodyPr>
          <a:lstStyle/>
          <a:p>
            <a:r>
              <a:rPr lang="en-GB" sz="1400" dirty="0"/>
              <a:t>Café-1</a:t>
            </a:r>
          </a:p>
        </p:txBody>
      </p:sp>
      <p:sp>
        <p:nvSpPr>
          <p:cNvPr id="202" name="TextBox 201"/>
          <p:cNvSpPr txBox="1"/>
          <p:nvPr/>
        </p:nvSpPr>
        <p:spPr>
          <a:xfrm>
            <a:off x="7721418" y="3042971"/>
            <a:ext cx="678838" cy="307777"/>
          </a:xfrm>
          <a:prstGeom prst="rect">
            <a:avLst/>
          </a:prstGeom>
          <a:solidFill>
            <a:schemeClr val="bg1"/>
          </a:solidFill>
          <a:ln>
            <a:noFill/>
            <a:prstDash val="solid"/>
          </a:ln>
        </p:spPr>
        <p:txBody>
          <a:bodyPr wrap="square" rtlCol="0">
            <a:spAutoFit/>
          </a:bodyPr>
          <a:lstStyle/>
          <a:p>
            <a:r>
              <a:rPr lang="en-GB" sz="1400" dirty="0"/>
              <a:t>Café-2</a:t>
            </a:r>
          </a:p>
        </p:txBody>
      </p:sp>
      <p:sp>
        <p:nvSpPr>
          <p:cNvPr id="203" name="TextBox 202"/>
          <p:cNvSpPr txBox="1"/>
          <p:nvPr/>
        </p:nvSpPr>
        <p:spPr>
          <a:xfrm>
            <a:off x="9762253" y="3042971"/>
            <a:ext cx="678838" cy="307777"/>
          </a:xfrm>
          <a:prstGeom prst="rect">
            <a:avLst/>
          </a:prstGeom>
          <a:solidFill>
            <a:schemeClr val="bg1"/>
          </a:solidFill>
          <a:ln>
            <a:noFill/>
            <a:prstDash val="solid"/>
          </a:ln>
        </p:spPr>
        <p:txBody>
          <a:bodyPr wrap="square" rtlCol="0">
            <a:spAutoFit/>
          </a:bodyPr>
          <a:lstStyle/>
          <a:p>
            <a:r>
              <a:rPr lang="en-GB" sz="1400" dirty="0"/>
              <a:t>Café-3</a:t>
            </a:r>
          </a:p>
        </p:txBody>
      </p:sp>
      <p:sp>
        <p:nvSpPr>
          <p:cNvPr id="207" name="TextBox 206"/>
          <p:cNvSpPr txBox="1"/>
          <p:nvPr/>
        </p:nvSpPr>
        <p:spPr>
          <a:xfrm>
            <a:off x="9762253" y="5691516"/>
            <a:ext cx="1268193" cy="523220"/>
          </a:xfrm>
          <a:prstGeom prst="rect">
            <a:avLst/>
          </a:prstGeom>
          <a:solidFill>
            <a:schemeClr val="bg1"/>
          </a:solidFill>
          <a:ln>
            <a:noFill/>
            <a:prstDash val="solid"/>
          </a:ln>
        </p:spPr>
        <p:txBody>
          <a:bodyPr wrap="square" rtlCol="0">
            <a:spAutoFit/>
          </a:bodyPr>
          <a:lstStyle/>
          <a:p>
            <a:r>
              <a:rPr lang="en-GB" sz="1400" dirty="0"/>
              <a:t>Exhibition-Area-2</a:t>
            </a:r>
          </a:p>
        </p:txBody>
      </p:sp>
      <p:sp>
        <p:nvSpPr>
          <p:cNvPr id="208" name="TextBox 207"/>
          <p:cNvSpPr txBox="1"/>
          <p:nvPr/>
        </p:nvSpPr>
        <p:spPr>
          <a:xfrm>
            <a:off x="7642274" y="5680185"/>
            <a:ext cx="1268193" cy="523220"/>
          </a:xfrm>
          <a:prstGeom prst="rect">
            <a:avLst/>
          </a:prstGeom>
          <a:solidFill>
            <a:schemeClr val="bg1"/>
          </a:solidFill>
          <a:ln>
            <a:noFill/>
            <a:prstDash val="solid"/>
          </a:ln>
        </p:spPr>
        <p:txBody>
          <a:bodyPr wrap="square" rtlCol="0">
            <a:spAutoFit/>
          </a:bodyPr>
          <a:lstStyle/>
          <a:p>
            <a:r>
              <a:rPr lang="en-GB" sz="1400" dirty="0"/>
              <a:t>Exhibition-Area-1</a:t>
            </a:r>
          </a:p>
        </p:txBody>
      </p:sp>
      <p:sp>
        <p:nvSpPr>
          <p:cNvPr id="209" name="Oval 208"/>
          <p:cNvSpPr/>
          <p:nvPr/>
        </p:nvSpPr>
        <p:spPr>
          <a:xfrm>
            <a:off x="1641210" y="114468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088279"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534062"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985216"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1651989" y="258151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3094705"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4525298"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5991113" y="257784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8488880" y="257656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8474731" y="1130323"/>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10289082" y="185896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8487554" y="510180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10295161" y="5076677"/>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TextBox 221"/>
          <p:cNvSpPr txBox="1"/>
          <p:nvPr/>
        </p:nvSpPr>
        <p:spPr>
          <a:xfrm>
            <a:off x="2927832" y="5941795"/>
            <a:ext cx="2102960" cy="307777"/>
          </a:xfrm>
          <a:prstGeom prst="rect">
            <a:avLst/>
          </a:prstGeom>
          <a:solidFill>
            <a:schemeClr val="bg1"/>
          </a:solidFill>
          <a:ln>
            <a:noFill/>
            <a:prstDash val="solid"/>
          </a:ln>
        </p:spPr>
        <p:txBody>
          <a:bodyPr wrap="square" rtlCol="0">
            <a:spAutoFit/>
          </a:bodyPr>
          <a:lstStyle/>
          <a:p>
            <a:r>
              <a:rPr lang="en-GB" sz="1400" dirty="0"/>
              <a:t>UM-Meeting-Room-UM01</a:t>
            </a:r>
          </a:p>
        </p:txBody>
      </p:sp>
      <p:sp>
        <p:nvSpPr>
          <p:cNvPr id="223" name="Oval 222"/>
          <p:cNvSpPr/>
          <p:nvPr/>
        </p:nvSpPr>
        <p:spPr>
          <a:xfrm>
            <a:off x="3793486" y="5109285"/>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336360" y="6240261"/>
            <a:ext cx="2747960" cy="646331"/>
          </a:xfrm>
          <a:prstGeom prst="rect">
            <a:avLst/>
          </a:prstGeom>
          <a:noFill/>
        </p:spPr>
        <p:txBody>
          <a:bodyPr wrap="square" rtlCol="0">
            <a:spAutoFit/>
          </a:bodyPr>
          <a:lstStyle/>
          <a:p>
            <a:r>
              <a:rPr lang="en-GB" sz="3600" b="1" dirty="0"/>
              <a:t>7.00 am</a:t>
            </a:r>
          </a:p>
        </p:txBody>
      </p:sp>
      <p:sp>
        <p:nvSpPr>
          <p:cNvPr id="171" name="Rectangle 170"/>
          <p:cNvSpPr/>
          <p:nvPr/>
        </p:nvSpPr>
        <p:spPr>
          <a:xfrm>
            <a:off x="11313359" y="548676"/>
            <a:ext cx="720080" cy="350227"/>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a:t>
            </a:r>
          </a:p>
        </p:txBody>
      </p:sp>
      <p:sp>
        <p:nvSpPr>
          <p:cNvPr id="225" name="Rectangle 224"/>
          <p:cNvSpPr/>
          <p:nvPr/>
        </p:nvSpPr>
        <p:spPr>
          <a:xfrm>
            <a:off x="11313359" y="898903"/>
            <a:ext cx="720080" cy="350227"/>
          </a:xfrm>
          <a:prstGeom prst="rect">
            <a:avLst/>
          </a:prstGeom>
          <a:solidFill>
            <a:schemeClr val="accent1">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6" name="Rectangle 225"/>
          <p:cNvSpPr/>
          <p:nvPr/>
        </p:nvSpPr>
        <p:spPr>
          <a:xfrm>
            <a:off x="11313359" y="1249130"/>
            <a:ext cx="720080" cy="350227"/>
          </a:xfrm>
          <a:prstGeom prst="rect">
            <a:avLst/>
          </a:prstGeom>
          <a:solidFill>
            <a:schemeClr val="accent1">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7" name="Rectangle 226"/>
          <p:cNvSpPr/>
          <p:nvPr/>
        </p:nvSpPr>
        <p:spPr>
          <a:xfrm>
            <a:off x="11313359" y="1599357"/>
            <a:ext cx="720080" cy="350227"/>
          </a:xfrm>
          <a:prstGeom prst="rect">
            <a:avLst/>
          </a:prstGeom>
          <a:solidFill>
            <a:schemeClr val="accent1">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28" name="Rectangle 227"/>
          <p:cNvSpPr/>
          <p:nvPr/>
        </p:nvSpPr>
        <p:spPr>
          <a:xfrm>
            <a:off x="11313359" y="1949584"/>
            <a:ext cx="720080" cy="350227"/>
          </a:xfrm>
          <a:prstGeom prst="rect">
            <a:avLst/>
          </a:prstGeom>
          <a:solidFill>
            <a:schemeClr val="accent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30" name="Rectangle 229"/>
          <p:cNvSpPr/>
          <p:nvPr/>
        </p:nvSpPr>
        <p:spPr>
          <a:xfrm>
            <a:off x="11313359" y="2299439"/>
            <a:ext cx="720080" cy="350227"/>
          </a:xfrm>
          <a:prstGeom prst="rect">
            <a:avLst/>
          </a:prstGeom>
          <a:solidFill>
            <a:schemeClr val="accent1">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31" name="Rectangle 230"/>
          <p:cNvSpPr/>
          <p:nvPr/>
        </p:nvSpPr>
        <p:spPr>
          <a:xfrm>
            <a:off x="11313359" y="2649666"/>
            <a:ext cx="720080" cy="350227"/>
          </a:xfrm>
          <a:prstGeom prst="rect">
            <a:avLst/>
          </a:prstGeom>
          <a:solidFill>
            <a:schemeClr val="accent1">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32" name="TextBox 231"/>
          <p:cNvSpPr txBox="1"/>
          <p:nvPr/>
        </p:nvSpPr>
        <p:spPr>
          <a:xfrm>
            <a:off x="1087536" y="-41968"/>
            <a:ext cx="5549789" cy="523220"/>
          </a:xfrm>
          <a:prstGeom prst="rect">
            <a:avLst/>
          </a:prstGeom>
          <a:solidFill>
            <a:schemeClr val="bg1"/>
          </a:solidFill>
          <a:ln>
            <a:noFill/>
            <a:prstDash val="solid"/>
          </a:ln>
        </p:spPr>
        <p:txBody>
          <a:bodyPr wrap="none" rtlCol="0">
            <a:spAutoFit/>
          </a:bodyPr>
          <a:lstStyle/>
          <a:p>
            <a:r>
              <a:rPr lang="en-GB" sz="2800" b="1" dirty="0"/>
              <a:t>Cactus Smart Building, Ground Floor</a:t>
            </a:r>
          </a:p>
        </p:txBody>
      </p:sp>
      <p:sp>
        <p:nvSpPr>
          <p:cNvPr id="67" name="TextBox 66"/>
          <p:cNvSpPr txBox="1"/>
          <p:nvPr/>
        </p:nvSpPr>
        <p:spPr>
          <a:xfrm>
            <a:off x="11030446" y="77802"/>
            <a:ext cx="1217000" cy="400110"/>
          </a:xfrm>
          <a:prstGeom prst="rect">
            <a:avLst/>
          </a:prstGeom>
          <a:noFill/>
          <a:ln>
            <a:noFill/>
            <a:prstDash val="solid"/>
          </a:ln>
        </p:spPr>
        <p:txBody>
          <a:bodyPr wrap="none" rtlCol="0">
            <a:spAutoFit/>
          </a:bodyPr>
          <a:lstStyle/>
          <a:p>
            <a:r>
              <a:rPr lang="en-GB" sz="2000" b="1" i="1" dirty="0"/>
              <a:t>N</a:t>
            </a:r>
            <a:r>
              <a:rPr lang="en-GB" sz="2000" b="1" dirty="0"/>
              <a:t> people:</a:t>
            </a:r>
            <a:endParaRPr lang="en-GB" sz="2000" b="1" i="1" dirty="0"/>
          </a:p>
        </p:txBody>
      </p:sp>
      <p:cxnSp>
        <p:nvCxnSpPr>
          <p:cNvPr id="68" name="Straight Connector 67">
            <a:extLst>
              <a:ext uri="{FF2B5EF4-FFF2-40B4-BE49-F238E27FC236}">
                <a16:creationId xmlns:a16="http://schemas.microsoft.com/office/drawing/2014/main" id="{3F24FB09-EC20-455A-AFCE-E71B772E6A2E}"/>
              </a:ext>
            </a:extLst>
          </p:cNvPr>
          <p:cNvCxnSpPr/>
          <p:nvPr/>
        </p:nvCxnSpPr>
        <p:spPr>
          <a:xfrm>
            <a:off x="1052955" y="3424598"/>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DDFD033F-1DB6-4608-889F-210EC83F746D}"/>
              </a:ext>
            </a:extLst>
          </p:cNvPr>
          <p:cNvSpPr/>
          <p:nvPr/>
        </p:nvSpPr>
        <p:spPr>
          <a:xfrm>
            <a:off x="924913" y="330777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165ED7AC-41B4-47F7-B8F2-F0E60F582897}"/>
              </a:ext>
            </a:extLst>
          </p:cNvPr>
          <p:cNvSpPr/>
          <p:nvPr/>
        </p:nvSpPr>
        <p:spPr>
          <a:xfrm>
            <a:off x="937956" y="401550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4034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title"/>
          </p:nvPr>
        </p:nvSpPr>
        <p:spPr/>
        <p:txBody>
          <a:bodyPr/>
          <a:lstStyle/>
          <a:p>
            <a:r>
              <a:rPr lang="en-US"/>
              <a:t>Presentation title slide</a:t>
            </a:r>
            <a:endParaRPr lang="en-US" dirty="0"/>
          </a:p>
        </p:txBody>
      </p:sp>
      <p:pic>
        <p:nvPicPr>
          <p:cNvPr id="6" name="Picture 5">
            <a:extLst>
              <a:ext uri="{FF2B5EF4-FFF2-40B4-BE49-F238E27FC236}">
                <a16:creationId xmlns:a16="http://schemas.microsoft.com/office/drawing/2014/main" id="{2A114939-C500-41B7-B0BD-A482B4B33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sp>
        <p:nvSpPr>
          <p:cNvPr id="7" name="TextBox 6">
            <a:extLst>
              <a:ext uri="{FF2B5EF4-FFF2-40B4-BE49-F238E27FC236}">
                <a16:creationId xmlns:a16="http://schemas.microsoft.com/office/drawing/2014/main" id="{70B10D8E-8C68-42FA-8396-B2BECB723BC8}"/>
              </a:ext>
            </a:extLst>
          </p:cNvPr>
          <p:cNvSpPr txBox="1"/>
          <p:nvPr/>
        </p:nvSpPr>
        <p:spPr>
          <a:xfrm>
            <a:off x="286457" y="5561118"/>
            <a:ext cx="6806948"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 simulated crowd evacuating crowd, from </a:t>
            </a:r>
            <a:r>
              <a:rPr lang="en-GB" sz="1600" dirty="0" err="1">
                <a:latin typeface="Arial" panose="020B0604020202020204" pitchFamily="34" charset="0"/>
                <a:cs typeface="Arial" panose="020B0604020202020204" pitchFamily="34" charset="0"/>
              </a:rPr>
              <a:t>Axblad</a:t>
            </a:r>
            <a:r>
              <a:rPr lang="en-GB" sz="1600" dirty="0">
                <a:latin typeface="Arial" panose="020B0604020202020204" pitchFamily="34" charset="0"/>
                <a:cs typeface="Arial" panose="020B0604020202020204" pitchFamily="34" charset="0"/>
              </a:rPr>
              <a:t> and Gonzalez (2018)</a:t>
            </a:r>
          </a:p>
        </p:txBody>
      </p:sp>
      <p:pic>
        <p:nvPicPr>
          <p:cNvPr id="11" name="Content Placeholder 10">
            <a:extLst>
              <a:ext uri="{FF2B5EF4-FFF2-40B4-BE49-F238E27FC236}">
                <a16:creationId xmlns:a16="http://schemas.microsoft.com/office/drawing/2014/main" id="{6956987D-F8E0-425E-AF58-B434EC5221C2}"/>
              </a:ext>
            </a:extLst>
          </p:cNvPr>
          <p:cNvPicPr>
            <a:picLocks noGrp="1" noChangeAspect="1"/>
          </p:cNvPicPr>
          <p:nvPr>
            <p:ph sz="half" idx="1"/>
          </p:nvPr>
        </p:nvPicPr>
        <p:blipFill>
          <a:blip r:embed="rId4"/>
          <a:stretch>
            <a:fillRect/>
          </a:stretch>
        </p:blipFill>
        <p:spPr>
          <a:xfrm>
            <a:off x="111552" y="1495598"/>
            <a:ext cx="7156758" cy="4065520"/>
          </a:xfrm>
          <a:prstGeom prst="rect">
            <a:avLst/>
          </a:prstGeom>
        </p:spPr>
      </p:pic>
      <p:pic>
        <p:nvPicPr>
          <p:cNvPr id="16" name="Content Placeholder 15">
            <a:extLst>
              <a:ext uri="{FF2B5EF4-FFF2-40B4-BE49-F238E27FC236}">
                <a16:creationId xmlns:a16="http://schemas.microsoft.com/office/drawing/2014/main" id="{D98306BA-6A6D-4732-838D-265D45E101B1}"/>
              </a:ext>
            </a:extLst>
          </p:cNvPr>
          <p:cNvPicPr>
            <a:picLocks noGrp="1" noChangeAspect="1"/>
          </p:cNvPicPr>
          <p:nvPr>
            <p:ph sz="half" idx="2"/>
          </p:nvPr>
        </p:nvPicPr>
        <p:blipFill rotWithShape="1">
          <a:blip r:embed="rId5"/>
          <a:srcRect l="3095" t="6940" r="36276" b="20180"/>
          <a:stretch/>
        </p:blipFill>
        <p:spPr>
          <a:xfrm>
            <a:off x="7518729" y="852526"/>
            <a:ext cx="4273060" cy="2887868"/>
          </a:xfrm>
          <a:prstGeom prst="rect">
            <a:avLst/>
          </a:prstGeom>
        </p:spPr>
      </p:pic>
      <p:sp>
        <p:nvSpPr>
          <p:cNvPr id="17" name="TextBox 16">
            <a:extLst>
              <a:ext uri="{FF2B5EF4-FFF2-40B4-BE49-F238E27FC236}">
                <a16:creationId xmlns:a16="http://schemas.microsoft.com/office/drawing/2014/main" id="{BF2124B8-A5E0-489F-A243-60A254A4E3EB}"/>
              </a:ext>
            </a:extLst>
          </p:cNvPr>
          <p:cNvSpPr txBox="1"/>
          <p:nvPr/>
        </p:nvSpPr>
        <p:spPr>
          <a:xfrm>
            <a:off x="7268310" y="3713884"/>
            <a:ext cx="5363306"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Crowd simulation using </a:t>
            </a:r>
            <a:r>
              <a:rPr lang="en-GB" sz="1600" dirty="0" err="1">
                <a:latin typeface="Arial" panose="020B0604020202020204" pitchFamily="34" charset="0"/>
                <a:cs typeface="Arial" panose="020B0604020202020204" pitchFamily="34" charset="0"/>
              </a:rPr>
              <a:t>Golaem</a:t>
            </a:r>
            <a:r>
              <a:rPr lang="en-GB" sz="1600" dirty="0">
                <a:latin typeface="Arial" panose="020B0604020202020204" pitchFamily="34" charset="0"/>
                <a:cs typeface="Arial" panose="020B0604020202020204" pitchFamily="34" charset="0"/>
              </a:rPr>
              <a:t>, Game of Thrones</a:t>
            </a:r>
          </a:p>
        </p:txBody>
      </p:sp>
      <p:pic>
        <p:nvPicPr>
          <p:cNvPr id="1026" name="Picture 2" descr="https://www.burohappold.com/wp-content/uploads/2019/07/urban-analytics-product-screengrab.jpg">
            <a:extLst>
              <a:ext uri="{FF2B5EF4-FFF2-40B4-BE49-F238E27FC236}">
                <a16:creationId xmlns:a16="http://schemas.microsoft.com/office/drawing/2014/main" id="{38D0D1BF-6AD0-4B85-AE3A-2AC9AC906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8729" y="4056789"/>
            <a:ext cx="3727936" cy="248653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D5CC2A2-F3F4-4F5E-9A35-3CD718C336AC}"/>
              </a:ext>
            </a:extLst>
          </p:cNvPr>
          <p:cNvSpPr txBox="1"/>
          <p:nvPr/>
        </p:nvSpPr>
        <p:spPr>
          <a:xfrm>
            <a:off x="7268310" y="6543322"/>
            <a:ext cx="5363306" cy="338554"/>
          </a:xfrm>
          <a:prstGeom prst="rect">
            <a:avLst/>
          </a:prstGeom>
          <a:noFill/>
        </p:spPr>
        <p:txBody>
          <a:bodyPr wrap="square" rtlCol="0">
            <a:spAutoFit/>
          </a:bodyPr>
          <a:lstStyle/>
          <a:p>
            <a:r>
              <a:rPr lang="en-GB" sz="1600" dirty="0" err="1">
                <a:latin typeface="Arial" panose="020B0604020202020204" pitchFamily="34" charset="0"/>
                <a:cs typeface="Arial" panose="020B0604020202020204" pitchFamily="34" charset="0"/>
              </a:rPr>
              <a:t>Burrohappold</a:t>
            </a:r>
            <a:r>
              <a:rPr lang="en-GB" sz="1600" dirty="0">
                <a:latin typeface="Arial" panose="020B0604020202020204" pitchFamily="34" charset="0"/>
                <a:cs typeface="Arial" panose="020B0604020202020204" pitchFamily="34" charset="0"/>
              </a:rPr>
              <a:t> Engineering urban planning tool</a:t>
            </a:r>
          </a:p>
        </p:txBody>
      </p:sp>
    </p:spTree>
    <p:extLst>
      <p:ext uri="{BB962C8B-B14F-4D97-AF65-F5344CB8AC3E}">
        <p14:creationId xmlns:p14="http://schemas.microsoft.com/office/powerpoint/2010/main" val="97443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Rectangle 161"/>
          <p:cNvSpPr/>
          <p:nvPr/>
        </p:nvSpPr>
        <p:spPr>
          <a:xfrm flipV="1">
            <a:off x="1055440" y="4149078"/>
            <a:ext cx="5760640" cy="2160242"/>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flipV="1">
            <a:off x="7536160" y="548680"/>
            <a:ext cx="3600400" cy="288032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536160" y="548682"/>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9696400" y="548679"/>
            <a:ext cx="1440160" cy="2880313"/>
          </a:xfrm>
          <a:prstGeom prst="rect">
            <a:avLst/>
          </a:prstGeom>
          <a:solidFill>
            <a:schemeClr val="accent1">
              <a:lumMod val="40000"/>
              <a:lumOff val="6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1055440" y="54868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2495598" y="548676"/>
            <a:ext cx="1440159" cy="1440161"/>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3935759" y="548678"/>
            <a:ext cx="1440159" cy="1440160"/>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5375920" y="54867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1055440"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2495599"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3935761"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5375920" y="1988839"/>
            <a:ext cx="1440160" cy="1440158"/>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9696399" y="4144120"/>
            <a:ext cx="1440161" cy="216520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flipH="1">
            <a:off x="7536160" y="4154040"/>
            <a:ext cx="2160240" cy="215528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p:cNvSpPr/>
          <p:nvPr/>
        </p:nvSpPr>
        <p:spPr>
          <a:xfrm>
            <a:off x="7536160" y="4149080"/>
            <a:ext cx="3600400" cy="21602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536160" y="1988837"/>
            <a:ext cx="2160240" cy="1440155"/>
          </a:xfrm>
          <a:prstGeom prst="rect">
            <a:avLst/>
          </a:prstGeom>
          <a:solidFill>
            <a:schemeClr val="accent1">
              <a:lumMod val="60000"/>
              <a:lumOff val="4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55440" y="548680"/>
            <a:ext cx="10081120" cy="57606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1055440" y="548680"/>
            <a:ext cx="5760640" cy="2880319"/>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721418" y="658570"/>
            <a:ext cx="822854" cy="523220"/>
          </a:xfrm>
          <a:prstGeom prst="rect">
            <a:avLst/>
          </a:prstGeom>
          <a:solidFill>
            <a:schemeClr val="bg1"/>
          </a:solidFill>
          <a:ln>
            <a:noFill/>
            <a:prstDash val="solid"/>
          </a:ln>
        </p:spPr>
        <p:txBody>
          <a:bodyPr wrap="none" rtlCol="0">
            <a:spAutoFit/>
          </a:bodyPr>
          <a:lstStyle/>
          <a:p>
            <a:r>
              <a:rPr lang="en-GB" sz="2800" dirty="0"/>
              <a:t>Café</a:t>
            </a:r>
          </a:p>
        </p:txBody>
      </p:sp>
      <p:sp>
        <p:nvSpPr>
          <p:cNvPr id="167" name="TextBox 166"/>
          <p:cNvSpPr txBox="1"/>
          <p:nvPr/>
        </p:nvSpPr>
        <p:spPr>
          <a:xfrm>
            <a:off x="1187796" y="4279806"/>
            <a:ext cx="4033797" cy="523220"/>
          </a:xfrm>
          <a:prstGeom prst="rect">
            <a:avLst/>
          </a:prstGeom>
          <a:solidFill>
            <a:schemeClr val="bg1"/>
          </a:solidFill>
          <a:ln>
            <a:noFill/>
            <a:prstDash val="solid"/>
          </a:ln>
        </p:spPr>
        <p:txBody>
          <a:bodyPr wrap="none" rtlCol="0">
            <a:spAutoFit/>
          </a:bodyPr>
          <a:lstStyle/>
          <a:p>
            <a:r>
              <a:rPr lang="en-GB" sz="2800" dirty="0"/>
              <a:t>UM-Meeting-Room-UM01</a:t>
            </a:r>
          </a:p>
        </p:txBody>
      </p:sp>
      <p:sp>
        <p:nvSpPr>
          <p:cNvPr id="168" name="TextBox 167"/>
          <p:cNvSpPr txBox="1"/>
          <p:nvPr/>
        </p:nvSpPr>
        <p:spPr>
          <a:xfrm>
            <a:off x="7844813" y="4245030"/>
            <a:ext cx="2425729" cy="523220"/>
          </a:xfrm>
          <a:prstGeom prst="rect">
            <a:avLst/>
          </a:prstGeom>
          <a:solidFill>
            <a:schemeClr val="bg1"/>
          </a:solidFill>
          <a:ln>
            <a:noFill/>
            <a:prstDash val="solid"/>
          </a:ln>
        </p:spPr>
        <p:txBody>
          <a:bodyPr wrap="none" rtlCol="0">
            <a:spAutoFit/>
          </a:bodyPr>
          <a:lstStyle/>
          <a:p>
            <a:r>
              <a:rPr lang="en-GB" sz="2800" dirty="0"/>
              <a:t>Exhibition-Area</a:t>
            </a:r>
          </a:p>
        </p:txBody>
      </p:sp>
      <p:cxnSp>
        <p:nvCxnSpPr>
          <p:cNvPr id="170" name="Straight Connector 169"/>
          <p:cNvCxnSpPr/>
          <p:nvPr/>
        </p:nvCxnSpPr>
        <p:spPr>
          <a:xfrm>
            <a:off x="2495600" y="414908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495600" y="3428999"/>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536160" y="486916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976320" y="342900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816080" y="198884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111323" y="611977"/>
            <a:ext cx="1952458" cy="523220"/>
          </a:xfrm>
          <a:prstGeom prst="rect">
            <a:avLst/>
          </a:prstGeom>
          <a:solidFill>
            <a:schemeClr val="bg1"/>
          </a:solidFill>
          <a:ln>
            <a:noFill/>
            <a:prstDash val="solid"/>
          </a:ln>
        </p:spPr>
        <p:txBody>
          <a:bodyPr wrap="none" rtlCol="0">
            <a:spAutoFit/>
          </a:bodyPr>
          <a:lstStyle/>
          <a:p>
            <a:r>
              <a:rPr lang="en-GB" sz="2800" dirty="0"/>
              <a:t>Open-Office</a:t>
            </a:r>
          </a:p>
        </p:txBody>
      </p:sp>
      <p:cxnSp>
        <p:nvCxnSpPr>
          <p:cNvPr id="188" name="Straight Connector 187"/>
          <p:cNvCxnSpPr/>
          <p:nvPr/>
        </p:nvCxnSpPr>
        <p:spPr>
          <a:xfrm>
            <a:off x="2495600" y="3428997"/>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1102265" y="1641938"/>
            <a:ext cx="1329204" cy="307777"/>
          </a:xfrm>
          <a:prstGeom prst="rect">
            <a:avLst/>
          </a:prstGeom>
          <a:solidFill>
            <a:schemeClr val="bg1"/>
          </a:solidFill>
          <a:ln>
            <a:noFill/>
            <a:prstDash val="solid"/>
          </a:ln>
        </p:spPr>
        <p:txBody>
          <a:bodyPr wrap="square" rtlCol="0">
            <a:spAutoFit/>
          </a:bodyPr>
          <a:lstStyle/>
          <a:p>
            <a:r>
              <a:rPr lang="en-GB" sz="1400" dirty="0"/>
              <a:t>Desks: 201-208</a:t>
            </a:r>
          </a:p>
        </p:txBody>
      </p:sp>
      <p:sp>
        <p:nvSpPr>
          <p:cNvPr id="193" name="TextBox 192"/>
          <p:cNvSpPr txBox="1"/>
          <p:nvPr/>
        </p:nvSpPr>
        <p:spPr>
          <a:xfrm>
            <a:off x="2561667" y="1641937"/>
            <a:ext cx="1329204" cy="307777"/>
          </a:xfrm>
          <a:prstGeom prst="rect">
            <a:avLst/>
          </a:prstGeom>
          <a:solidFill>
            <a:schemeClr val="bg1"/>
          </a:solidFill>
          <a:ln>
            <a:noFill/>
            <a:prstDash val="solid"/>
          </a:ln>
        </p:spPr>
        <p:txBody>
          <a:bodyPr wrap="square" rtlCol="0">
            <a:spAutoFit/>
          </a:bodyPr>
          <a:lstStyle/>
          <a:p>
            <a:r>
              <a:rPr lang="en-GB" sz="1400" dirty="0"/>
              <a:t>Desks: 209-216</a:t>
            </a:r>
          </a:p>
        </p:txBody>
      </p:sp>
      <p:sp>
        <p:nvSpPr>
          <p:cNvPr id="194" name="TextBox 193"/>
          <p:cNvSpPr txBox="1"/>
          <p:nvPr/>
        </p:nvSpPr>
        <p:spPr>
          <a:xfrm>
            <a:off x="3979312" y="1644701"/>
            <a:ext cx="1329204" cy="307777"/>
          </a:xfrm>
          <a:prstGeom prst="rect">
            <a:avLst/>
          </a:prstGeom>
          <a:solidFill>
            <a:schemeClr val="bg1"/>
          </a:solidFill>
          <a:ln>
            <a:noFill/>
            <a:prstDash val="solid"/>
          </a:ln>
        </p:spPr>
        <p:txBody>
          <a:bodyPr wrap="square" rtlCol="0">
            <a:spAutoFit/>
          </a:bodyPr>
          <a:lstStyle/>
          <a:p>
            <a:r>
              <a:rPr lang="en-GB" sz="1400" dirty="0"/>
              <a:t>Desks: 217-220</a:t>
            </a:r>
          </a:p>
        </p:txBody>
      </p:sp>
      <p:sp>
        <p:nvSpPr>
          <p:cNvPr id="195" name="TextBox 194"/>
          <p:cNvSpPr txBox="1"/>
          <p:nvPr/>
        </p:nvSpPr>
        <p:spPr>
          <a:xfrm>
            <a:off x="5431396" y="1639224"/>
            <a:ext cx="1329204" cy="307777"/>
          </a:xfrm>
          <a:prstGeom prst="rect">
            <a:avLst/>
          </a:prstGeom>
          <a:solidFill>
            <a:schemeClr val="bg1"/>
          </a:solidFill>
          <a:ln>
            <a:noFill/>
            <a:prstDash val="solid"/>
          </a:ln>
        </p:spPr>
        <p:txBody>
          <a:bodyPr wrap="square" rtlCol="0">
            <a:spAutoFit/>
          </a:bodyPr>
          <a:lstStyle/>
          <a:p>
            <a:r>
              <a:rPr lang="en-GB" sz="1400" dirty="0"/>
              <a:t>Desks: 221-228</a:t>
            </a:r>
          </a:p>
        </p:txBody>
      </p:sp>
      <p:sp>
        <p:nvSpPr>
          <p:cNvPr id="196" name="TextBox 195"/>
          <p:cNvSpPr txBox="1"/>
          <p:nvPr/>
        </p:nvSpPr>
        <p:spPr>
          <a:xfrm>
            <a:off x="1137615" y="3068959"/>
            <a:ext cx="1329204" cy="307777"/>
          </a:xfrm>
          <a:prstGeom prst="rect">
            <a:avLst/>
          </a:prstGeom>
          <a:solidFill>
            <a:schemeClr val="bg1"/>
          </a:solidFill>
          <a:ln>
            <a:noFill/>
            <a:prstDash val="solid"/>
          </a:ln>
        </p:spPr>
        <p:txBody>
          <a:bodyPr wrap="square" rtlCol="0">
            <a:spAutoFit/>
          </a:bodyPr>
          <a:lstStyle/>
          <a:p>
            <a:r>
              <a:rPr lang="en-GB" sz="1400" dirty="0"/>
              <a:t>Desks: 229-232</a:t>
            </a:r>
          </a:p>
        </p:txBody>
      </p:sp>
      <p:sp>
        <p:nvSpPr>
          <p:cNvPr id="197" name="TextBox 196"/>
          <p:cNvSpPr txBox="1"/>
          <p:nvPr/>
        </p:nvSpPr>
        <p:spPr>
          <a:xfrm>
            <a:off x="2553161" y="3068960"/>
            <a:ext cx="1329204" cy="307777"/>
          </a:xfrm>
          <a:prstGeom prst="rect">
            <a:avLst/>
          </a:prstGeom>
          <a:solidFill>
            <a:schemeClr val="bg1"/>
          </a:solidFill>
          <a:ln>
            <a:noFill/>
            <a:prstDash val="solid"/>
          </a:ln>
        </p:spPr>
        <p:txBody>
          <a:bodyPr wrap="square" rtlCol="0">
            <a:spAutoFit/>
          </a:bodyPr>
          <a:lstStyle/>
          <a:p>
            <a:r>
              <a:rPr lang="en-GB" sz="1400" dirty="0"/>
              <a:t>Desks: 233-240</a:t>
            </a:r>
          </a:p>
        </p:txBody>
      </p:sp>
      <p:sp>
        <p:nvSpPr>
          <p:cNvPr id="198" name="TextBox 197"/>
          <p:cNvSpPr txBox="1"/>
          <p:nvPr/>
        </p:nvSpPr>
        <p:spPr>
          <a:xfrm>
            <a:off x="4012999" y="3068959"/>
            <a:ext cx="1329204" cy="307777"/>
          </a:xfrm>
          <a:prstGeom prst="rect">
            <a:avLst/>
          </a:prstGeom>
          <a:solidFill>
            <a:schemeClr val="bg1"/>
          </a:solidFill>
          <a:ln>
            <a:noFill/>
            <a:prstDash val="solid"/>
          </a:ln>
        </p:spPr>
        <p:txBody>
          <a:bodyPr wrap="square" rtlCol="0">
            <a:spAutoFit/>
          </a:bodyPr>
          <a:lstStyle/>
          <a:p>
            <a:r>
              <a:rPr lang="en-GB" sz="1400" dirty="0"/>
              <a:t>Desks: 241-244</a:t>
            </a:r>
          </a:p>
        </p:txBody>
      </p:sp>
      <p:sp>
        <p:nvSpPr>
          <p:cNvPr id="199" name="TextBox 198"/>
          <p:cNvSpPr txBox="1"/>
          <p:nvPr/>
        </p:nvSpPr>
        <p:spPr>
          <a:xfrm>
            <a:off x="5440760" y="3068959"/>
            <a:ext cx="1329204" cy="307777"/>
          </a:xfrm>
          <a:prstGeom prst="rect">
            <a:avLst/>
          </a:prstGeom>
          <a:solidFill>
            <a:schemeClr val="bg1"/>
          </a:solidFill>
          <a:ln>
            <a:noFill/>
            <a:prstDash val="solid"/>
          </a:ln>
        </p:spPr>
        <p:txBody>
          <a:bodyPr wrap="square" rtlCol="0">
            <a:spAutoFit/>
          </a:bodyPr>
          <a:lstStyle/>
          <a:p>
            <a:r>
              <a:rPr lang="en-GB" sz="1400" dirty="0"/>
              <a:t>Desks: 245-254</a:t>
            </a:r>
          </a:p>
        </p:txBody>
      </p:sp>
      <p:sp>
        <p:nvSpPr>
          <p:cNvPr id="200" name="TextBox 199"/>
          <p:cNvSpPr txBox="1"/>
          <p:nvPr/>
        </p:nvSpPr>
        <p:spPr>
          <a:xfrm>
            <a:off x="7721418" y="1580150"/>
            <a:ext cx="678838" cy="307777"/>
          </a:xfrm>
          <a:prstGeom prst="rect">
            <a:avLst/>
          </a:prstGeom>
          <a:solidFill>
            <a:schemeClr val="bg1"/>
          </a:solidFill>
          <a:ln>
            <a:noFill/>
            <a:prstDash val="solid"/>
          </a:ln>
        </p:spPr>
        <p:txBody>
          <a:bodyPr wrap="square" rtlCol="0">
            <a:spAutoFit/>
          </a:bodyPr>
          <a:lstStyle/>
          <a:p>
            <a:r>
              <a:rPr lang="en-GB" sz="1400" dirty="0"/>
              <a:t>Café-1</a:t>
            </a:r>
          </a:p>
        </p:txBody>
      </p:sp>
      <p:sp>
        <p:nvSpPr>
          <p:cNvPr id="202" name="TextBox 201"/>
          <p:cNvSpPr txBox="1"/>
          <p:nvPr/>
        </p:nvSpPr>
        <p:spPr>
          <a:xfrm>
            <a:off x="7721418" y="3042971"/>
            <a:ext cx="678838" cy="307777"/>
          </a:xfrm>
          <a:prstGeom prst="rect">
            <a:avLst/>
          </a:prstGeom>
          <a:solidFill>
            <a:schemeClr val="bg1"/>
          </a:solidFill>
          <a:ln>
            <a:noFill/>
            <a:prstDash val="solid"/>
          </a:ln>
        </p:spPr>
        <p:txBody>
          <a:bodyPr wrap="square" rtlCol="0">
            <a:spAutoFit/>
          </a:bodyPr>
          <a:lstStyle/>
          <a:p>
            <a:r>
              <a:rPr lang="en-GB" sz="1400" dirty="0"/>
              <a:t>Café-2</a:t>
            </a:r>
          </a:p>
        </p:txBody>
      </p:sp>
      <p:sp>
        <p:nvSpPr>
          <p:cNvPr id="203" name="TextBox 202"/>
          <p:cNvSpPr txBox="1"/>
          <p:nvPr/>
        </p:nvSpPr>
        <p:spPr>
          <a:xfrm>
            <a:off x="9762253" y="3042971"/>
            <a:ext cx="678838" cy="307777"/>
          </a:xfrm>
          <a:prstGeom prst="rect">
            <a:avLst/>
          </a:prstGeom>
          <a:solidFill>
            <a:schemeClr val="bg1"/>
          </a:solidFill>
          <a:ln>
            <a:noFill/>
            <a:prstDash val="solid"/>
          </a:ln>
        </p:spPr>
        <p:txBody>
          <a:bodyPr wrap="square" rtlCol="0">
            <a:spAutoFit/>
          </a:bodyPr>
          <a:lstStyle/>
          <a:p>
            <a:r>
              <a:rPr lang="en-GB" sz="1400" dirty="0"/>
              <a:t>Café-3</a:t>
            </a:r>
          </a:p>
        </p:txBody>
      </p:sp>
      <p:sp>
        <p:nvSpPr>
          <p:cNvPr id="207" name="TextBox 206"/>
          <p:cNvSpPr txBox="1"/>
          <p:nvPr/>
        </p:nvSpPr>
        <p:spPr>
          <a:xfrm>
            <a:off x="9762253" y="5691516"/>
            <a:ext cx="1268193" cy="523220"/>
          </a:xfrm>
          <a:prstGeom prst="rect">
            <a:avLst/>
          </a:prstGeom>
          <a:solidFill>
            <a:schemeClr val="bg1"/>
          </a:solidFill>
          <a:ln>
            <a:noFill/>
            <a:prstDash val="solid"/>
          </a:ln>
        </p:spPr>
        <p:txBody>
          <a:bodyPr wrap="square" rtlCol="0">
            <a:spAutoFit/>
          </a:bodyPr>
          <a:lstStyle/>
          <a:p>
            <a:r>
              <a:rPr lang="en-GB" sz="1400" dirty="0"/>
              <a:t>Exhibition-Area-2</a:t>
            </a:r>
          </a:p>
        </p:txBody>
      </p:sp>
      <p:sp>
        <p:nvSpPr>
          <p:cNvPr id="208" name="TextBox 207"/>
          <p:cNvSpPr txBox="1"/>
          <p:nvPr/>
        </p:nvSpPr>
        <p:spPr>
          <a:xfrm>
            <a:off x="7642274" y="5680185"/>
            <a:ext cx="1268193" cy="523220"/>
          </a:xfrm>
          <a:prstGeom prst="rect">
            <a:avLst/>
          </a:prstGeom>
          <a:solidFill>
            <a:schemeClr val="bg1"/>
          </a:solidFill>
          <a:ln>
            <a:noFill/>
            <a:prstDash val="solid"/>
          </a:ln>
        </p:spPr>
        <p:txBody>
          <a:bodyPr wrap="square" rtlCol="0">
            <a:spAutoFit/>
          </a:bodyPr>
          <a:lstStyle/>
          <a:p>
            <a:r>
              <a:rPr lang="en-GB" sz="1400" dirty="0"/>
              <a:t>Exhibition-Area-1</a:t>
            </a:r>
          </a:p>
        </p:txBody>
      </p:sp>
      <p:sp>
        <p:nvSpPr>
          <p:cNvPr id="209" name="Oval 208"/>
          <p:cNvSpPr/>
          <p:nvPr/>
        </p:nvSpPr>
        <p:spPr>
          <a:xfrm>
            <a:off x="1641210" y="114468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088279"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534062"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985216"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1651989" y="258151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3094705"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4525298"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5991113" y="257784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8488880" y="257656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8474731" y="1130323"/>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10289082" y="185896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8487554" y="510180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10295161" y="5076677"/>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TextBox 221"/>
          <p:cNvSpPr txBox="1"/>
          <p:nvPr/>
        </p:nvSpPr>
        <p:spPr>
          <a:xfrm>
            <a:off x="2927832" y="5941795"/>
            <a:ext cx="2102960" cy="307777"/>
          </a:xfrm>
          <a:prstGeom prst="rect">
            <a:avLst/>
          </a:prstGeom>
          <a:solidFill>
            <a:schemeClr val="bg1"/>
          </a:solidFill>
          <a:ln>
            <a:noFill/>
            <a:prstDash val="solid"/>
          </a:ln>
        </p:spPr>
        <p:txBody>
          <a:bodyPr wrap="square" rtlCol="0">
            <a:spAutoFit/>
          </a:bodyPr>
          <a:lstStyle/>
          <a:p>
            <a:r>
              <a:rPr lang="en-GB" sz="1400" dirty="0"/>
              <a:t>UM-Meeting-Room-UM01</a:t>
            </a:r>
          </a:p>
        </p:txBody>
      </p:sp>
      <p:sp>
        <p:nvSpPr>
          <p:cNvPr id="223" name="Oval 222"/>
          <p:cNvSpPr/>
          <p:nvPr/>
        </p:nvSpPr>
        <p:spPr>
          <a:xfrm>
            <a:off x="3793486" y="5109285"/>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336360" y="6240261"/>
            <a:ext cx="2747960" cy="646331"/>
          </a:xfrm>
          <a:prstGeom prst="rect">
            <a:avLst/>
          </a:prstGeom>
          <a:noFill/>
        </p:spPr>
        <p:txBody>
          <a:bodyPr wrap="square" rtlCol="0">
            <a:spAutoFit/>
          </a:bodyPr>
          <a:lstStyle/>
          <a:p>
            <a:r>
              <a:rPr lang="en-GB" sz="3600" b="1" dirty="0"/>
              <a:t>8.00 am</a:t>
            </a:r>
          </a:p>
        </p:txBody>
      </p:sp>
      <p:sp>
        <p:nvSpPr>
          <p:cNvPr id="171" name="Rectangle 170"/>
          <p:cNvSpPr/>
          <p:nvPr/>
        </p:nvSpPr>
        <p:spPr>
          <a:xfrm>
            <a:off x="11313359" y="548676"/>
            <a:ext cx="720080" cy="350227"/>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a:t>
            </a:r>
          </a:p>
        </p:txBody>
      </p:sp>
      <p:sp>
        <p:nvSpPr>
          <p:cNvPr id="225" name="Rectangle 224"/>
          <p:cNvSpPr/>
          <p:nvPr/>
        </p:nvSpPr>
        <p:spPr>
          <a:xfrm>
            <a:off x="11313359" y="898903"/>
            <a:ext cx="720080" cy="350227"/>
          </a:xfrm>
          <a:prstGeom prst="rect">
            <a:avLst/>
          </a:prstGeom>
          <a:solidFill>
            <a:schemeClr val="accent1">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6" name="Rectangle 225"/>
          <p:cNvSpPr/>
          <p:nvPr/>
        </p:nvSpPr>
        <p:spPr>
          <a:xfrm>
            <a:off x="11313359" y="1249130"/>
            <a:ext cx="720080" cy="350227"/>
          </a:xfrm>
          <a:prstGeom prst="rect">
            <a:avLst/>
          </a:prstGeom>
          <a:solidFill>
            <a:schemeClr val="accent1">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7" name="Rectangle 226"/>
          <p:cNvSpPr/>
          <p:nvPr/>
        </p:nvSpPr>
        <p:spPr>
          <a:xfrm>
            <a:off x="11313359" y="1599357"/>
            <a:ext cx="720080" cy="350227"/>
          </a:xfrm>
          <a:prstGeom prst="rect">
            <a:avLst/>
          </a:prstGeom>
          <a:solidFill>
            <a:schemeClr val="accent1">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28" name="Rectangle 227"/>
          <p:cNvSpPr/>
          <p:nvPr/>
        </p:nvSpPr>
        <p:spPr>
          <a:xfrm>
            <a:off x="11313359" y="1949584"/>
            <a:ext cx="720080" cy="350227"/>
          </a:xfrm>
          <a:prstGeom prst="rect">
            <a:avLst/>
          </a:prstGeom>
          <a:solidFill>
            <a:schemeClr val="accent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30" name="Rectangle 229"/>
          <p:cNvSpPr/>
          <p:nvPr/>
        </p:nvSpPr>
        <p:spPr>
          <a:xfrm>
            <a:off x="11313359" y="2299439"/>
            <a:ext cx="720080" cy="350227"/>
          </a:xfrm>
          <a:prstGeom prst="rect">
            <a:avLst/>
          </a:prstGeom>
          <a:solidFill>
            <a:schemeClr val="accent1">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31" name="Rectangle 230"/>
          <p:cNvSpPr/>
          <p:nvPr/>
        </p:nvSpPr>
        <p:spPr>
          <a:xfrm>
            <a:off x="11313359" y="2649666"/>
            <a:ext cx="720080" cy="350227"/>
          </a:xfrm>
          <a:prstGeom prst="rect">
            <a:avLst/>
          </a:prstGeom>
          <a:solidFill>
            <a:schemeClr val="accent1">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32" name="TextBox 231"/>
          <p:cNvSpPr txBox="1"/>
          <p:nvPr/>
        </p:nvSpPr>
        <p:spPr>
          <a:xfrm>
            <a:off x="1087536" y="-41968"/>
            <a:ext cx="5549789" cy="523220"/>
          </a:xfrm>
          <a:prstGeom prst="rect">
            <a:avLst/>
          </a:prstGeom>
          <a:solidFill>
            <a:schemeClr val="bg1"/>
          </a:solidFill>
          <a:ln>
            <a:noFill/>
            <a:prstDash val="solid"/>
          </a:ln>
        </p:spPr>
        <p:txBody>
          <a:bodyPr wrap="none" rtlCol="0">
            <a:spAutoFit/>
          </a:bodyPr>
          <a:lstStyle/>
          <a:p>
            <a:r>
              <a:rPr lang="en-GB" sz="2800" b="1" dirty="0"/>
              <a:t>Cactus Smart Building, Ground Floor</a:t>
            </a:r>
          </a:p>
        </p:txBody>
      </p:sp>
      <p:sp>
        <p:nvSpPr>
          <p:cNvPr id="67" name="TextBox 66"/>
          <p:cNvSpPr txBox="1"/>
          <p:nvPr/>
        </p:nvSpPr>
        <p:spPr>
          <a:xfrm>
            <a:off x="11030446" y="77802"/>
            <a:ext cx="1217000" cy="400110"/>
          </a:xfrm>
          <a:prstGeom prst="rect">
            <a:avLst/>
          </a:prstGeom>
          <a:noFill/>
          <a:ln>
            <a:noFill/>
            <a:prstDash val="solid"/>
          </a:ln>
        </p:spPr>
        <p:txBody>
          <a:bodyPr wrap="none" rtlCol="0">
            <a:spAutoFit/>
          </a:bodyPr>
          <a:lstStyle/>
          <a:p>
            <a:r>
              <a:rPr lang="en-GB" sz="2000" b="1" i="1" dirty="0"/>
              <a:t>N</a:t>
            </a:r>
            <a:r>
              <a:rPr lang="en-GB" sz="2000" b="1" dirty="0"/>
              <a:t> people:</a:t>
            </a:r>
            <a:endParaRPr lang="en-GB" sz="2000" b="1" i="1" dirty="0"/>
          </a:p>
        </p:txBody>
      </p:sp>
      <p:cxnSp>
        <p:nvCxnSpPr>
          <p:cNvPr id="71" name="Straight Connector 70">
            <a:extLst>
              <a:ext uri="{FF2B5EF4-FFF2-40B4-BE49-F238E27FC236}">
                <a16:creationId xmlns:a16="http://schemas.microsoft.com/office/drawing/2014/main" id="{D621E064-3714-4D67-B4EF-01EEEE60A07E}"/>
              </a:ext>
            </a:extLst>
          </p:cNvPr>
          <p:cNvCxnSpPr/>
          <p:nvPr/>
        </p:nvCxnSpPr>
        <p:spPr>
          <a:xfrm>
            <a:off x="1052955" y="3424598"/>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D0A27C38-F63F-4192-8906-232ADBED5B80}"/>
              </a:ext>
            </a:extLst>
          </p:cNvPr>
          <p:cNvSpPr/>
          <p:nvPr/>
        </p:nvSpPr>
        <p:spPr>
          <a:xfrm>
            <a:off x="924913" y="330777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DC92768D-C9D4-4E7E-9478-7E9D8036D7FA}"/>
              </a:ext>
            </a:extLst>
          </p:cNvPr>
          <p:cNvSpPr/>
          <p:nvPr/>
        </p:nvSpPr>
        <p:spPr>
          <a:xfrm>
            <a:off x="937956" y="401550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4208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Rectangle 161"/>
          <p:cNvSpPr/>
          <p:nvPr/>
        </p:nvSpPr>
        <p:spPr>
          <a:xfrm flipV="1">
            <a:off x="1055440" y="4149078"/>
            <a:ext cx="5760640" cy="2160242"/>
          </a:xfrm>
          <a:prstGeom prst="rect">
            <a:avLst/>
          </a:prstGeom>
          <a:solidFill>
            <a:schemeClr val="accent1">
              <a:lumMod val="50000"/>
            </a:schemeClr>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flipV="1">
            <a:off x="7536160" y="548680"/>
            <a:ext cx="3600400" cy="288032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536160" y="548682"/>
            <a:ext cx="2160240" cy="1440155"/>
          </a:xfrm>
          <a:prstGeom prst="rect">
            <a:avLst/>
          </a:prstGeom>
          <a:solidFill>
            <a:schemeClr val="accent1">
              <a:lumMod val="40000"/>
              <a:lumOff val="6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9696400" y="548679"/>
            <a:ext cx="1440160" cy="2880313"/>
          </a:xfrm>
          <a:prstGeom prst="rect">
            <a:avLst/>
          </a:prstGeom>
          <a:solidFill>
            <a:schemeClr val="accent1">
              <a:lumMod val="5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1055440" y="548681"/>
            <a:ext cx="1440160" cy="1440158"/>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2495598" y="548676"/>
            <a:ext cx="1440159" cy="1440161"/>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3935759" y="548678"/>
            <a:ext cx="1440159" cy="1440160"/>
          </a:xfrm>
          <a:prstGeom prst="rect">
            <a:avLst/>
          </a:prstGeom>
          <a:solidFill>
            <a:schemeClr val="accent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5375920" y="548679"/>
            <a:ext cx="1440160" cy="1440158"/>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1055440"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2495599" y="1988839"/>
            <a:ext cx="1440160" cy="1440158"/>
          </a:xfrm>
          <a:prstGeom prst="rect">
            <a:avLst/>
          </a:prstGeom>
          <a:solidFill>
            <a:schemeClr val="accent1">
              <a:lumMod val="40000"/>
              <a:lumOff val="6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3935761"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5375920" y="1988839"/>
            <a:ext cx="1440160" cy="1440158"/>
          </a:xfrm>
          <a:prstGeom prst="rect">
            <a:avLst/>
          </a:prstGeom>
          <a:solidFill>
            <a:schemeClr val="accent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9696399" y="4144120"/>
            <a:ext cx="1440161" cy="216520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flipH="1">
            <a:off x="7536160" y="4154040"/>
            <a:ext cx="2160240" cy="215528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p:cNvSpPr/>
          <p:nvPr/>
        </p:nvSpPr>
        <p:spPr>
          <a:xfrm>
            <a:off x="7536160" y="4149080"/>
            <a:ext cx="3600400" cy="21602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536160" y="1988837"/>
            <a:ext cx="2160240" cy="1440155"/>
          </a:xfrm>
          <a:prstGeom prst="rect">
            <a:avLst/>
          </a:prstGeom>
          <a:solidFill>
            <a:schemeClr val="accent1">
              <a:lumMod val="60000"/>
              <a:lumOff val="4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55440" y="548680"/>
            <a:ext cx="10081120" cy="57606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1055440" y="548680"/>
            <a:ext cx="5760640" cy="2880319"/>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721418" y="658570"/>
            <a:ext cx="822854" cy="523220"/>
          </a:xfrm>
          <a:prstGeom prst="rect">
            <a:avLst/>
          </a:prstGeom>
          <a:solidFill>
            <a:schemeClr val="bg1"/>
          </a:solidFill>
          <a:ln>
            <a:noFill/>
            <a:prstDash val="solid"/>
          </a:ln>
        </p:spPr>
        <p:txBody>
          <a:bodyPr wrap="none" rtlCol="0">
            <a:spAutoFit/>
          </a:bodyPr>
          <a:lstStyle/>
          <a:p>
            <a:r>
              <a:rPr lang="en-GB" sz="2800" dirty="0"/>
              <a:t>Café</a:t>
            </a:r>
          </a:p>
        </p:txBody>
      </p:sp>
      <p:sp>
        <p:nvSpPr>
          <p:cNvPr id="167" name="TextBox 166"/>
          <p:cNvSpPr txBox="1"/>
          <p:nvPr/>
        </p:nvSpPr>
        <p:spPr>
          <a:xfrm>
            <a:off x="1187796" y="4279806"/>
            <a:ext cx="4033797" cy="523220"/>
          </a:xfrm>
          <a:prstGeom prst="rect">
            <a:avLst/>
          </a:prstGeom>
          <a:solidFill>
            <a:schemeClr val="bg1"/>
          </a:solidFill>
          <a:ln>
            <a:noFill/>
            <a:prstDash val="solid"/>
          </a:ln>
        </p:spPr>
        <p:txBody>
          <a:bodyPr wrap="none" rtlCol="0">
            <a:spAutoFit/>
          </a:bodyPr>
          <a:lstStyle/>
          <a:p>
            <a:r>
              <a:rPr lang="en-GB" sz="2800" dirty="0"/>
              <a:t>UM-Meeting-Room-UM01</a:t>
            </a:r>
          </a:p>
        </p:txBody>
      </p:sp>
      <p:sp>
        <p:nvSpPr>
          <p:cNvPr id="168" name="TextBox 167"/>
          <p:cNvSpPr txBox="1"/>
          <p:nvPr/>
        </p:nvSpPr>
        <p:spPr>
          <a:xfrm>
            <a:off x="7844813" y="4245030"/>
            <a:ext cx="2425729" cy="523220"/>
          </a:xfrm>
          <a:prstGeom prst="rect">
            <a:avLst/>
          </a:prstGeom>
          <a:solidFill>
            <a:schemeClr val="bg1"/>
          </a:solidFill>
          <a:ln>
            <a:noFill/>
            <a:prstDash val="solid"/>
          </a:ln>
        </p:spPr>
        <p:txBody>
          <a:bodyPr wrap="none" rtlCol="0">
            <a:spAutoFit/>
          </a:bodyPr>
          <a:lstStyle/>
          <a:p>
            <a:r>
              <a:rPr lang="en-GB" sz="2800" dirty="0"/>
              <a:t>Exhibition-Area</a:t>
            </a:r>
          </a:p>
        </p:txBody>
      </p:sp>
      <p:cxnSp>
        <p:nvCxnSpPr>
          <p:cNvPr id="170" name="Straight Connector 169"/>
          <p:cNvCxnSpPr/>
          <p:nvPr/>
        </p:nvCxnSpPr>
        <p:spPr>
          <a:xfrm>
            <a:off x="2495600" y="414908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495600" y="3428999"/>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536160" y="486916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976320" y="342900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816080" y="198884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111323" y="611977"/>
            <a:ext cx="1952458" cy="523220"/>
          </a:xfrm>
          <a:prstGeom prst="rect">
            <a:avLst/>
          </a:prstGeom>
          <a:solidFill>
            <a:schemeClr val="bg1"/>
          </a:solidFill>
          <a:ln>
            <a:noFill/>
            <a:prstDash val="solid"/>
          </a:ln>
        </p:spPr>
        <p:txBody>
          <a:bodyPr wrap="none" rtlCol="0">
            <a:spAutoFit/>
          </a:bodyPr>
          <a:lstStyle/>
          <a:p>
            <a:r>
              <a:rPr lang="en-GB" sz="2800" dirty="0"/>
              <a:t>Open-Office</a:t>
            </a:r>
          </a:p>
        </p:txBody>
      </p:sp>
      <p:cxnSp>
        <p:nvCxnSpPr>
          <p:cNvPr id="188" name="Straight Connector 187"/>
          <p:cNvCxnSpPr/>
          <p:nvPr/>
        </p:nvCxnSpPr>
        <p:spPr>
          <a:xfrm>
            <a:off x="2495600" y="3428997"/>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1102265" y="1641938"/>
            <a:ext cx="1329204" cy="307777"/>
          </a:xfrm>
          <a:prstGeom prst="rect">
            <a:avLst/>
          </a:prstGeom>
          <a:solidFill>
            <a:schemeClr val="bg1"/>
          </a:solidFill>
          <a:ln>
            <a:noFill/>
            <a:prstDash val="solid"/>
          </a:ln>
        </p:spPr>
        <p:txBody>
          <a:bodyPr wrap="square" rtlCol="0">
            <a:spAutoFit/>
          </a:bodyPr>
          <a:lstStyle/>
          <a:p>
            <a:r>
              <a:rPr lang="en-GB" sz="1400" dirty="0"/>
              <a:t>Desks: 201-208</a:t>
            </a:r>
          </a:p>
        </p:txBody>
      </p:sp>
      <p:sp>
        <p:nvSpPr>
          <p:cNvPr id="193" name="TextBox 192"/>
          <p:cNvSpPr txBox="1"/>
          <p:nvPr/>
        </p:nvSpPr>
        <p:spPr>
          <a:xfrm>
            <a:off x="2561667" y="1641937"/>
            <a:ext cx="1329204" cy="307777"/>
          </a:xfrm>
          <a:prstGeom prst="rect">
            <a:avLst/>
          </a:prstGeom>
          <a:solidFill>
            <a:schemeClr val="bg1"/>
          </a:solidFill>
          <a:ln>
            <a:noFill/>
            <a:prstDash val="solid"/>
          </a:ln>
        </p:spPr>
        <p:txBody>
          <a:bodyPr wrap="square" rtlCol="0">
            <a:spAutoFit/>
          </a:bodyPr>
          <a:lstStyle/>
          <a:p>
            <a:r>
              <a:rPr lang="en-GB" sz="1400" dirty="0"/>
              <a:t>Desks: 209-216</a:t>
            </a:r>
          </a:p>
        </p:txBody>
      </p:sp>
      <p:sp>
        <p:nvSpPr>
          <p:cNvPr id="194" name="TextBox 193"/>
          <p:cNvSpPr txBox="1"/>
          <p:nvPr/>
        </p:nvSpPr>
        <p:spPr>
          <a:xfrm>
            <a:off x="3979312" y="1644701"/>
            <a:ext cx="1329204" cy="307777"/>
          </a:xfrm>
          <a:prstGeom prst="rect">
            <a:avLst/>
          </a:prstGeom>
          <a:solidFill>
            <a:schemeClr val="bg1"/>
          </a:solidFill>
          <a:ln>
            <a:noFill/>
            <a:prstDash val="solid"/>
          </a:ln>
        </p:spPr>
        <p:txBody>
          <a:bodyPr wrap="square" rtlCol="0">
            <a:spAutoFit/>
          </a:bodyPr>
          <a:lstStyle/>
          <a:p>
            <a:r>
              <a:rPr lang="en-GB" sz="1400" dirty="0"/>
              <a:t>Desks: 217-220</a:t>
            </a:r>
          </a:p>
        </p:txBody>
      </p:sp>
      <p:sp>
        <p:nvSpPr>
          <p:cNvPr id="195" name="TextBox 194"/>
          <p:cNvSpPr txBox="1"/>
          <p:nvPr/>
        </p:nvSpPr>
        <p:spPr>
          <a:xfrm>
            <a:off x="5431396" y="1639224"/>
            <a:ext cx="1329204" cy="307777"/>
          </a:xfrm>
          <a:prstGeom prst="rect">
            <a:avLst/>
          </a:prstGeom>
          <a:solidFill>
            <a:schemeClr val="bg1"/>
          </a:solidFill>
          <a:ln>
            <a:noFill/>
            <a:prstDash val="solid"/>
          </a:ln>
        </p:spPr>
        <p:txBody>
          <a:bodyPr wrap="square" rtlCol="0">
            <a:spAutoFit/>
          </a:bodyPr>
          <a:lstStyle/>
          <a:p>
            <a:r>
              <a:rPr lang="en-GB" sz="1400" dirty="0"/>
              <a:t>Desks: 221-228</a:t>
            </a:r>
          </a:p>
        </p:txBody>
      </p:sp>
      <p:sp>
        <p:nvSpPr>
          <p:cNvPr id="196" name="TextBox 195"/>
          <p:cNvSpPr txBox="1"/>
          <p:nvPr/>
        </p:nvSpPr>
        <p:spPr>
          <a:xfrm>
            <a:off x="1137615" y="3068959"/>
            <a:ext cx="1329204" cy="307777"/>
          </a:xfrm>
          <a:prstGeom prst="rect">
            <a:avLst/>
          </a:prstGeom>
          <a:solidFill>
            <a:schemeClr val="bg1"/>
          </a:solidFill>
          <a:ln>
            <a:noFill/>
            <a:prstDash val="solid"/>
          </a:ln>
        </p:spPr>
        <p:txBody>
          <a:bodyPr wrap="square" rtlCol="0">
            <a:spAutoFit/>
          </a:bodyPr>
          <a:lstStyle/>
          <a:p>
            <a:r>
              <a:rPr lang="en-GB" sz="1400" dirty="0"/>
              <a:t>Desks: 229-232</a:t>
            </a:r>
          </a:p>
        </p:txBody>
      </p:sp>
      <p:sp>
        <p:nvSpPr>
          <p:cNvPr id="197" name="TextBox 196"/>
          <p:cNvSpPr txBox="1"/>
          <p:nvPr/>
        </p:nvSpPr>
        <p:spPr>
          <a:xfrm>
            <a:off x="2553161" y="3068960"/>
            <a:ext cx="1329204" cy="307777"/>
          </a:xfrm>
          <a:prstGeom prst="rect">
            <a:avLst/>
          </a:prstGeom>
          <a:solidFill>
            <a:schemeClr val="bg1"/>
          </a:solidFill>
          <a:ln>
            <a:noFill/>
            <a:prstDash val="solid"/>
          </a:ln>
        </p:spPr>
        <p:txBody>
          <a:bodyPr wrap="square" rtlCol="0">
            <a:spAutoFit/>
          </a:bodyPr>
          <a:lstStyle/>
          <a:p>
            <a:r>
              <a:rPr lang="en-GB" sz="1400" dirty="0"/>
              <a:t>Desks: 233-240</a:t>
            </a:r>
          </a:p>
        </p:txBody>
      </p:sp>
      <p:sp>
        <p:nvSpPr>
          <p:cNvPr id="198" name="TextBox 197"/>
          <p:cNvSpPr txBox="1"/>
          <p:nvPr/>
        </p:nvSpPr>
        <p:spPr>
          <a:xfrm>
            <a:off x="4012999" y="3068959"/>
            <a:ext cx="1329204" cy="307777"/>
          </a:xfrm>
          <a:prstGeom prst="rect">
            <a:avLst/>
          </a:prstGeom>
          <a:solidFill>
            <a:schemeClr val="bg1"/>
          </a:solidFill>
          <a:ln>
            <a:noFill/>
            <a:prstDash val="solid"/>
          </a:ln>
        </p:spPr>
        <p:txBody>
          <a:bodyPr wrap="square" rtlCol="0">
            <a:spAutoFit/>
          </a:bodyPr>
          <a:lstStyle/>
          <a:p>
            <a:r>
              <a:rPr lang="en-GB" sz="1400" dirty="0"/>
              <a:t>Desks: 241-244</a:t>
            </a:r>
          </a:p>
        </p:txBody>
      </p:sp>
      <p:sp>
        <p:nvSpPr>
          <p:cNvPr id="199" name="TextBox 198"/>
          <p:cNvSpPr txBox="1"/>
          <p:nvPr/>
        </p:nvSpPr>
        <p:spPr>
          <a:xfrm>
            <a:off x="5440760" y="3068959"/>
            <a:ext cx="1329204" cy="307777"/>
          </a:xfrm>
          <a:prstGeom prst="rect">
            <a:avLst/>
          </a:prstGeom>
          <a:solidFill>
            <a:schemeClr val="bg1"/>
          </a:solidFill>
          <a:ln>
            <a:noFill/>
            <a:prstDash val="solid"/>
          </a:ln>
        </p:spPr>
        <p:txBody>
          <a:bodyPr wrap="square" rtlCol="0">
            <a:spAutoFit/>
          </a:bodyPr>
          <a:lstStyle/>
          <a:p>
            <a:r>
              <a:rPr lang="en-GB" sz="1400" dirty="0"/>
              <a:t>Desks: 245-254</a:t>
            </a:r>
          </a:p>
        </p:txBody>
      </p:sp>
      <p:sp>
        <p:nvSpPr>
          <p:cNvPr id="200" name="TextBox 199"/>
          <p:cNvSpPr txBox="1"/>
          <p:nvPr/>
        </p:nvSpPr>
        <p:spPr>
          <a:xfrm>
            <a:off x="7721418" y="1580150"/>
            <a:ext cx="678838" cy="307777"/>
          </a:xfrm>
          <a:prstGeom prst="rect">
            <a:avLst/>
          </a:prstGeom>
          <a:solidFill>
            <a:schemeClr val="bg1"/>
          </a:solidFill>
          <a:ln>
            <a:noFill/>
            <a:prstDash val="solid"/>
          </a:ln>
        </p:spPr>
        <p:txBody>
          <a:bodyPr wrap="square" rtlCol="0">
            <a:spAutoFit/>
          </a:bodyPr>
          <a:lstStyle/>
          <a:p>
            <a:r>
              <a:rPr lang="en-GB" sz="1400" dirty="0"/>
              <a:t>Café-1</a:t>
            </a:r>
          </a:p>
        </p:txBody>
      </p:sp>
      <p:sp>
        <p:nvSpPr>
          <p:cNvPr id="202" name="TextBox 201"/>
          <p:cNvSpPr txBox="1"/>
          <p:nvPr/>
        </p:nvSpPr>
        <p:spPr>
          <a:xfrm>
            <a:off x="7721418" y="3042971"/>
            <a:ext cx="678838" cy="307777"/>
          </a:xfrm>
          <a:prstGeom prst="rect">
            <a:avLst/>
          </a:prstGeom>
          <a:solidFill>
            <a:schemeClr val="bg1"/>
          </a:solidFill>
          <a:ln>
            <a:noFill/>
            <a:prstDash val="solid"/>
          </a:ln>
        </p:spPr>
        <p:txBody>
          <a:bodyPr wrap="square" rtlCol="0">
            <a:spAutoFit/>
          </a:bodyPr>
          <a:lstStyle/>
          <a:p>
            <a:r>
              <a:rPr lang="en-GB" sz="1400" dirty="0"/>
              <a:t>Café-2</a:t>
            </a:r>
          </a:p>
        </p:txBody>
      </p:sp>
      <p:sp>
        <p:nvSpPr>
          <p:cNvPr id="203" name="TextBox 202"/>
          <p:cNvSpPr txBox="1"/>
          <p:nvPr/>
        </p:nvSpPr>
        <p:spPr>
          <a:xfrm>
            <a:off x="9762253" y="3042971"/>
            <a:ext cx="678838" cy="307777"/>
          </a:xfrm>
          <a:prstGeom prst="rect">
            <a:avLst/>
          </a:prstGeom>
          <a:solidFill>
            <a:schemeClr val="bg1"/>
          </a:solidFill>
          <a:ln>
            <a:noFill/>
            <a:prstDash val="solid"/>
          </a:ln>
        </p:spPr>
        <p:txBody>
          <a:bodyPr wrap="square" rtlCol="0">
            <a:spAutoFit/>
          </a:bodyPr>
          <a:lstStyle/>
          <a:p>
            <a:r>
              <a:rPr lang="en-GB" sz="1400" dirty="0"/>
              <a:t>Café-3</a:t>
            </a:r>
          </a:p>
        </p:txBody>
      </p:sp>
      <p:sp>
        <p:nvSpPr>
          <p:cNvPr id="207" name="TextBox 206"/>
          <p:cNvSpPr txBox="1"/>
          <p:nvPr/>
        </p:nvSpPr>
        <p:spPr>
          <a:xfrm>
            <a:off x="9762253" y="5691516"/>
            <a:ext cx="1268193" cy="523220"/>
          </a:xfrm>
          <a:prstGeom prst="rect">
            <a:avLst/>
          </a:prstGeom>
          <a:solidFill>
            <a:schemeClr val="bg1"/>
          </a:solidFill>
          <a:ln>
            <a:noFill/>
            <a:prstDash val="solid"/>
          </a:ln>
        </p:spPr>
        <p:txBody>
          <a:bodyPr wrap="square" rtlCol="0">
            <a:spAutoFit/>
          </a:bodyPr>
          <a:lstStyle/>
          <a:p>
            <a:r>
              <a:rPr lang="en-GB" sz="1400" dirty="0"/>
              <a:t>Exhibition-Area-2</a:t>
            </a:r>
          </a:p>
        </p:txBody>
      </p:sp>
      <p:sp>
        <p:nvSpPr>
          <p:cNvPr id="208" name="TextBox 207"/>
          <p:cNvSpPr txBox="1"/>
          <p:nvPr/>
        </p:nvSpPr>
        <p:spPr>
          <a:xfrm>
            <a:off x="7642274" y="5680185"/>
            <a:ext cx="1268193" cy="523220"/>
          </a:xfrm>
          <a:prstGeom prst="rect">
            <a:avLst/>
          </a:prstGeom>
          <a:solidFill>
            <a:schemeClr val="bg1"/>
          </a:solidFill>
          <a:ln>
            <a:noFill/>
            <a:prstDash val="solid"/>
          </a:ln>
        </p:spPr>
        <p:txBody>
          <a:bodyPr wrap="square" rtlCol="0">
            <a:spAutoFit/>
          </a:bodyPr>
          <a:lstStyle/>
          <a:p>
            <a:r>
              <a:rPr lang="en-GB" sz="1400" dirty="0"/>
              <a:t>Exhibition-Area-1</a:t>
            </a:r>
          </a:p>
        </p:txBody>
      </p:sp>
      <p:sp>
        <p:nvSpPr>
          <p:cNvPr id="209" name="Oval 208"/>
          <p:cNvSpPr/>
          <p:nvPr/>
        </p:nvSpPr>
        <p:spPr>
          <a:xfrm>
            <a:off x="1641210" y="114468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088279"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534062"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985216"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1651989" y="258151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3094705"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4525298"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5991113" y="257784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8488880" y="257656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8474731" y="1130323"/>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10289082" y="185896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8487554" y="510180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10295161" y="5076677"/>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TextBox 221"/>
          <p:cNvSpPr txBox="1"/>
          <p:nvPr/>
        </p:nvSpPr>
        <p:spPr>
          <a:xfrm>
            <a:off x="2927832" y="5941795"/>
            <a:ext cx="2102960" cy="307777"/>
          </a:xfrm>
          <a:prstGeom prst="rect">
            <a:avLst/>
          </a:prstGeom>
          <a:solidFill>
            <a:schemeClr val="bg1"/>
          </a:solidFill>
          <a:ln>
            <a:noFill/>
            <a:prstDash val="solid"/>
          </a:ln>
        </p:spPr>
        <p:txBody>
          <a:bodyPr wrap="square" rtlCol="0">
            <a:spAutoFit/>
          </a:bodyPr>
          <a:lstStyle/>
          <a:p>
            <a:r>
              <a:rPr lang="en-GB" sz="1400" dirty="0"/>
              <a:t>UM-Meeting-Room-UM01</a:t>
            </a:r>
          </a:p>
        </p:txBody>
      </p:sp>
      <p:sp>
        <p:nvSpPr>
          <p:cNvPr id="223" name="Oval 222"/>
          <p:cNvSpPr/>
          <p:nvPr/>
        </p:nvSpPr>
        <p:spPr>
          <a:xfrm>
            <a:off x="3793486" y="5109285"/>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336360" y="6240261"/>
            <a:ext cx="2747960" cy="646331"/>
          </a:xfrm>
          <a:prstGeom prst="rect">
            <a:avLst/>
          </a:prstGeom>
          <a:noFill/>
        </p:spPr>
        <p:txBody>
          <a:bodyPr wrap="square" rtlCol="0">
            <a:spAutoFit/>
          </a:bodyPr>
          <a:lstStyle/>
          <a:p>
            <a:r>
              <a:rPr lang="en-GB" sz="3600" b="1" dirty="0"/>
              <a:t>9.00 am</a:t>
            </a:r>
          </a:p>
        </p:txBody>
      </p:sp>
      <p:sp>
        <p:nvSpPr>
          <p:cNvPr id="171" name="Rectangle 170"/>
          <p:cNvSpPr/>
          <p:nvPr/>
        </p:nvSpPr>
        <p:spPr>
          <a:xfrm>
            <a:off x="11313359" y="548676"/>
            <a:ext cx="720080" cy="350227"/>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a:t>
            </a:r>
          </a:p>
        </p:txBody>
      </p:sp>
      <p:sp>
        <p:nvSpPr>
          <p:cNvPr id="225" name="Rectangle 224"/>
          <p:cNvSpPr/>
          <p:nvPr/>
        </p:nvSpPr>
        <p:spPr>
          <a:xfrm>
            <a:off x="11313359" y="898903"/>
            <a:ext cx="720080" cy="350227"/>
          </a:xfrm>
          <a:prstGeom prst="rect">
            <a:avLst/>
          </a:prstGeom>
          <a:solidFill>
            <a:schemeClr val="accent1">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6" name="Rectangle 225"/>
          <p:cNvSpPr/>
          <p:nvPr/>
        </p:nvSpPr>
        <p:spPr>
          <a:xfrm>
            <a:off x="11313359" y="1249130"/>
            <a:ext cx="720080" cy="350227"/>
          </a:xfrm>
          <a:prstGeom prst="rect">
            <a:avLst/>
          </a:prstGeom>
          <a:solidFill>
            <a:schemeClr val="accent1">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7" name="Rectangle 226"/>
          <p:cNvSpPr/>
          <p:nvPr/>
        </p:nvSpPr>
        <p:spPr>
          <a:xfrm>
            <a:off x="11313359" y="1599357"/>
            <a:ext cx="720080" cy="350227"/>
          </a:xfrm>
          <a:prstGeom prst="rect">
            <a:avLst/>
          </a:prstGeom>
          <a:solidFill>
            <a:schemeClr val="accent1">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28" name="Rectangle 227"/>
          <p:cNvSpPr/>
          <p:nvPr/>
        </p:nvSpPr>
        <p:spPr>
          <a:xfrm>
            <a:off x="11313359" y="1949584"/>
            <a:ext cx="720080" cy="350227"/>
          </a:xfrm>
          <a:prstGeom prst="rect">
            <a:avLst/>
          </a:prstGeom>
          <a:solidFill>
            <a:schemeClr val="accent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30" name="Rectangle 229"/>
          <p:cNvSpPr/>
          <p:nvPr/>
        </p:nvSpPr>
        <p:spPr>
          <a:xfrm>
            <a:off x="11313359" y="2299439"/>
            <a:ext cx="720080" cy="350227"/>
          </a:xfrm>
          <a:prstGeom prst="rect">
            <a:avLst/>
          </a:prstGeom>
          <a:solidFill>
            <a:schemeClr val="accent1">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31" name="Rectangle 230"/>
          <p:cNvSpPr/>
          <p:nvPr/>
        </p:nvSpPr>
        <p:spPr>
          <a:xfrm>
            <a:off x="11313359" y="2649666"/>
            <a:ext cx="720080" cy="350227"/>
          </a:xfrm>
          <a:prstGeom prst="rect">
            <a:avLst/>
          </a:prstGeom>
          <a:solidFill>
            <a:schemeClr val="accent1">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32" name="TextBox 231"/>
          <p:cNvSpPr txBox="1"/>
          <p:nvPr/>
        </p:nvSpPr>
        <p:spPr>
          <a:xfrm>
            <a:off x="1087536" y="-41968"/>
            <a:ext cx="5549789" cy="523220"/>
          </a:xfrm>
          <a:prstGeom prst="rect">
            <a:avLst/>
          </a:prstGeom>
          <a:solidFill>
            <a:schemeClr val="bg1"/>
          </a:solidFill>
          <a:ln>
            <a:noFill/>
            <a:prstDash val="solid"/>
          </a:ln>
        </p:spPr>
        <p:txBody>
          <a:bodyPr wrap="none" rtlCol="0">
            <a:spAutoFit/>
          </a:bodyPr>
          <a:lstStyle/>
          <a:p>
            <a:r>
              <a:rPr lang="en-GB" sz="2800" b="1" dirty="0"/>
              <a:t>Cactus Smart Building, Ground Floor</a:t>
            </a:r>
          </a:p>
        </p:txBody>
      </p:sp>
      <p:sp>
        <p:nvSpPr>
          <p:cNvPr id="67" name="TextBox 66"/>
          <p:cNvSpPr txBox="1"/>
          <p:nvPr/>
        </p:nvSpPr>
        <p:spPr>
          <a:xfrm>
            <a:off x="11030446" y="77802"/>
            <a:ext cx="1217000" cy="400110"/>
          </a:xfrm>
          <a:prstGeom prst="rect">
            <a:avLst/>
          </a:prstGeom>
          <a:noFill/>
          <a:ln>
            <a:noFill/>
            <a:prstDash val="solid"/>
          </a:ln>
        </p:spPr>
        <p:txBody>
          <a:bodyPr wrap="none" rtlCol="0">
            <a:spAutoFit/>
          </a:bodyPr>
          <a:lstStyle/>
          <a:p>
            <a:r>
              <a:rPr lang="en-GB" sz="2000" b="1" i="1" dirty="0"/>
              <a:t>N</a:t>
            </a:r>
            <a:r>
              <a:rPr lang="en-GB" sz="2000" b="1" dirty="0"/>
              <a:t> people:</a:t>
            </a:r>
            <a:endParaRPr lang="en-GB" sz="2000" b="1" i="1" dirty="0"/>
          </a:p>
        </p:txBody>
      </p:sp>
      <p:cxnSp>
        <p:nvCxnSpPr>
          <p:cNvPr id="71" name="Straight Connector 70">
            <a:extLst>
              <a:ext uri="{FF2B5EF4-FFF2-40B4-BE49-F238E27FC236}">
                <a16:creationId xmlns:a16="http://schemas.microsoft.com/office/drawing/2014/main" id="{84CEA04F-0C70-42C1-8323-34704C315CB5}"/>
              </a:ext>
            </a:extLst>
          </p:cNvPr>
          <p:cNvCxnSpPr/>
          <p:nvPr/>
        </p:nvCxnSpPr>
        <p:spPr>
          <a:xfrm>
            <a:off x="1052955" y="3424598"/>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2E62AECA-D412-4672-9560-0E8889C07EF7}"/>
              </a:ext>
            </a:extLst>
          </p:cNvPr>
          <p:cNvSpPr/>
          <p:nvPr/>
        </p:nvSpPr>
        <p:spPr>
          <a:xfrm>
            <a:off x="924913" y="330777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EF980E7-1E9D-48D1-AFD7-300798EFAF10}"/>
              </a:ext>
            </a:extLst>
          </p:cNvPr>
          <p:cNvSpPr/>
          <p:nvPr/>
        </p:nvSpPr>
        <p:spPr>
          <a:xfrm>
            <a:off x="937956" y="401550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2760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Rectangle 161"/>
          <p:cNvSpPr/>
          <p:nvPr/>
        </p:nvSpPr>
        <p:spPr>
          <a:xfrm flipV="1">
            <a:off x="1055440" y="4149078"/>
            <a:ext cx="5760640" cy="2160242"/>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flipV="1">
            <a:off x="7536160" y="548680"/>
            <a:ext cx="3600400" cy="288032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536160" y="548682"/>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9696400" y="548679"/>
            <a:ext cx="1440160" cy="2880313"/>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1055440" y="548681"/>
            <a:ext cx="1440160" cy="1440158"/>
          </a:xfrm>
          <a:prstGeom prst="rect">
            <a:avLst/>
          </a:prstGeom>
          <a:solidFill>
            <a:schemeClr val="accent1">
              <a:lumMod val="5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2495598" y="548676"/>
            <a:ext cx="1440159" cy="1440161"/>
          </a:xfrm>
          <a:prstGeom prst="rect">
            <a:avLst/>
          </a:prstGeom>
          <a:solidFill>
            <a:schemeClr val="accent1">
              <a:lumMod val="60000"/>
              <a:lumOff val="4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3935759" y="548678"/>
            <a:ext cx="1440159" cy="1440160"/>
          </a:xfrm>
          <a:prstGeom prst="rect">
            <a:avLst/>
          </a:prstGeom>
          <a:solidFill>
            <a:schemeClr val="accent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5375920" y="548679"/>
            <a:ext cx="1440160" cy="1440158"/>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1055440" y="1988841"/>
            <a:ext cx="1440160" cy="1440158"/>
          </a:xfrm>
          <a:prstGeom prst="rect">
            <a:avLst/>
          </a:prstGeom>
          <a:solidFill>
            <a:schemeClr val="accent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2495599" y="1988839"/>
            <a:ext cx="1440160" cy="1440158"/>
          </a:xfrm>
          <a:prstGeom prst="rect">
            <a:avLst/>
          </a:prstGeom>
          <a:solidFill>
            <a:schemeClr val="accent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3935761" y="1988841"/>
            <a:ext cx="1440160" cy="1440158"/>
          </a:xfrm>
          <a:prstGeom prst="rect">
            <a:avLst/>
          </a:prstGeom>
          <a:solidFill>
            <a:schemeClr val="accent1">
              <a:lumMod val="60000"/>
              <a:lumOff val="4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5375920" y="1988839"/>
            <a:ext cx="1440160" cy="1440158"/>
          </a:xfrm>
          <a:prstGeom prst="rect">
            <a:avLst/>
          </a:prstGeom>
          <a:solidFill>
            <a:schemeClr val="accent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9696399" y="4144120"/>
            <a:ext cx="1440161" cy="216520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flipH="1">
            <a:off x="7536160" y="4154040"/>
            <a:ext cx="2160240" cy="215528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p:cNvSpPr/>
          <p:nvPr/>
        </p:nvSpPr>
        <p:spPr>
          <a:xfrm>
            <a:off x="7536160" y="4149080"/>
            <a:ext cx="3600400" cy="21602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536160" y="1988837"/>
            <a:ext cx="2160240" cy="1440155"/>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55440" y="548680"/>
            <a:ext cx="10081120" cy="57606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1055440" y="548680"/>
            <a:ext cx="5760640" cy="2880319"/>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721418" y="658570"/>
            <a:ext cx="822854" cy="523220"/>
          </a:xfrm>
          <a:prstGeom prst="rect">
            <a:avLst/>
          </a:prstGeom>
          <a:solidFill>
            <a:schemeClr val="bg1"/>
          </a:solidFill>
          <a:ln>
            <a:noFill/>
            <a:prstDash val="solid"/>
          </a:ln>
        </p:spPr>
        <p:txBody>
          <a:bodyPr wrap="none" rtlCol="0">
            <a:spAutoFit/>
          </a:bodyPr>
          <a:lstStyle/>
          <a:p>
            <a:r>
              <a:rPr lang="en-GB" sz="2800" dirty="0"/>
              <a:t>Café</a:t>
            </a:r>
          </a:p>
        </p:txBody>
      </p:sp>
      <p:sp>
        <p:nvSpPr>
          <p:cNvPr id="167" name="TextBox 166"/>
          <p:cNvSpPr txBox="1"/>
          <p:nvPr/>
        </p:nvSpPr>
        <p:spPr>
          <a:xfrm>
            <a:off x="1187796" y="4279806"/>
            <a:ext cx="4033797" cy="523220"/>
          </a:xfrm>
          <a:prstGeom prst="rect">
            <a:avLst/>
          </a:prstGeom>
          <a:solidFill>
            <a:schemeClr val="bg1"/>
          </a:solidFill>
          <a:ln>
            <a:noFill/>
            <a:prstDash val="solid"/>
          </a:ln>
        </p:spPr>
        <p:txBody>
          <a:bodyPr wrap="none" rtlCol="0">
            <a:spAutoFit/>
          </a:bodyPr>
          <a:lstStyle/>
          <a:p>
            <a:r>
              <a:rPr lang="en-GB" sz="2800" dirty="0"/>
              <a:t>UM-Meeting-Room-UM01</a:t>
            </a:r>
          </a:p>
        </p:txBody>
      </p:sp>
      <p:sp>
        <p:nvSpPr>
          <p:cNvPr id="168" name="TextBox 167"/>
          <p:cNvSpPr txBox="1"/>
          <p:nvPr/>
        </p:nvSpPr>
        <p:spPr>
          <a:xfrm>
            <a:off x="7844813" y="4245030"/>
            <a:ext cx="2425729" cy="523220"/>
          </a:xfrm>
          <a:prstGeom prst="rect">
            <a:avLst/>
          </a:prstGeom>
          <a:solidFill>
            <a:schemeClr val="bg1"/>
          </a:solidFill>
          <a:ln>
            <a:noFill/>
            <a:prstDash val="solid"/>
          </a:ln>
        </p:spPr>
        <p:txBody>
          <a:bodyPr wrap="none" rtlCol="0">
            <a:spAutoFit/>
          </a:bodyPr>
          <a:lstStyle/>
          <a:p>
            <a:r>
              <a:rPr lang="en-GB" sz="2800" dirty="0"/>
              <a:t>Exhibition-Area</a:t>
            </a:r>
          </a:p>
        </p:txBody>
      </p:sp>
      <p:cxnSp>
        <p:nvCxnSpPr>
          <p:cNvPr id="170" name="Straight Connector 169"/>
          <p:cNvCxnSpPr/>
          <p:nvPr/>
        </p:nvCxnSpPr>
        <p:spPr>
          <a:xfrm>
            <a:off x="2495600" y="414908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495600" y="3428999"/>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536160" y="486916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976320" y="342900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816080" y="198884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111323" y="611977"/>
            <a:ext cx="1952458" cy="523220"/>
          </a:xfrm>
          <a:prstGeom prst="rect">
            <a:avLst/>
          </a:prstGeom>
          <a:solidFill>
            <a:schemeClr val="bg1"/>
          </a:solidFill>
          <a:ln>
            <a:noFill/>
            <a:prstDash val="solid"/>
          </a:ln>
        </p:spPr>
        <p:txBody>
          <a:bodyPr wrap="none" rtlCol="0">
            <a:spAutoFit/>
          </a:bodyPr>
          <a:lstStyle/>
          <a:p>
            <a:r>
              <a:rPr lang="en-GB" sz="2800" dirty="0"/>
              <a:t>Open-Office</a:t>
            </a:r>
          </a:p>
        </p:txBody>
      </p:sp>
      <p:cxnSp>
        <p:nvCxnSpPr>
          <p:cNvPr id="188" name="Straight Connector 187"/>
          <p:cNvCxnSpPr/>
          <p:nvPr/>
        </p:nvCxnSpPr>
        <p:spPr>
          <a:xfrm>
            <a:off x="2495600" y="3428997"/>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1102265" y="1641938"/>
            <a:ext cx="1329204" cy="307777"/>
          </a:xfrm>
          <a:prstGeom prst="rect">
            <a:avLst/>
          </a:prstGeom>
          <a:solidFill>
            <a:schemeClr val="bg1"/>
          </a:solidFill>
          <a:ln>
            <a:noFill/>
            <a:prstDash val="solid"/>
          </a:ln>
        </p:spPr>
        <p:txBody>
          <a:bodyPr wrap="square" rtlCol="0">
            <a:spAutoFit/>
          </a:bodyPr>
          <a:lstStyle/>
          <a:p>
            <a:r>
              <a:rPr lang="en-GB" sz="1400" dirty="0"/>
              <a:t>Desks: 201-208</a:t>
            </a:r>
          </a:p>
        </p:txBody>
      </p:sp>
      <p:sp>
        <p:nvSpPr>
          <p:cNvPr id="193" name="TextBox 192"/>
          <p:cNvSpPr txBox="1"/>
          <p:nvPr/>
        </p:nvSpPr>
        <p:spPr>
          <a:xfrm>
            <a:off x="2561667" y="1641937"/>
            <a:ext cx="1329204" cy="307777"/>
          </a:xfrm>
          <a:prstGeom prst="rect">
            <a:avLst/>
          </a:prstGeom>
          <a:solidFill>
            <a:schemeClr val="bg1"/>
          </a:solidFill>
          <a:ln>
            <a:noFill/>
            <a:prstDash val="solid"/>
          </a:ln>
        </p:spPr>
        <p:txBody>
          <a:bodyPr wrap="square" rtlCol="0">
            <a:spAutoFit/>
          </a:bodyPr>
          <a:lstStyle/>
          <a:p>
            <a:r>
              <a:rPr lang="en-GB" sz="1400" dirty="0"/>
              <a:t>Desks: 209-216</a:t>
            </a:r>
          </a:p>
        </p:txBody>
      </p:sp>
      <p:sp>
        <p:nvSpPr>
          <p:cNvPr id="194" name="TextBox 193"/>
          <p:cNvSpPr txBox="1"/>
          <p:nvPr/>
        </p:nvSpPr>
        <p:spPr>
          <a:xfrm>
            <a:off x="3979312" y="1644701"/>
            <a:ext cx="1329204" cy="307777"/>
          </a:xfrm>
          <a:prstGeom prst="rect">
            <a:avLst/>
          </a:prstGeom>
          <a:solidFill>
            <a:schemeClr val="bg1"/>
          </a:solidFill>
          <a:ln>
            <a:noFill/>
            <a:prstDash val="solid"/>
          </a:ln>
        </p:spPr>
        <p:txBody>
          <a:bodyPr wrap="square" rtlCol="0">
            <a:spAutoFit/>
          </a:bodyPr>
          <a:lstStyle/>
          <a:p>
            <a:r>
              <a:rPr lang="en-GB" sz="1400" dirty="0"/>
              <a:t>Desks: 217-220</a:t>
            </a:r>
          </a:p>
        </p:txBody>
      </p:sp>
      <p:sp>
        <p:nvSpPr>
          <p:cNvPr id="195" name="TextBox 194"/>
          <p:cNvSpPr txBox="1"/>
          <p:nvPr/>
        </p:nvSpPr>
        <p:spPr>
          <a:xfrm>
            <a:off x="5431396" y="1639224"/>
            <a:ext cx="1329204" cy="307777"/>
          </a:xfrm>
          <a:prstGeom prst="rect">
            <a:avLst/>
          </a:prstGeom>
          <a:solidFill>
            <a:schemeClr val="bg1"/>
          </a:solidFill>
          <a:ln>
            <a:noFill/>
            <a:prstDash val="solid"/>
          </a:ln>
        </p:spPr>
        <p:txBody>
          <a:bodyPr wrap="square" rtlCol="0">
            <a:spAutoFit/>
          </a:bodyPr>
          <a:lstStyle/>
          <a:p>
            <a:r>
              <a:rPr lang="en-GB" sz="1400" dirty="0"/>
              <a:t>Desks: 221-228</a:t>
            </a:r>
          </a:p>
        </p:txBody>
      </p:sp>
      <p:sp>
        <p:nvSpPr>
          <p:cNvPr id="196" name="TextBox 195"/>
          <p:cNvSpPr txBox="1"/>
          <p:nvPr/>
        </p:nvSpPr>
        <p:spPr>
          <a:xfrm>
            <a:off x="1137615" y="3068959"/>
            <a:ext cx="1329204" cy="307777"/>
          </a:xfrm>
          <a:prstGeom prst="rect">
            <a:avLst/>
          </a:prstGeom>
          <a:solidFill>
            <a:schemeClr val="bg1"/>
          </a:solidFill>
          <a:ln>
            <a:noFill/>
            <a:prstDash val="solid"/>
          </a:ln>
        </p:spPr>
        <p:txBody>
          <a:bodyPr wrap="square" rtlCol="0">
            <a:spAutoFit/>
          </a:bodyPr>
          <a:lstStyle/>
          <a:p>
            <a:r>
              <a:rPr lang="en-GB" sz="1400" dirty="0"/>
              <a:t>Desks: 229-232</a:t>
            </a:r>
          </a:p>
        </p:txBody>
      </p:sp>
      <p:sp>
        <p:nvSpPr>
          <p:cNvPr id="197" name="TextBox 196"/>
          <p:cNvSpPr txBox="1"/>
          <p:nvPr/>
        </p:nvSpPr>
        <p:spPr>
          <a:xfrm>
            <a:off x="2553161" y="3068960"/>
            <a:ext cx="1329204" cy="307777"/>
          </a:xfrm>
          <a:prstGeom prst="rect">
            <a:avLst/>
          </a:prstGeom>
          <a:solidFill>
            <a:schemeClr val="bg1"/>
          </a:solidFill>
          <a:ln>
            <a:noFill/>
            <a:prstDash val="solid"/>
          </a:ln>
        </p:spPr>
        <p:txBody>
          <a:bodyPr wrap="square" rtlCol="0">
            <a:spAutoFit/>
          </a:bodyPr>
          <a:lstStyle/>
          <a:p>
            <a:r>
              <a:rPr lang="en-GB" sz="1400" dirty="0"/>
              <a:t>Desks: 233-240</a:t>
            </a:r>
          </a:p>
        </p:txBody>
      </p:sp>
      <p:sp>
        <p:nvSpPr>
          <p:cNvPr id="198" name="TextBox 197"/>
          <p:cNvSpPr txBox="1"/>
          <p:nvPr/>
        </p:nvSpPr>
        <p:spPr>
          <a:xfrm>
            <a:off x="4012999" y="3068959"/>
            <a:ext cx="1329204" cy="307777"/>
          </a:xfrm>
          <a:prstGeom prst="rect">
            <a:avLst/>
          </a:prstGeom>
          <a:solidFill>
            <a:schemeClr val="bg1"/>
          </a:solidFill>
          <a:ln>
            <a:noFill/>
            <a:prstDash val="solid"/>
          </a:ln>
        </p:spPr>
        <p:txBody>
          <a:bodyPr wrap="square" rtlCol="0">
            <a:spAutoFit/>
          </a:bodyPr>
          <a:lstStyle/>
          <a:p>
            <a:r>
              <a:rPr lang="en-GB" sz="1400" dirty="0"/>
              <a:t>Desks: 241-244</a:t>
            </a:r>
          </a:p>
        </p:txBody>
      </p:sp>
      <p:sp>
        <p:nvSpPr>
          <p:cNvPr id="199" name="TextBox 198"/>
          <p:cNvSpPr txBox="1"/>
          <p:nvPr/>
        </p:nvSpPr>
        <p:spPr>
          <a:xfrm>
            <a:off x="5440760" y="3068959"/>
            <a:ext cx="1329204" cy="307777"/>
          </a:xfrm>
          <a:prstGeom prst="rect">
            <a:avLst/>
          </a:prstGeom>
          <a:solidFill>
            <a:schemeClr val="bg1"/>
          </a:solidFill>
          <a:ln>
            <a:noFill/>
            <a:prstDash val="solid"/>
          </a:ln>
        </p:spPr>
        <p:txBody>
          <a:bodyPr wrap="square" rtlCol="0">
            <a:spAutoFit/>
          </a:bodyPr>
          <a:lstStyle/>
          <a:p>
            <a:r>
              <a:rPr lang="en-GB" sz="1400" dirty="0"/>
              <a:t>Desks: 245-254</a:t>
            </a:r>
          </a:p>
        </p:txBody>
      </p:sp>
      <p:sp>
        <p:nvSpPr>
          <p:cNvPr id="200" name="TextBox 199"/>
          <p:cNvSpPr txBox="1"/>
          <p:nvPr/>
        </p:nvSpPr>
        <p:spPr>
          <a:xfrm>
            <a:off x="7721418" y="1580150"/>
            <a:ext cx="678838" cy="307777"/>
          </a:xfrm>
          <a:prstGeom prst="rect">
            <a:avLst/>
          </a:prstGeom>
          <a:solidFill>
            <a:schemeClr val="bg1"/>
          </a:solidFill>
          <a:ln>
            <a:noFill/>
            <a:prstDash val="solid"/>
          </a:ln>
        </p:spPr>
        <p:txBody>
          <a:bodyPr wrap="square" rtlCol="0">
            <a:spAutoFit/>
          </a:bodyPr>
          <a:lstStyle/>
          <a:p>
            <a:r>
              <a:rPr lang="en-GB" sz="1400" dirty="0"/>
              <a:t>Café-1</a:t>
            </a:r>
          </a:p>
        </p:txBody>
      </p:sp>
      <p:sp>
        <p:nvSpPr>
          <p:cNvPr id="202" name="TextBox 201"/>
          <p:cNvSpPr txBox="1"/>
          <p:nvPr/>
        </p:nvSpPr>
        <p:spPr>
          <a:xfrm>
            <a:off x="7721418" y="3042971"/>
            <a:ext cx="678838" cy="307777"/>
          </a:xfrm>
          <a:prstGeom prst="rect">
            <a:avLst/>
          </a:prstGeom>
          <a:solidFill>
            <a:schemeClr val="bg1"/>
          </a:solidFill>
          <a:ln>
            <a:noFill/>
            <a:prstDash val="solid"/>
          </a:ln>
        </p:spPr>
        <p:txBody>
          <a:bodyPr wrap="square" rtlCol="0">
            <a:spAutoFit/>
          </a:bodyPr>
          <a:lstStyle/>
          <a:p>
            <a:r>
              <a:rPr lang="en-GB" sz="1400" dirty="0"/>
              <a:t>Café-2</a:t>
            </a:r>
          </a:p>
        </p:txBody>
      </p:sp>
      <p:sp>
        <p:nvSpPr>
          <p:cNvPr id="203" name="TextBox 202"/>
          <p:cNvSpPr txBox="1"/>
          <p:nvPr/>
        </p:nvSpPr>
        <p:spPr>
          <a:xfrm>
            <a:off x="9762253" y="3042971"/>
            <a:ext cx="678838" cy="307777"/>
          </a:xfrm>
          <a:prstGeom prst="rect">
            <a:avLst/>
          </a:prstGeom>
          <a:solidFill>
            <a:schemeClr val="bg1"/>
          </a:solidFill>
          <a:ln>
            <a:noFill/>
            <a:prstDash val="solid"/>
          </a:ln>
        </p:spPr>
        <p:txBody>
          <a:bodyPr wrap="square" rtlCol="0">
            <a:spAutoFit/>
          </a:bodyPr>
          <a:lstStyle/>
          <a:p>
            <a:r>
              <a:rPr lang="en-GB" sz="1400" dirty="0"/>
              <a:t>Café-3</a:t>
            </a:r>
          </a:p>
        </p:txBody>
      </p:sp>
      <p:sp>
        <p:nvSpPr>
          <p:cNvPr id="207" name="TextBox 206"/>
          <p:cNvSpPr txBox="1"/>
          <p:nvPr/>
        </p:nvSpPr>
        <p:spPr>
          <a:xfrm>
            <a:off x="9762253" y="5691516"/>
            <a:ext cx="1268193" cy="523220"/>
          </a:xfrm>
          <a:prstGeom prst="rect">
            <a:avLst/>
          </a:prstGeom>
          <a:solidFill>
            <a:schemeClr val="bg1"/>
          </a:solidFill>
          <a:ln>
            <a:noFill/>
            <a:prstDash val="solid"/>
          </a:ln>
        </p:spPr>
        <p:txBody>
          <a:bodyPr wrap="square" rtlCol="0">
            <a:spAutoFit/>
          </a:bodyPr>
          <a:lstStyle/>
          <a:p>
            <a:r>
              <a:rPr lang="en-GB" sz="1400" dirty="0"/>
              <a:t>Exhibition-Area-2</a:t>
            </a:r>
          </a:p>
        </p:txBody>
      </p:sp>
      <p:sp>
        <p:nvSpPr>
          <p:cNvPr id="208" name="TextBox 207"/>
          <p:cNvSpPr txBox="1"/>
          <p:nvPr/>
        </p:nvSpPr>
        <p:spPr>
          <a:xfrm>
            <a:off x="7642274" y="5680185"/>
            <a:ext cx="1268193" cy="523220"/>
          </a:xfrm>
          <a:prstGeom prst="rect">
            <a:avLst/>
          </a:prstGeom>
          <a:solidFill>
            <a:schemeClr val="bg1"/>
          </a:solidFill>
          <a:ln>
            <a:noFill/>
            <a:prstDash val="solid"/>
          </a:ln>
        </p:spPr>
        <p:txBody>
          <a:bodyPr wrap="square" rtlCol="0">
            <a:spAutoFit/>
          </a:bodyPr>
          <a:lstStyle/>
          <a:p>
            <a:r>
              <a:rPr lang="en-GB" sz="1400" dirty="0"/>
              <a:t>Exhibition-Area-1</a:t>
            </a:r>
          </a:p>
        </p:txBody>
      </p:sp>
      <p:sp>
        <p:nvSpPr>
          <p:cNvPr id="209" name="Oval 208"/>
          <p:cNvSpPr/>
          <p:nvPr/>
        </p:nvSpPr>
        <p:spPr>
          <a:xfrm>
            <a:off x="1641210" y="114468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088279"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534062"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985216"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1651989" y="258151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3094705"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4525298"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5991113" y="257784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8488880" y="257656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8474731" y="1130323"/>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10289082" y="185896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8487554" y="510180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10295161" y="5076677"/>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TextBox 221"/>
          <p:cNvSpPr txBox="1"/>
          <p:nvPr/>
        </p:nvSpPr>
        <p:spPr>
          <a:xfrm>
            <a:off x="2927832" y="5941795"/>
            <a:ext cx="2102960" cy="307777"/>
          </a:xfrm>
          <a:prstGeom prst="rect">
            <a:avLst/>
          </a:prstGeom>
          <a:solidFill>
            <a:schemeClr val="bg1"/>
          </a:solidFill>
          <a:ln>
            <a:noFill/>
            <a:prstDash val="solid"/>
          </a:ln>
        </p:spPr>
        <p:txBody>
          <a:bodyPr wrap="square" rtlCol="0">
            <a:spAutoFit/>
          </a:bodyPr>
          <a:lstStyle/>
          <a:p>
            <a:r>
              <a:rPr lang="en-GB" sz="1400" dirty="0"/>
              <a:t>UM-Meeting-Room-UM01</a:t>
            </a:r>
          </a:p>
        </p:txBody>
      </p:sp>
      <p:sp>
        <p:nvSpPr>
          <p:cNvPr id="223" name="Oval 222"/>
          <p:cNvSpPr/>
          <p:nvPr/>
        </p:nvSpPr>
        <p:spPr>
          <a:xfrm>
            <a:off x="3793486" y="5109285"/>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336360" y="6240261"/>
            <a:ext cx="2747960" cy="646331"/>
          </a:xfrm>
          <a:prstGeom prst="rect">
            <a:avLst/>
          </a:prstGeom>
          <a:noFill/>
        </p:spPr>
        <p:txBody>
          <a:bodyPr wrap="square" rtlCol="0">
            <a:spAutoFit/>
          </a:bodyPr>
          <a:lstStyle/>
          <a:p>
            <a:r>
              <a:rPr lang="en-GB" sz="3600" b="1" dirty="0"/>
              <a:t>10.00 am</a:t>
            </a:r>
          </a:p>
        </p:txBody>
      </p:sp>
      <p:sp>
        <p:nvSpPr>
          <p:cNvPr id="171" name="Rectangle 170"/>
          <p:cNvSpPr/>
          <p:nvPr/>
        </p:nvSpPr>
        <p:spPr>
          <a:xfrm>
            <a:off x="11313359" y="548676"/>
            <a:ext cx="720080" cy="350227"/>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a:t>
            </a:r>
          </a:p>
        </p:txBody>
      </p:sp>
      <p:sp>
        <p:nvSpPr>
          <p:cNvPr id="225" name="Rectangle 224"/>
          <p:cNvSpPr/>
          <p:nvPr/>
        </p:nvSpPr>
        <p:spPr>
          <a:xfrm>
            <a:off x="11313359" y="898903"/>
            <a:ext cx="720080" cy="350227"/>
          </a:xfrm>
          <a:prstGeom prst="rect">
            <a:avLst/>
          </a:prstGeom>
          <a:solidFill>
            <a:schemeClr val="accent1">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6" name="Rectangle 225"/>
          <p:cNvSpPr/>
          <p:nvPr/>
        </p:nvSpPr>
        <p:spPr>
          <a:xfrm>
            <a:off x="11313359" y="1249130"/>
            <a:ext cx="720080" cy="350227"/>
          </a:xfrm>
          <a:prstGeom prst="rect">
            <a:avLst/>
          </a:prstGeom>
          <a:solidFill>
            <a:schemeClr val="accent1">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7" name="Rectangle 226"/>
          <p:cNvSpPr/>
          <p:nvPr/>
        </p:nvSpPr>
        <p:spPr>
          <a:xfrm>
            <a:off x="11313359" y="1599357"/>
            <a:ext cx="720080" cy="350227"/>
          </a:xfrm>
          <a:prstGeom prst="rect">
            <a:avLst/>
          </a:prstGeom>
          <a:solidFill>
            <a:schemeClr val="accent1">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28" name="Rectangle 227"/>
          <p:cNvSpPr/>
          <p:nvPr/>
        </p:nvSpPr>
        <p:spPr>
          <a:xfrm>
            <a:off x="11313359" y="1949584"/>
            <a:ext cx="720080" cy="350227"/>
          </a:xfrm>
          <a:prstGeom prst="rect">
            <a:avLst/>
          </a:prstGeom>
          <a:solidFill>
            <a:schemeClr val="accent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30" name="Rectangle 229"/>
          <p:cNvSpPr/>
          <p:nvPr/>
        </p:nvSpPr>
        <p:spPr>
          <a:xfrm>
            <a:off x="11313359" y="2299439"/>
            <a:ext cx="720080" cy="350227"/>
          </a:xfrm>
          <a:prstGeom prst="rect">
            <a:avLst/>
          </a:prstGeom>
          <a:solidFill>
            <a:schemeClr val="accent1">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31" name="Rectangle 230"/>
          <p:cNvSpPr/>
          <p:nvPr/>
        </p:nvSpPr>
        <p:spPr>
          <a:xfrm>
            <a:off x="11313359" y="2649666"/>
            <a:ext cx="720080" cy="350227"/>
          </a:xfrm>
          <a:prstGeom prst="rect">
            <a:avLst/>
          </a:prstGeom>
          <a:solidFill>
            <a:schemeClr val="accent1">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32" name="TextBox 231"/>
          <p:cNvSpPr txBox="1"/>
          <p:nvPr/>
        </p:nvSpPr>
        <p:spPr>
          <a:xfrm>
            <a:off x="1087536" y="-41968"/>
            <a:ext cx="5549789" cy="523220"/>
          </a:xfrm>
          <a:prstGeom prst="rect">
            <a:avLst/>
          </a:prstGeom>
          <a:solidFill>
            <a:schemeClr val="bg1"/>
          </a:solidFill>
          <a:ln>
            <a:noFill/>
            <a:prstDash val="solid"/>
          </a:ln>
        </p:spPr>
        <p:txBody>
          <a:bodyPr wrap="none" rtlCol="0">
            <a:spAutoFit/>
          </a:bodyPr>
          <a:lstStyle/>
          <a:p>
            <a:r>
              <a:rPr lang="en-GB" sz="2800" b="1" dirty="0"/>
              <a:t>Cactus Smart Building, Ground Floor</a:t>
            </a:r>
          </a:p>
        </p:txBody>
      </p:sp>
      <p:sp>
        <p:nvSpPr>
          <p:cNvPr id="67" name="TextBox 66"/>
          <p:cNvSpPr txBox="1"/>
          <p:nvPr/>
        </p:nvSpPr>
        <p:spPr>
          <a:xfrm>
            <a:off x="11030446" y="77802"/>
            <a:ext cx="1217000" cy="400110"/>
          </a:xfrm>
          <a:prstGeom prst="rect">
            <a:avLst/>
          </a:prstGeom>
          <a:noFill/>
          <a:ln>
            <a:noFill/>
            <a:prstDash val="solid"/>
          </a:ln>
        </p:spPr>
        <p:txBody>
          <a:bodyPr wrap="none" rtlCol="0">
            <a:spAutoFit/>
          </a:bodyPr>
          <a:lstStyle/>
          <a:p>
            <a:r>
              <a:rPr lang="en-GB" sz="2000" b="1" i="1" dirty="0"/>
              <a:t>N</a:t>
            </a:r>
            <a:r>
              <a:rPr lang="en-GB" sz="2000" b="1" dirty="0"/>
              <a:t> people:</a:t>
            </a:r>
            <a:endParaRPr lang="en-GB" sz="2000" b="1" i="1" dirty="0"/>
          </a:p>
        </p:txBody>
      </p:sp>
      <p:cxnSp>
        <p:nvCxnSpPr>
          <p:cNvPr id="68" name="Straight Connector 67">
            <a:extLst>
              <a:ext uri="{FF2B5EF4-FFF2-40B4-BE49-F238E27FC236}">
                <a16:creationId xmlns:a16="http://schemas.microsoft.com/office/drawing/2014/main" id="{5484C8DA-C615-4D8A-AC52-FB72D24E5CE9}"/>
              </a:ext>
            </a:extLst>
          </p:cNvPr>
          <p:cNvCxnSpPr/>
          <p:nvPr/>
        </p:nvCxnSpPr>
        <p:spPr>
          <a:xfrm>
            <a:off x="1052955" y="3424598"/>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B6389968-1610-4CC0-AE89-0AA86322B7A7}"/>
              </a:ext>
            </a:extLst>
          </p:cNvPr>
          <p:cNvSpPr/>
          <p:nvPr/>
        </p:nvSpPr>
        <p:spPr>
          <a:xfrm>
            <a:off x="924913" y="330777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CD507768-3821-4650-BEE3-FC4B2200C504}"/>
              </a:ext>
            </a:extLst>
          </p:cNvPr>
          <p:cNvSpPr/>
          <p:nvPr/>
        </p:nvSpPr>
        <p:spPr>
          <a:xfrm>
            <a:off x="937956" y="401550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7595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 name="Rectangle 163"/>
          <p:cNvSpPr/>
          <p:nvPr/>
        </p:nvSpPr>
        <p:spPr>
          <a:xfrm>
            <a:off x="7536160" y="4149080"/>
            <a:ext cx="3600400" cy="21602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p:cNvSpPr/>
          <p:nvPr/>
        </p:nvSpPr>
        <p:spPr>
          <a:xfrm flipV="1">
            <a:off x="1055440" y="4149078"/>
            <a:ext cx="5760640" cy="2160242"/>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flipV="1">
            <a:off x="7536160" y="548680"/>
            <a:ext cx="3600400" cy="288032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536160" y="548682"/>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9696400" y="548679"/>
            <a:ext cx="1440160" cy="2880313"/>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1055440" y="548681"/>
            <a:ext cx="1440160" cy="1440158"/>
          </a:xfrm>
          <a:prstGeom prst="rect">
            <a:avLst/>
          </a:prstGeom>
          <a:solidFill>
            <a:schemeClr val="accent1">
              <a:lumMod val="5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2495598" y="548676"/>
            <a:ext cx="1440159" cy="1440161"/>
          </a:xfrm>
          <a:prstGeom prst="rect">
            <a:avLst/>
          </a:prstGeom>
          <a:solidFill>
            <a:schemeClr val="accent1">
              <a:lumMod val="60000"/>
              <a:lumOff val="4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3935759" y="548678"/>
            <a:ext cx="1440159" cy="1440160"/>
          </a:xfrm>
          <a:prstGeom prst="rect">
            <a:avLst/>
          </a:prstGeom>
          <a:solidFill>
            <a:schemeClr val="accent1">
              <a:lumMod val="60000"/>
              <a:lumOff val="4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5375920" y="548679"/>
            <a:ext cx="1440160" cy="1440158"/>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1055440" y="1988841"/>
            <a:ext cx="1440160" cy="1440158"/>
          </a:xfrm>
          <a:prstGeom prst="rect">
            <a:avLst/>
          </a:prstGeom>
          <a:solidFill>
            <a:schemeClr val="accent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2495599" y="1988839"/>
            <a:ext cx="1440160" cy="1440158"/>
          </a:xfrm>
          <a:prstGeom prst="rect">
            <a:avLst/>
          </a:prstGeom>
          <a:solidFill>
            <a:schemeClr val="accent1">
              <a:lumMod val="40000"/>
              <a:lumOff val="6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3935761" y="1988841"/>
            <a:ext cx="1440160" cy="1440158"/>
          </a:xfrm>
          <a:prstGeom prst="rect">
            <a:avLst/>
          </a:prstGeom>
          <a:solidFill>
            <a:schemeClr val="accent1">
              <a:lumMod val="60000"/>
              <a:lumOff val="4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5375920" y="1988839"/>
            <a:ext cx="1440160" cy="1440158"/>
          </a:xfrm>
          <a:prstGeom prst="rect">
            <a:avLst/>
          </a:prstGeom>
          <a:solidFill>
            <a:schemeClr val="accent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9696399" y="4144120"/>
            <a:ext cx="1440161" cy="2165200"/>
          </a:xfrm>
          <a:prstGeom prst="rect">
            <a:avLst/>
          </a:prstGeom>
          <a:solidFill>
            <a:schemeClr val="accent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flipH="1">
            <a:off x="7536160" y="4154040"/>
            <a:ext cx="2160240" cy="2155280"/>
          </a:xfrm>
          <a:prstGeom prst="rect">
            <a:avLst/>
          </a:prstGeom>
          <a:solidFill>
            <a:schemeClr val="accent1">
              <a:lumMod val="5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536160" y="1988837"/>
            <a:ext cx="2160240" cy="1440155"/>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55440" y="548680"/>
            <a:ext cx="10081120" cy="57606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1055440" y="548680"/>
            <a:ext cx="5760640" cy="2880319"/>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721418" y="658570"/>
            <a:ext cx="822854" cy="523220"/>
          </a:xfrm>
          <a:prstGeom prst="rect">
            <a:avLst/>
          </a:prstGeom>
          <a:solidFill>
            <a:schemeClr val="bg1"/>
          </a:solidFill>
          <a:ln>
            <a:noFill/>
            <a:prstDash val="solid"/>
          </a:ln>
        </p:spPr>
        <p:txBody>
          <a:bodyPr wrap="none" rtlCol="0">
            <a:spAutoFit/>
          </a:bodyPr>
          <a:lstStyle/>
          <a:p>
            <a:r>
              <a:rPr lang="en-GB" sz="2800" dirty="0"/>
              <a:t>Café</a:t>
            </a:r>
          </a:p>
        </p:txBody>
      </p:sp>
      <p:sp>
        <p:nvSpPr>
          <p:cNvPr id="167" name="TextBox 166"/>
          <p:cNvSpPr txBox="1"/>
          <p:nvPr/>
        </p:nvSpPr>
        <p:spPr>
          <a:xfrm>
            <a:off x="1187796" y="4279806"/>
            <a:ext cx="4033797" cy="523220"/>
          </a:xfrm>
          <a:prstGeom prst="rect">
            <a:avLst/>
          </a:prstGeom>
          <a:solidFill>
            <a:schemeClr val="bg1"/>
          </a:solidFill>
          <a:ln>
            <a:noFill/>
            <a:prstDash val="solid"/>
          </a:ln>
        </p:spPr>
        <p:txBody>
          <a:bodyPr wrap="none" rtlCol="0">
            <a:spAutoFit/>
          </a:bodyPr>
          <a:lstStyle/>
          <a:p>
            <a:r>
              <a:rPr lang="en-GB" sz="2800" dirty="0"/>
              <a:t>UM-Meeting-Room-UM01</a:t>
            </a:r>
          </a:p>
        </p:txBody>
      </p:sp>
      <p:sp>
        <p:nvSpPr>
          <p:cNvPr id="168" name="TextBox 167"/>
          <p:cNvSpPr txBox="1"/>
          <p:nvPr/>
        </p:nvSpPr>
        <p:spPr>
          <a:xfrm>
            <a:off x="7844813" y="4245030"/>
            <a:ext cx="2425729" cy="523220"/>
          </a:xfrm>
          <a:prstGeom prst="rect">
            <a:avLst/>
          </a:prstGeom>
          <a:solidFill>
            <a:schemeClr val="bg1"/>
          </a:solidFill>
          <a:ln>
            <a:noFill/>
            <a:prstDash val="solid"/>
          </a:ln>
        </p:spPr>
        <p:txBody>
          <a:bodyPr wrap="none" rtlCol="0">
            <a:spAutoFit/>
          </a:bodyPr>
          <a:lstStyle/>
          <a:p>
            <a:r>
              <a:rPr lang="en-GB" sz="2800" dirty="0"/>
              <a:t>Exhibition-Area</a:t>
            </a:r>
          </a:p>
        </p:txBody>
      </p:sp>
      <p:cxnSp>
        <p:nvCxnSpPr>
          <p:cNvPr id="170" name="Straight Connector 169"/>
          <p:cNvCxnSpPr/>
          <p:nvPr/>
        </p:nvCxnSpPr>
        <p:spPr>
          <a:xfrm>
            <a:off x="2495600" y="414908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495600" y="3428999"/>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536160" y="486916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976320" y="342900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816080" y="198884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111323" y="611977"/>
            <a:ext cx="1952458" cy="523220"/>
          </a:xfrm>
          <a:prstGeom prst="rect">
            <a:avLst/>
          </a:prstGeom>
          <a:solidFill>
            <a:schemeClr val="bg1"/>
          </a:solidFill>
          <a:ln>
            <a:noFill/>
            <a:prstDash val="solid"/>
          </a:ln>
        </p:spPr>
        <p:txBody>
          <a:bodyPr wrap="none" rtlCol="0">
            <a:spAutoFit/>
          </a:bodyPr>
          <a:lstStyle/>
          <a:p>
            <a:r>
              <a:rPr lang="en-GB" sz="2800" dirty="0"/>
              <a:t>Open-Office</a:t>
            </a:r>
          </a:p>
        </p:txBody>
      </p:sp>
      <p:cxnSp>
        <p:nvCxnSpPr>
          <p:cNvPr id="188" name="Straight Connector 187"/>
          <p:cNvCxnSpPr/>
          <p:nvPr/>
        </p:nvCxnSpPr>
        <p:spPr>
          <a:xfrm>
            <a:off x="2495600" y="3428997"/>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1102265" y="1641938"/>
            <a:ext cx="1329204" cy="307777"/>
          </a:xfrm>
          <a:prstGeom prst="rect">
            <a:avLst/>
          </a:prstGeom>
          <a:solidFill>
            <a:schemeClr val="bg1"/>
          </a:solidFill>
          <a:ln>
            <a:noFill/>
            <a:prstDash val="solid"/>
          </a:ln>
        </p:spPr>
        <p:txBody>
          <a:bodyPr wrap="square" rtlCol="0">
            <a:spAutoFit/>
          </a:bodyPr>
          <a:lstStyle/>
          <a:p>
            <a:r>
              <a:rPr lang="en-GB" sz="1400" dirty="0"/>
              <a:t>Desks: 201-208</a:t>
            </a:r>
          </a:p>
        </p:txBody>
      </p:sp>
      <p:sp>
        <p:nvSpPr>
          <p:cNvPr id="193" name="TextBox 192"/>
          <p:cNvSpPr txBox="1"/>
          <p:nvPr/>
        </p:nvSpPr>
        <p:spPr>
          <a:xfrm>
            <a:off x="2561667" y="1641937"/>
            <a:ext cx="1329204" cy="307777"/>
          </a:xfrm>
          <a:prstGeom prst="rect">
            <a:avLst/>
          </a:prstGeom>
          <a:solidFill>
            <a:schemeClr val="bg1"/>
          </a:solidFill>
          <a:ln>
            <a:noFill/>
            <a:prstDash val="solid"/>
          </a:ln>
        </p:spPr>
        <p:txBody>
          <a:bodyPr wrap="square" rtlCol="0">
            <a:spAutoFit/>
          </a:bodyPr>
          <a:lstStyle/>
          <a:p>
            <a:r>
              <a:rPr lang="en-GB" sz="1400" dirty="0"/>
              <a:t>Desks: 209-216</a:t>
            </a:r>
          </a:p>
        </p:txBody>
      </p:sp>
      <p:sp>
        <p:nvSpPr>
          <p:cNvPr id="194" name="TextBox 193"/>
          <p:cNvSpPr txBox="1"/>
          <p:nvPr/>
        </p:nvSpPr>
        <p:spPr>
          <a:xfrm>
            <a:off x="3979312" y="1644701"/>
            <a:ext cx="1329204" cy="307777"/>
          </a:xfrm>
          <a:prstGeom prst="rect">
            <a:avLst/>
          </a:prstGeom>
          <a:solidFill>
            <a:schemeClr val="bg1"/>
          </a:solidFill>
          <a:ln>
            <a:noFill/>
            <a:prstDash val="solid"/>
          </a:ln>
        </p:spPr>
        <p:txBody>
          <a:bodyPr wrap="square" rtlCol="0">
            <a:spAutoFit/>
          </a:bodyPr>
          <a:lstStyle/>
          <a:p>
            <a:r>
              <a:rPr lang="en-GB" sz="1400" dirty="0"/>
              <a:t>Desks: 217-220</a:t>
            </a:r>
          </a:p>
        </p:txBody>
      </p:sp>
      <p:sp>
        <p:nvSpPr>
          <p:cNvPr id="195" name="TextBox 194"/>
          <p:cNvSpPr txBox="1"/>
          <p:nvPr/>
        </p:nvSpPr>
        <p:spPr>
          <a:xfrm>
            <a:off x="5431396" y="1639224"/>
            <a:ext cx="1329204" cy="307777"/>
          </a:xfrm>
          <a:prstGeom prst="rect">
            <a:avLst/>
          </a:prstGeom>
          <a:solidFill>
            <a:schemeClr val="bg1"/>
          </a:solidFill>
          <a:ln>
            <a:noFill/>
            <a:prstDash val="solid"/>
          </a:ln>
        </p:spPr>
        <p:txBody>
          <a:bodyPr wrap="square" rtlCol="0">
            <a:spAutoFit/>
          </a:bodyPr>
          <a:lstStyle/>
          <a:p>
            <a:r>
              <a:rPr lang="en-GB" sz="1400" dirty="0"/>
              <a:t>Desks: 221-228</a:t>
            </a:r>
          </a:p>
        </p:txBody>
      </p:sp>
      <p:sp>
        <p:nvSpPr>
          <p:cNvPr id="196" name="TextBox 195"/>
          <p:cNvSpPr txBox="1"/>
          <p:nvPr/>
        </p:nvSpPr>
        <p:spPr>
          <a:xfrm>
            <a:off x="1137615" y="3068959"/>
            <a:ext cx="1329204" cy="307777"/>
          </a:xfrm>
          <a:prstGeom prst="rect">
            <a:avLst/>
          </a:prstGeom>
          <a:solidFill>
            <a:schemeClr val="bg1"/>
          </a:solidFill>
          <a:ln>
            <a:noFill/>
            <a:prstDash val="solid"/>
          </a:ln>
        </p:spPr>
        <p:txBody>
          <a:bodyPr wrap="square" rtlCol="0">
            <a:spAutoFit/>
          </a:bodyPr>
          <a:lstStyle/>
          <a:p>
            <a:r>
              <a:rPr lang="en-GB" sz="1400" dirty="0"/>
              <a:t>Desks: 229-232</a:t>
            </a:r>
          </a:p>
        </p:txBody>
      </p:sp>
      <p:sp>
        <p:nvSpPr>
          <p:cNvPr id="197" name="TextBox 196"/>
          <p:cNvSpPr txBox="1"/>
          <p:nvPr/>
        </p:nvSpPr>
        <p:spPr>
          <a:xfrm>
            <a:off x="2553161" y="3068960"/>
            <a:ext cx="1329204" cy="307777"/>
          </a:xfrm>
          <a:prstGeom prst="rect">
            <a:avLst/>
          </a:prstGeom>
          <a:solidFill>
            <a:schemeClr val="bg1"/>
          </a:solidFill>
          <a:ln>
            <a:noFill/>
            <a:prstDash val="solid"/>
          </a:ln>
        </p:spPr>
        <p:txBody>
          <a:bodyPr wrap="square" rtlCol="0">
            <a:spAutoFit/>
          </a:bodyPr>
          <a:lstStyle/>
          <a:p>
            <a:r>
              <a:rPr lang="en-GB" sz="1400" dirty="0"/>
              <a:t>Desks: 233-240</a:t>
            </a:r>
          </a:p>
        </p:txBody>
      </p:sp>
      <p:sp>
        <p:nvSpPr>
          <p:cNvPr id="198" name="TextBox 197"/>
          <p:cNvSpPr txBox="1"/>
          <p:nvPr/>
        </p:nvSpPr>
        <p:spPr>
          <a:xfrm>
            <a:off x="4012999" y="3068959"/>
            <a:ext cx="1329204" cy="307777"/>
          </a:xfrm>
          <a:prstGeom prst="rect">
            <a:avLst/>
          </a:prstGeom>
          <a:solidFill>
            <a:schemeClr val="bg1"/>
          </a:solidFill>
          <a:ln>
            <a:noFill/>
            <a:prstDash val="solid"/>
          </a:ln>
        </p:spPr>
        <p:txBody>
          <a:bodyPr wrap="square" rtlCol="0">
            <a:spAutoFit/>
          </a:bodyPr>
          <a:lstStyle/>
          <a:p>
            <a:r>
              <a:rPr lang="en-GB" sz="1400" dirty="0"/>
              <a:t>Desks: 241-244</a:t>
            </a:r>
          </a:p>
        </p:txBody>
      </p:sp>
      <p:sp>
        <p:nvSpPr>
          <p:cNvPr id="199" name="TextBox 198"/>
          <p:cNvSpPr txBox="1"/>
          <p:nvPr/>
        </p:nvSpPr>
        <p:spPr>
          <a:xfrm>
            <a:off x="5440760" y="3068959"/>
            <a:ext cx="1329204" cy="307777"/>
          </a:xfrm>
          <a:prstGeom prst="rect">
            <a:avLst/>
          </a:prstGeom>
          <a:solidFill>
            <a:schemeClr val="bg1"/>
          </a:solidFill>
          <a:ln>
            <a:noFill/>
            <a:prstDash val="solid"/>
          </a:ln>
        </p:spPr>
        <p:txBody>
          <a:bodyPr wrap="square" rtlCol="0">
            <a:spAutoFit/>
          </a:bodyPr>
          <a:lstStyle/>
          <a:p>
            <a:r>
              <a:rPr lang="en-GB" sz="1400" dirty="0"/>
              <a:t>Desks: 245-254</a:t>
            </a:r>
          </a:p>
        </p:txBody>
      </p:sp>
      <p:sp>
        <p:nvSpPr>
          <p:cNvPr id="200" name="TextBox 199"/>
          <p:cNvSpPr txBox="1"/>
          <p:nvPr/>
        </p:nvSpPr>
        <p:spPr>
          <a:xfrm>
            <a:off x="7721418" y="1580150"/>
            <a:ext cx="678838" cy="307777"/>
          </a:xfrm>
          <a:prstGeom prst="rect">
            <a:avLst/>
          </a:prstGeom>
          <a:solidFill>
            <a:schemeClr val="bg1"/>
          </a:solidFill>
          <a:ln>
            <a:noFill/>
            <a:prstDash val="solid"/>
          </a:ln>
        </p:spPr>
        <p:txBody>
          <a:bodyPr wrap="square" rtlCol="0">
            <a:spAutoFit/>
          </a:bodyPr>
          <a:lstStyle/>
          <a:p>
            <a:r>
              <a:rPr lang="en-GB" sz="1400" dirty="0"/>
              <a:t>Café-1</a:t>
            </a:r>
          </a:p>
        </p:txBody>
      </p:sp>
      <p:sp>
        <p:nvSpPr>
          <p:cNvPr id="202" name="TextBox 201"/>
          <p:cNvSpPr txBox="1"/>
          <p:nvPr/>
        </p:nvSpPr>
        <p:spPr>
          <a:xfrm>
            <a:off x="7721418" y="3042971"/>
            <a:ext cx="678838" cy="307777"/>
          </a:xfrm>
          <a:prstGeom prst="rect">
            <a:avLst/>
          </a:prstGeom>
          <a:solidFill>
            <a:schemeClr val="bg1"/>
          </a:solidFill>
          <a:ln>
            <a:noFill/>
            <a:prstDash val="solid"/>
          </a:ln>
        </p:spPr>
        <p:txBody>
          <a:bodyPr wrap="square" rtlCol="0">
            <a:spAutoFit/>
          </a:bodyPr>
          <a:lstStyle/>
          <a:p>
            <a:r>
              <a:rPr lang="en-GB" sz="1400" dirty="0"/>
              <a:t>Café-2</a:t>
            </a:r>
          </a:p>
        </p:txBody>
      </p:sp>
      <p:sp>
        <p:nvSpPr>
          <p:cNvPr id="203" name="TextBox 202"/>
          <p:cNvSpPr txBox="1"/>
          <p:nvPr/>
        </p:nvSpPr>
        <p:spPr>
          <a:xfrm>
            <a:off x="9762253" y="3042971"/>
            <a:ext cx="678838" cy="307777"/>
          </a:xfrm>
          <a:prstGeom prst="rect">
            <a:avLst/>
          </a:prstGeom>
          <a:solidFill>
            <a:schemeClr val="bg1"/>
          </a:solidFill>
          <a:ln>
            <a:noFill/>
            <a:prstDash val="solid"/>
          </a:ln>
        </p:spPr>
        <p:txBody>
          <a:bodyPr wrap="square" rtlCol="0">
            <a:spAutoFit/>
          </a:bodyPr>
          <a:lstStyle/>
          <a:p>
            <a:r>
              <a:rPr lang="en-GB" sz="1400" dirty="0"/>
              <a:t>Café-3</a:t>
            </a:r>
          </a:p>
        </p:txBody>
      </p:sp>
      <p:sp>
        <p:nvSpPr>
          <p:cNvPr id="207" name="TextBox 206"/>
          <p:cNvSpPr txBox="1"/>
          <p:nvPr/>
        </p:nvSpPr>
        <p:spPr>
          <a:xfrm>
            <a:off x="9762253" y="5691516"/>
            <a:ext cx="1268193" cy="523220"/>
          </a:xfrm>
          <a:prstGeom prst="rect">
            <a:avLst/>
          </a:prstGeom>
          <a:solidFill>
            <a:schemeClr val="bg1"/>
          </a:solidFill>
          <a:ln>
            <a:noFill/>
            <a:prstDash val="solid"/>
          </a:ln>
        </p:spPr>
        <p:txBody>
          <a:bodyPr wrap="square" rtlCol="0">
            <a:spAutoFit/>
          </a:bodyPr>
          <a:lstStyle/>
          <a:p>
            <a:r>
              <a:rPr lang="en-GB" sz="1400" dirty="0"/>
              <a:t>Exhibition-Area-2</a:t>
            </a:r>
          </a:p>
        </p:txBody>
      </p:sp>
      <p:sp>
        <p:nvSpPr>
          <p:cNvPr id="208" name="TextBox 207"/>
          <p:cNvSpPr txBox="1"/>
          <p:nvPr/>
        </p:nvSpPr>
        <p:spPr>
          <a:xfrm>
            <a:off x="7642274" y="5680185"/>
            <a:ext cx="1268193" cy="523220"/>
          </a:xfrm>
          <a:prstGeom prst="rect">
            <a:avLst/>
          </a:prstGeom>
          <a:solidFill>
            <a:schemeClr val="bg1"/>
          </a:solidFill>
          <a:ln>
            <a:noFill/>
            <a:prstDash val="solid"/>
          </a:ln>
        </p:spPr>
        <p:txBody>
          <a:bodyPr wrap="square" rtlCol="0">
            <a:spAutoFit/>
          </a:bodyPr>
          <a:lstStyle/>
          <a:p>
            <a:r>
              <a:rPr lang="en-GB" sz="1400" dirty="0"/>
              <a:t>Exhibition-Area-1</a:t>
            </a:r>
          </a:p>
        </p:txBody>
      </p:sp>
      <p:sp>
        <p:nvSpPr>
          <p:cNvPr id="209" name="Oval 208"/>
          <p:cNvSpPr/>
          <p:nvPr/>
        </p:nvSpPr>
        <p:spPr>
          <a:xfrm>
            <a:off x="1641210" y="114468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088279"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534062"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985216"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1651989" y="258151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3094705"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4525298"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5991113" y="257784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8488880" y="257656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8474731" y="1130323"/>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10289082" y="185896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8487554" y="510180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10295161" y="5076677"/>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TextBox 221"/>
          <p:cNvSpPr txBox="1"/>
          <p:nvPr/>
        </p:nvSpPr>
        <p:spPr>
          <a:xfrm>
            <a:off x="2927832" y="5941795"/>
            <a:ext cx="2102960" cy="307777"/>
          </a:xfrm>
          <a:prstGeom prst="rect">
            <a:avLst/>
          </a:prstGeom>
          <a:solidFill>
            <a:schemeClr val="bg1"/>
          </a:solidFill>
          <a:ln>
            <a:noFill/>
            <a:prstDash val="solid"/>
          </a:ln>
        </p:spPr>
        <p:txBody>
          <a:bodyPr wrap="square" rtlCol="0">
            <a:spAutoFit/>
          </a:bodyPr>
          <a:lstStyle/>
          <a:p>
            <a:r>
              <a:rPr lang="en-GB" sz="1400" dirty="0"/>
              <a:t>UM-Meeting-Room-UM01</a:t>
            </a:r>
          </a:p>
        </p:txBody>
      </p:sp>
      <p:sp>
        <p:nvSpPr>
          <p:cNvPr id="223" name="Oval 222"/>
          <p:cNvSpPr/>
          <p:nvPr/>
        </p:nvSpPr>
        <p:spPr>
          <a:xfrm>
            <a:off x="3793486" y="5109285"/>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336360" y="6240261"/>
            <a:ext cx="2747960" cy="646331"/>
          </a:xfrm>
          <a:prstGeom prst="rect">
            <a:avLst/>
          </a:prstGeom>
          <a:noFill/>
        </p:spPr>
        <p:txBody>
          <a:bodyPr wrap="square" rtlCol="0">
            <a:spAutoFit/>
          </a:bodyPr>
          <a:lstStyle/>
          <a:p>
            <a:r>
              <a:rPr lang="en-GB" sz="3600" b="1" dirty="0"/>
              <a:t>11.00 am</a:t>
            </a:r>
          </a:p>
        </p:txBody>
      </p:sp>
      <p:sp>
        <p:nvSpPr>
          <p:cNvPr id="171" name="Rectangle 170"/>
          <p:cNvSpPr/>
          <p:nvPr/>
        </p:nvSpPr>
        <p:spPr>
          <a:xfrm>
            <a:off x="11313359" y="548676"/>
            <a:ext cx="720080" cy="350227"/>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a:t>
            </a:r>
          </a:p>
        </p:txBody>
      </p:sp>
      <p:sp>
        <p:nvSpPr>
          <p:cNvPr id="225" name="Rectangle 224"/>
          <p:cNvSpPr/>
          <p:nvPr/>
        </p:nvSpPr>
        <p:spPr>
          <a:xfrm>
            <a:off x="11313359" y="898903"/>
            <a:ext cx="720080" cy="350227"/>
          </a:xfrm>
          <a:prstGeom prst="rect">
            <a:avLst/>
          </a:prstGeom>
          <a:solidFill>
            <a:schemeClr val="accent1">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6" name="Rectangle 225"/>
          <p:cNvSpPr/>
          <p:nvPr/>
        </p:nvSpPr>
        <p:spPr>
          <a:xfrm>
            <a:off x="11313359" y="1249130"/>
            <a:ext cx="720080" cy="350227"/>
          </a:xfrm>
          <a:prstGeom prst="rect">
            <a:avLst/>
          </a:prstGeom>
          <a:solidFill>
            <a:schemeClr val="accent1">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7" name="Rectangle 226"/>
          <p:cNvSpPr/>
          <p:nvPr/>
        </p:nvSpPr>
        <p:spPr>
          <a:xfrm>
            <a:off x="11313359" y="1599357"/>
            <a:ext cx="720080" cy="350227"/>
          </a:xfrm>
          <a:prstGeom prst="rect">
            <a:avLst/>
          </a:prstGeom>
          <a:solidFill>
            <a:schemeClr val="accent1">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28" name="Rectangle 227"/>
          <p:cNvSpPr/>
          <p:nvPr/>
        </p:nvSpPr>
        <p:spPr>
          <a:xfrm>
            <a:off x="11313359" y="1949584"/>
            <a:ext cx="720080" cy="350227"/>
          </a:xfrm>
          <a:prstGeom prst="rect">
            <a:avLst/>
          </a:prstGeom>
          <a:solidFill>
            <a:schemeClr val="accent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30" name="Rectangle 229"/>
          <p:cNvSpPr/>
          <p:nvPr/>
        </p:nvSpPr>
        <p:spPr>
          <a:xfrm>
            <a:off x="11313359" y="2299439"/>
            <a:ext cx="720080" cy="350227"/>
          </a:xfrm>
          <a:prstGeom prst="rect">
            <a:avLst/>
          </a:prstGeom>
          <a:solidFill>
            <a:schemeClr val="accent1">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31" name="Rectangle 230"/>
          <p:cNvSpPr/>
          <p:nvPr/>
        </p:nvSpPr>
        <p:spPr>
          <a:xfrm>
            <a:off x="11313359" y="2649666"/>
            <a:ext cx="720080" cy="350227"/>
          </a:xfrm>
          <a:prstGeom prst="rect">
            <a:avLst/>
          </a:prstGeom>
          <a:solidFill>
            <a:schemeClr val="accent1">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32" name="TextBox 231"/>
          <p:cNvSpPr txBox="1"/>
          <p:nvPr/>
        </p:nvSpPr>
        <p:spPr>
          <a:xfrm>
            <a:off x="1087536" y="-41968"/>
            <a:ext cx="5549789" cy="523220"/>
          </a:xfrm>
          <a:prstGeom prst="rect">
            <a:avLst/>
          </a:prstGeom>
          <a:solidFill>
            <a:schemeClr val="bg1"/>
          </a:solidFill>
          <a:ln>
            <a:noFill/>
            <a:prstDash val="solid"/>
          </a:ln>
        </p:spPr>
        <p:txBody>
          <a:bodyPr wrap="none" rtlCol="0">
            <a:spAutoFit/>
          </a:bodyPr>
          <a:lstStyle/>
          <a:p>
            <a:r>
              <a:rPr lang="en-GB" sz="2800" b="1" dirty="0"/>
              <a:t>Cactus Smart Building, Ground Floor</a:t>
            </a:r>
          </a:p>
        </p:txBody>
      </p:sp>
      <p:sp>
        <p:nvSpPr>
          <p:cNvPr id="67" name="TextBox 66"/>
          <p:cNvSpPr txBox="1"/>
          <p:nvPr/>
        </p:nvSpPr>
        <p:spPr>
          <a:xfrm>
            <a:off x="11030446" y="77802"/>
            <a:ext cx="1217000" cy="400110"/>
          </a:xfrm>
          <a:prstGeom prst="rect">
            <a:avLst/>
          </a:prstGeom>
          <a:noFill/>
          <a:ln>
            <a:noFill/>
            <a:prstDash val="solid"/>
          </a:ln>
        </p:spPr>
        <p:txBody>
          <a:bodyPr wrap="none" rtlCol="0">
            <a:spAutoFit/>
          </a:bodyPr>
          <a:lstStyle/>
          <a:p>
            <a:r>
              <a:rPr lang="en-GB" sz="2000" b="1" i="1" dirty="0"/>
              <a:t>N</a:t>
            </a:r>
            <a:r>
              <a:rPr lang="en-GB" sz="2000" b="1" dirty="0"/>
              <a:t> people:</a:t>
            </a:r>
            <a:endParaRPr lang="en-GB" sz="2000" b="1" i="1" dirty="0"/>
          </a:p>
        </p:txBody>
      </p:sp>
      <p:cxnSp>
        <p:nvCxnSpPr>
          <p:cNvPr id="68" name="Straight Connector 67">
            <a:extLst>
              <a:ext uri="{FF2B5EF4-FFF2-40B4-BE49-F238E27FC236}">
                <a16:creationId xmlns:a16="http://schemas.microsoft.com/office/drawing/2014/main" id="{95EA35BF-69F3-478A-BFF7-C5A13389DA0D}"/>
              </a:ext>
            </a:extLst>
          </p:cNvPr>
          <p:cNvCxnSpPr/>
          <p:nvPr/>
        </p:nvCxnSpPr>
        <p:spPr>
          <a:xfrm>
            <a:off x="1052955" y="3424598"/>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BC0BF485-8D69-4A40-BBC2-702E330332E0}"/>
              </a:ext>
            </a:extLst>
          </p:cNvPr>
          <p:cNvSpPr/>
          <p:nvPr/>
        </p:nvSpPr>
        <p:spPr>
          <a:xfrm>
            <a:off x="924913" y="330777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EC48F23F-F695-4CF5-BD10-814D426A7B01}"/>
              </a:ext>
            </a:extLst>
          </p:cNvPr>
          <p:cNvSpPr/>
          <p:nvPr/>
        </p:nvSpPr>
        <p:spPr>
          <a:xfrm>
            <a:off x="937956" y="401550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1762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 name="Rectangle 163"/>
          <p:cNvSpPr/>
          <p:nvPr/>
        </p:nvSpPr>
        <p:spPr>
          <a:xfrm>
            <a:off x="7536160" y="4149080"/>
            <a:ext cx="3600400" cy="21602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p:cNvSpPr/>
          <p:nvPr/>
        </p:nvSpPr>
        <p:spPr>
          <a:xfrm flipV="1">
            <a:off x="1055440" y="4149078"/>
            <a:ext cx="5760640" cy="2160242"/>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flipV="1">
            <a:off x="7536160" y="548680"/>
            <a:ext cx="3600400" cy="288032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536160" y="548682"/>
            <a:ext cx="2160240" cy="1440155"/>
          </a:xfrm>
          <a:prstGeom prst="rect">
            <a:avLst/>
          </a:prstGeom>
          <a:solidFill>
            <a:schemeClr val="accent1">
              <a:lumMod val="5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9696400" y="548679"/>
            <a:ext cx="1440160" cy="2880313"/>
          </a:xfrm>
          <a:prstGeom prst="rect">
            <a:avLst/>
          </a:prstGeom>
          <a:solidFill>
            <a:schemeClr val="accent1">
              <a:lumMod val="5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1055440" y="548681"/>
            <a:ext cx="1440160" cy="1440158"/>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2495598" y="548676"/>
            <a:ext cx="1440159" cy="1440161"/>
          </a:xfrm>
          <a:prstGeom prst="rect">
            <a:avLst/>
          </a:prstGeom>
          <a:solidFill>
            <a:schemeClr val="accent1">
              <a:lumMod val="60000"/>
              <a:lumOff val="4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3935759" y="548678"/>
            <a:ext cx="1440159" cy="144016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5375920" y="548679"/>
            <a:ext cx="1440160" cy="1440158"/>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1055440"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2495599"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3935761" y="1988841"/>
            <a:ext cx="1440160" cy="1440158"/>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5375920" y="1988839"/>
            <a:ext cx="1440160" cy="1440158"/>
          </a:xfrm>
          <a:prstGeom prst="rect">
            <a:avLst/>
          </a:prstGeom>
          <a:solidFill>
            <a:schemeClr val="accent1">
              <a:lumMod val="40000"/>
              <a:lumOff val="6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9696399" y="4144120"/>
            <a:ext cx="1440161" cy="2165200"/>
          </a:xfrm>
          <a:prstGeom prst="rect">
            <a:avLst/>
          </a:prstGeom>
          <a:solidFill>
            <a:schemeClr val="accent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flipH="1">
            <a:off x="7536160" y="4154040"/>
            <a:ext cx="2160240" cy="2155280"/>
          </a:xfrm>
          <a:prstGeom prst="rect">
            <a:avLst/>
          </a:prstGeom>
          <a:solidFill>
            <a:schemeClr val="accent1">
              <a:lumMod val="5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536160" y="1988837"/>
            <a:ext cx="2160240" cy="1440155"/>
          </a:xfrm>
          <a:prstGeom prst="rect">
            <a:avLst/>
          </a:prstGeom>
          <a:solidFill>
            <a:schemeClr val="accent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55440" y="548680"/>
            <a:ext cx="10081120" cy="57606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1055440" y="548680"/>
            <a:ext cx="5760640" cy="2880319"/>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721418" y="658570"/>
            <a:ext cx="822854" cy="523220"/>
          </a:xfrm>
          <a:prstGeom prst="rect">
            <a:avLst/>
          </a:prstGeom>
          <a:solidFill>
            <a:schemeClr val="bg1"/>
          </a:solidFill>
          <a:ln>
            <a:noFill/>
            <a:prstDash val="solid"/>
          </a:ln>
        </p:spPr>
        <p:txBody>
          <a:bodyPr wrap="none" rtlCol="0">
            <a:spAutoFit/>
          </a:bodyPr>
          <a:lstStyle/>
          <a:p>
            <a:r>
              <a:rPr lang="en-GB" sz="2800" dirty="0"/>
              <a:t>Café</a:t>
            </a:r>
          </a:p>
        </p:txBody>
      </p:sp>
      <p:sp>
        <p:nvSpPr>
          <p:cNvPr id="167" name="TextBox 166"/>
          <p:cNvSpPr txBox="1"/>
          <p:nvPr/>
        </p:nvSpPr>
        <p:spPr>
          <a:xfrm>
            <a:off x="1187796" y="4279806"/>
            <a:ext cx="4033797" cy="523220"/>
          </a:xfrm>
          <a:prstGeom prst="rect">
            <a:avLst/>
          </a:prstGeom>
          <a:solidFill>
            <a:schemeClr val="bg1"/>
          </a:solidFill>
          <a:ln>
            <a:noFill/>
            <a:prstDash val="solid"/>
          </a:ln>
        </p:spPr>
        <p:txBody>
          <a:bodyPr wrap="none" rtlCol="0">
            <a:spAutoFit/>
          </a:bodyPr>
          <a:lstStyle/>
          <a:p>
            <a:r>
              <a:rPr lang="en-GB" sz="2800" dirty="0"/>
              <a:t>UM-Meeting-Room-UM01</a:t>
            </a:r>
          </a:p>
        </p:txBody>
      </p:sp>
      <p:sp>
        <p:nvSpPr>
          <p:cNvPr id="168" name="TextBox 167"/>
          <p:cNvSpPr txBox="1"/>
          <p:nvPr/>
        </p:nvSpPr>
        <p:spPr>
          <a:xfrm>
            <a:off x="7844813" y="4245030"/>
            <a:ext cx="2425729" cy="523220"/>
          </a:xfrm>
          <a:prstGeom prst="rect">
            <a:avLst/>
          </a:prstGeom>
          <a:solidFill>
            <a:schemeClr val="bg1"/>
          </a:solidFill>
          <a:ln>
            <a:noFill/>
            <a:prstDash val="solid"/>
          </a:ln>
        </p:spPr>
        <p:txBody>
          <a:bodyPr wrap="none" rtlCol="0">
            <a:spAutoFit/>
          </a:bodyPr>
          <a:lstStyle/>
          <a:p>
            <a:r>
              <a:rPr lang="en-GB" sz="2800" dirty="0"/>
              <a:t>Exhibition-Area</a:t>
            </a:r>
          </a:p>
        </p:txBody>
      </p:sp>
      <p:cxnSp>
        <p:nvCxnSpPr>
          <p:cNvPr id="170" name="Straight Connector 169"/>
          <p:cNvCxnSpPr/>
          <p:nvPr/>
        </p:nvCxnSpPr>
        <p:spPr>
          <a:xfrm>
            <a:off x="2495600" y="414908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495600" y="3428999"/>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536160" y="486916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976320" y="342900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816080" y="198884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111323" y="611977"/>
            <a:ext cx="1952458" cy="523220"/>
          </a:xfrm>
          <a:prstGeom prst="rect">
            <a:avLst/>
          </a:prstGeom>
          <a:solidFill>
            <a:schemeClr val="bg1"/>
          </a:solidFill>
          <a:ln>
            <a:noFill/>
            <a:prstDash val="solid"/>
          </a:ln>
        </p:spPr>
        <p:txBody>
          <a:bodyPr wrap="none" rtlCol="0">
            <a:spAutoFit/>
          </a:bodyPr>
          <a:lstStyle/>
          <a:p>
            <a:r>
              <a:rPr lang="en-GB" sz="2800" dirty="0"/>
              <a:t>Open-Office</a:t>
            </a:r>
          </a:p>
        </p:txBody>
      </p:sp>
      <p:cxnSp>
        <p:nvCxnSpPr>
          <p:cNvPr id="188" name="Straight Connector 187"/>
          <p:cNvCxnSpPr/>
          <p:nvPr/>
        </p:nvCxnSpPr>
        <p:spPr>
          <a:xfrm>
            <a:off x="2495600" y="3428997"/>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1102265" y="1641938"/>
            <a:ext cx="1329204" cy="307777"/>
          </a:xfrm>
          <a:prstGeom prst="rect">
            <a:avLst/>
          </a:prstGeom>
          <a:solidFill>
            <a:schemeClr val="bg1"/>
          </a:solidFill>
          <a:ln>
            <a:noFill/>
            <a:prstDash val="solid"/>
          </a:ln>
        </p:spPr>
        <p:txBody>
          <a:bodyPr wrap="square" rtlCol="0">
            <a:spAutoFit/>
          </a:bodyPr>
          <a:lstStyle/>
          <a:p>
            <a:r>
              <a:rPr lang="en-GB" sz="1400" dirty="0"/>
              <a:t>Desks: 201-208</a:t>
            </a:r>
          </a:p>
        </p:txBody>
      </p:sp>
      <p:sp>
        <p:nvSpPr>
          <p:cNvPr id="193" name="TextBox 192"/>
          <p:cNvSpPr txBox="1"/>
          <p:nvPr/>
        </p:nvSpPr>
        <p:spPr>
          <a:xfrm>
            <a:off x="2561667" y="1641937"/>
            <a:ext cx="1329204" cy="307777"/>
          </a:xfrm>
          <a:prstGeom prst="rect">
            <a:avLst/>
          </a:prstGeom>
          <a:solidFill>
            <a:schemeClr val="bg1"/>
          </a:solidFill>
          <a:ln>
            <a:noFill/>
            <a:prstDash val="solid"/>
          </a:ln>
        </p:spPr>
        <p:txBody>
          <a:bodyPr wrap="square" rtlCol="0">
            <a:spAutoFit/>
          </a:bodyPr>
          <a:lstStyle/>
          <a:p>
            <a:r>
              <a:rPr lang="en-GB" sz="1400" dirty="0"/>
              <a:t>Desks: 209-216</a:t>
            </a:r>
          </a:p>
        </p:txBody>
      </p:sp>
      <p:sp>
        <p:nvSpPr>
          <p:cNvPr id="194" name="TextBox 193"/>
          <p:cNvSpPr txBox="1"/>
          <p:nvPr/>
        </p:nvSpPr>
        <p:spPr>
          <a:xfrm>
            <a:off x="3979312" y="1644701"/>
            <a:ext cx="1329204" cy="307777"/>
          </a:xfrm>
          <a:prstGeom prst="rect">
            <a:avLst/>
          </a:prstGeom>
          <a:solidFill>
            <a:schemeClr val="bg1"/>
          </a:solidFill>
          <a:ln>
            <a:noFill/>
            <a:prstDash val="solid"/>
          </a:ln>
        </p:spPr>
        <p:txBody>
          <a:bodyPr wrap="square" rtlCol="0">
            <a:spAutoFit/>
          </a:bodyPr>
          <a:lstStyle/>
          <a:p>
            <a:r>
              <a:rPr lang="en-GB" sz="1400" dirty="0"/>
              <a:t>Desks: 217-220</a:t>
            </a:r>
          </a:p>
        </p:txBody>
      </p:sp>
      <p:sp>
        <p:nvSpPr>
          <p:cNvPr id="195" name="TextBox 194"/>
          <p:cNvSpPr txBox="1"/>
          <p:nvPr/>
        </p:nvSpPr>
        <p:spPr>
          <a:xfrm>
            <a:off x="5431396" y="1639224"/>
            <a:ext cx="1329204" cy="307777"/>
          </a:xfrm>
          <a:prstGeom prst="rect">
            <a:avLst/>
          </a:prstGeom>
          <a:solidFill>
            <a:schemeClr val="bg1"/>
          </a:solidFill>
          <a:ln>
            <a:noFill/>
            <a:prstDash val="solid"/>
          </a:ln>
        </p:spPr>
        <p:txBody>
          <a:bodyPr wrap="square" rtlCol="0">
            <a:spAutoFit/>
          </a:bodyPr>
          <a:lstStyle/>
          <a:p>
            <a:r>
              <a:rPr lang="en-GB" sz="1400" dirty="0"/>
              <a:t>Desks: 221-228</a:t>
            </a:r>
          </a:p>
        </p:txBody>
      </p:sp>
      <p:sp>
        <p:nvSpPr>
          <p:cNvPr id="196" name="TextBox 195"/>
          <p:cNvSpPr txBox="1"/>
          <p:nvPr/>
        </p:nvSpPr>
        <p:spPr>
          <a:xfrm>
            <a:off x="1137615" y="3068959"/>
            <a:ext cx="1329204" cy="307777"/>
          </a:xfrm>
          <a:prstGeom prst="rect">
            <a:avLst/>
          </a:prstGeom>
          <a:solidFill>
            <a:schemeClr val="bg1"/>
          </a:solidFill>
          <a:ln>
            <a:noFill/>
            <a:prstDash val="solid"/>
          </a:ln>
        </p:spPr>
        <p:txBody>
          <a:bodyPr wrap="square" rtlCol="0">
            <a:spAutoFit/>
          </a:bodyPr>
          <a:lstStyle/>
          <a:p>
            <a:r>
              <a:rPr lang="en-GB" sz="1400" dirty="0"/>
              <a:t>Desks: 229-232</a:t>
            </a:r>
          </a:p>
        </p:txBody>
      </p:sp>
      <p:sp>
        <p:nvSpPr>
          <p:cNvPr id="197" name="TextBox 196"/>
          <p:cNvSpPr txBox="1"/>
          <p:nvPr/>
        </p:nvSpPr>
        <p:spPr>
          <a:xfrm>
            <a:off x="2553161" y="3068960"/>
            <a:ext cx="1329204" cy="307777"/>
          </a:xfrm>
          <a:prstGeom prst="rect">
            <a:avLst/>
          </a:prstGeom>
          <a:solidFill>
            <a:schemeClr val="bg1"/>
          </a:solidFill>
          <a:ln>
            <a:noFill/>
            <a:prstDash val="solid"/>
          </a:ln>
        </p:spPr>
        <p:txBody>
          <a:bodyPr wrap="square" rtlCol="0">
            <a:spAutoFit/>
          </a:bodyPr>
          <a:lstStyle/>
          <a:p>
            <a:r>
              <a:rPr lang="en-GB" sz="1400" dirty="0"/>
              <a:t>Desks: 233-240</a:t>
            </a:r>
          </a:p>
        </p:txBody>
      </p:sp>
      <p:sp>
        <p:nvSpPr>
          <p:cNvPr id="198" name="TextBox 197"/>
          <p:cNvSpPr txBox="1"/>
          <p:nvPr/>
        </p:nvSpPr>
        <p:spPr>
          <a:xfrm>
            <a:off x="4012999" y="3068959"/>
            <a:ext cx="1329204" cy="307777"/>
          </a:xfrm>
          <a:prstGeom prst="rect">
            <a:avLst/>
          </a:prstGeom>
          <a:solidFill>
            <a:schemeClr val="bg1"/>
          </a:solidFill>
          <a:ln>
            <a:noFill/>
            <a:prstDash val="solid"/>
          </a:ln>
        </p:spPr>
        <p:txBody>
          <a:bodyPr wrap="square" rtlCol="0">
            <a:spAutoFit/>
          </a:bodyPr>
          <a:lstStyle/>
          <a:p>
            <a:r>
              <a:rPr lang="en-GB" sz="1400" dirty="0"/>
              <a:t>Desks: 241-244</a:t>
            </a:r>
          </a:p>
        </p:txBody>
      </p:sp>
      <p:sp>
        <p:nvSpPr>
          <p:cNvPr id="199" name="TextBox 198"/>
          <p:cNvSpPr txBox="1"/>
          <p:nvPr/>
        </p:nvSpPr>
        <p:spPr>
          <a:xfrm>
            <a:off x="5440760" y="3068959"/>
            <a:ext cx="1329204" cy="307777"/>
          </a:xfrm>
          <a:prstGeom prst="rect">
            <a:avLst/>
          </a:prstGeom>
          <a:solidFill>
            <a:schemeClr val="bg1"/>
          </a:solidFill>
          <a:ln>
            <a:noFill/>
            <a:prstDash val="solid"/>
          </a:ln>
        </p:spPr>
        <p:txBody>
          <a:bodyPr wrap="square" rtlCol="0">
            <a:spAutoFit/>
          </a:bodyPr>
          <a:lstStyle/>
          <a:p>
            <a:r>
              <a:rPr lang="en-GB" sz="1400" dirty="0"/>
              <a:t>Desks: 245-254</a:t>
            </a:r>
          </a:p>
        </p:txBody>
      </p:sp>
      <p:sp>
        <p:nvSpPr>
          <p:cNvPr id="200" name="TextBox 199"/>
          <p:cNvSpPr txBox="1"/>
          <p:nvPr/>
        </p:nvSpPr>
        <p:spPr>
          <a:xfrm>
            <a:off x="7721418" y="1580150"/>
            <a:ext cx="678838" cy="307777"/>
          </a:xfrm>
          <a:prstGeom prst="rect">
            <a:avLst/>
          </a:prstGeom>
          <a:solidFill>
            <a:schemeClr val="bg1"/>
          </a:solidFill>
          <a:ln>
            <a:noFill/>
            <a:prstDash val="solid"/>
          </a:ln>
        </p:spPr>
        <p:txBody>
          <a:bodyPr wrap="square" rtlCol="0">
            <a:spAutoFit/>
          </a:bodyPr>
          <a:lstStyle/>
          <a:p>
            <a:r>
              <a:rPr lang="en-GB" sz="1400" dirty="0"/>
              <a:t>Café-1</a:t>
            </a:r>
          </a:p>
        </p:txBody>
      </p:sp>
      <p:sp>
        <p:nvSpPr>
          <p:cNvPr id="202" name="TextBox 201"/>
          <p:cNvSpPr txBox="1"/>
          <p:nvPr/>
        </p:nvSpPr>
        <p:spPr>
          <a:xfrm>
            <a:off x="7721418" y="3042971"/>
            <a:ext cx="678838" cy="307777"/>
          </a:xfrm>
          <a:prstGeom prst="rect">
            <a:avLst/>
          </a:prstGeom>
          <a:solidFill>
            <a:schemeClr val="bg1"/>
          </a:solidFill>
          <a:ln>
            <a:noFill/>
            <a:prstDash val="solid"/>
          </a:ln>
        </p:spPr>
        <p:txBody>
          <a:bodyPr wrap="square" rtlCol="0">
            <a:spAutoFit/>
          </a:bodyPr>
          <a:lstStyle/>
          <a:p>
            <a:r>
              <a:rPr lang="en-GB" sz="1400" dirty="0"/>
              <a:t>Café-2</a:t>
            </a:r>
          </a:p>
        </p:txBody>
      </p:sp>
      <p:sp>
        <p:nvSpPr>
          <p:cNvPr id="203" name="TextBox 202"/>
          <p:cNvSpPr txBox="1"/>
          <p:nvPr/>
        </p:nvSpPr>
        <p:spPr>
          <a:xfrm>
            <a:off x="9762253" y="3042971"/>
            <a:ext cx="678838" cy="307777"/>
          </a:xfrm>
          <a:prstGeom prst="rect">
            <a:avLst/>
          </a:prstGeom>
          <a:solidFill>
            <a:schemeClr val="bg1"/>
          </a:solidFill>
          <a:ln>
            <a:noFill/>
            <a:prstDash val="solid"/>
          </a:ln>
        </p:spPr>
        <p:txBody>
          <a:bodyPr wrap="square" rtlCol="0">
            <a:spAutoFit/>
          </a:bodyPr>
          <a:lstStyle/>
          <a:p>
            <a:r>
              <a:rPr lang="en-GB" sz="1400" dirty="0"/>
              <a:t>Café-3</a:t>
            </a:r>
          </a:p>
        </p:txBody>
      </p:sp>
      <p:sp>
        <p:nvSpPr>
          <p:cNvPr id="207" name="TextBox 206"/>
          <p:cNvSpPr txBox="1"/>
          <p:nvPr/>
        </p:nvSpPr>
        <p:spPr>
          <a:xfrm>
            <a:off x="9762253" y="5691516"/>
            <a:ext cx="1268193" cy="523220"/>
          </a:xfrm>
          <a:prstGeom prst="rect">
            <a:avLst/>
          </a:prstGeom>
          <a:solidFill>
            <a:schemeClr val="bg1"/>
          </a:solidFill>
          <a:ln>
            <a:noFill/>
            <a:prstDash val="solid"/>
          </a:ln>
        </p:spPr>
        <p:txBody>
          <a:bodyPr wrap="square" rtlCol="0">
            <a:spAutoFit/>
          </a:bodyPr>
          <a:lstStyle/>
          <a:p>
            <a:r>
              <a:rPr lang="en-GB" sz="1400" dirty="0"/>
              <a:t>Exhibition-Area-2</a:t>
            </a:r>
          </a:p>
        </p:txBody>
      </p:sp>
      <p:sp>
        <p:nvSpPr>
          <p:cNvPr id="208" name="TextBox 207"/>
          <p:cNvSpPr txBox="1"/>
          <p:nvPr/>
        </p:nvSpPr>
        <p:spPr>
          <a:xfrm>
            <a:off x="7642274" y="5680185"/>
            <a:ext cx="1268193" cy="523220"/>
          </a:xfrm>
          <a:prstGeom prst="rect">
            <a:avLst/>
          </a:prstGeom>
          <a:solidFill>
            <a:schemeClr val="bg1"/>
          </a:solidFill>
          <a:ln>
            <a:noFill/>
            <a:prstDash val="solid"/>
          </a:ln>
        </p:spPr>
        <p:txBody>
          <a:bodyPr wrap="square" rtlCol="0">
            <a:spAutoFit/>
          </a:bodyPr>
          <a:lstStyle/>
          <a:p>
            <a:r>
              <a:rPr lang="en-GB" sz="1400" dirty="0"/>
              <a:t>Exhibition-Area-1</a:t>
            </a:r>
          </a:p>
        </p:txBody>
      </p:sp>
      <p:sp>
        <p:nvSpPr>
          <p:cNvPr id="209" name="Oval 208"/>
          <p:cNvSpPr/>
          <p:nvPr/>
        </p:nvSpPr>
        <p:spPr>
          <a:xfrm>
            <a:off x="1641210" y="114468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088279"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534062"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985216"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1651989" y="258151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3094705"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4525298"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5991113" y="257784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8488880" y="257656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8474731" y="1130323"/>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10289082" y="185896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8487554" y="510180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10295161" y="5076677"/>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TextBox 221"/>
          <p:cNvSpPr txBox="1"/>
          <p:nvPr/>
        </p:nvSpPr>
        <p:spPr>
          <a:xfrm>
            <a:off x="2927832" y="5941795"/>
            <a:ext cx="2102960" cy="307777"/>
          </a:xfrm>
          <a:prstGeom prst="rect">
            <a:avLst/>
          </a:prstGeom>
          <a:solidFill>
            <a:schemeClr val="bg1"/>
          </a:solidFill>
          <a:ln>
            <a:noFill/>
            <a:prstDash val="solid"/>
          </a:ln>
        </p:spPr>
        <p:txBody>
          <a:bodyPr wrap="square" rtlCol="0">
            <a:spAutoFit/>
          </a:bodyPr>
          <a:lstStyle/>
          <a:p>
            <a:r>
              <a:rPr lang="en-GB" sz="1400" dirty="0"/>
              <a:t>UM-Meeting-Room-UM01</a:t>
            </a:r>
          </a:p>
        </p:txBody>
      </p:sp>
      <p:sp>
        <p:nvSpPr>
          <p:cNvPr id="223" name="Oval 222"/>
          <p:cNvSpPr/>
          <p:nvPr/>
        </p:nvSpPr>
        <p:spPr>
          <a:xfrm>
            <a:off x="3793486" y="5109285"/>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336360" y="6240261"/>
            <a:ext cx="2747960" cy="646331"/>
          </a:xfrm>
          <a:prstGeom prst="rect">
            <a:avLst/>
          </a:prstGeom>
          <a:noFill/>
        </p:spPr>
        <p:txBody>
          <a:bodyPr wrap="square" rtlCol="0">
            <a:spAutoFit/>
          </a:bodyPr>
          <a:lstStyle/>
          <a:p>
            <a:r>
              <a:rPr lang="en-GB" sz="3600" b="1" dirty="0"/>
              <a:t>12.00 noon</a:t>
            </a:r>
          </a:p>
        </p:txBody>
      </p:sp>
      <p:sp>
        <p:nvSpPr>
          <p:cNvPr id="171" name="Rectangle 170"/>
          <p:cNvSpPr/>
          <p:nvPr/>
        </p:nvSpPr>
        <p:spPr>
          <a:xfrm>
            <a:off x="11313359" y="548676"/>
            <a:ext cx="720080" cy="350227"/>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a:t>
            </a:r>
          </a:p>
        </p:txBody>
      </p:sp>
      <p:sp>
        <p:nvSpPr>
          <p:cNvPr id="225" name="Rectangle 224"/>
          <p:cNvSpPr/>
          <p:nvPr/>
        </p:nvSpPr>
        <p:spPr>
          <a:xfrm>
            <a:off x="11313359" y="898903"/>
            <a:ext cx="720080" cy="350227"/>
          </a:xfrm>
          <a:prstGeom prst="rect">
            <a:avLst/>
          </a:prstGeom>
          <a:solidFill>
            <a:schemeClr val="accent1">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6" name="Rectangle 225"/>
          <p:cNvSpPr/>
          <p:nvPr/>
        </p:nvSpPr>
        <p:spPr>
          <a:xfrm>
            <a:off x="11313359" y="1249130"/>
            <a:ext cx="720080" cy="350227"/>
          </a:xfrm>
          <a:prstGeom prst="rect">
            <a:avLst/>
          </a:prstGeom>
          <a:solidFill>
            <a:schemeClr val="accent1">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7" name="Rectangle 226"/>
          <p:cNvSpPr/>
          <p:nvPr/>
        </p:nvSpPr>
        <p:spPr>
          <a:xfrm>
            <a:off x="11313359" y="1599357"/>
            <a:ext cx="720080" cy="350227"/>
          </a:xfrm>
          <a:prstGeom prst="rect">
            <a:avLst/>
          </a:prstGeom>
          <a:solidFill>
            <a:schemeClr val="accent1">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28" name="Rectangle 227"/>
          <p:cNvSpPr/>
          <p:nvPr/>
        </p:nvSpPr>
        <p:spPr>
          <a:xfrm>
            <a:off x="11313359" y="1949584"/>
            <a:ext cx="720080" cy="350227"/>
          </a:xfrm>
          <a:prstGeom prst="rect">
            <a:avLst/>
          </a:prstGeom>
          <a:solidFill>
            <a:schemeClr val="accent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30" name="Rectangle 229"/>
          <p:cNvSpPr/>
          <p:nvPr/>
        </p:nvSpPr>
        <p:spPr>
          <a:xfrm>
            <a:off x="11313359" y="2299439"/>
            <a:ext cx="720080" cy="350227"/>
          </a:xfrm>
          <a:prstGeom prst="rect">
            <a:avLst/>
          </a:prstGeom>
          <a:solidFill>
            <a:schemeClr val="accent1">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31" name="Rectangle 230"/>
          <p:cNvSpPr/>
          <p:nvPr/>
        </p:nvSpPr>
        <p:spPr>
          <a:xfrm>
            <a:off x="11313359" y="2649666"/>
            <a:ext cx="720080" cy="350227"/>
          </a:xfrm>
          <a:prstGeom prst="rect">
            <a:avLst/>
          </a:prstGeom>
          <a:solidFill>
            <a:schemeClr val="accent1">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32" name="TextBox 231"/>
          <p:cNvSpPr txBox="1"/>
          <p:nvPr/>
        </p:nvSpPr>
        <p:spPr>
          <a:xfrm>
            <a:off x="1087536" y="-41968"/>
            <a:ext cx="5549789" cy="523220"/>
          </a:xfrm>
          <a:prstGeom prst="rect">
            <a:avLst/>
          </a:prstGeom>
          <a:solidFill>
            <a:schemeClr val="bg1"/>
          </a:solidFill>
          <a:ln>
            <a:noFill/>
            <a:prstDash val="solid"/>
          </a:ln>
        </p:spPr>
        <p:txBody>
          <a:bodyPr wrap="none" rtlCol="0">
            <a:spAutoFit/>
          </a:bodyPr>
          <a:lstStyle/>
          <a:p>
            <a:r>
              <a:rPr lang="en-GB" sz="2800" b="1" dirty="0"/>
              <a:t>Cactus Smart Building, Ground Floor</a:t>
            </a:r>
          </a:p>
        </p:txBody>
      </p:sp>
      <p:sp>
        <p:nvSpPr>
          <p:cNvPr id="67" name="TextBox 66"/>
          <p:cNvSpPr txBox="1"/>
          <p:nvPr/>
        </p:nvSpPr>
        <p:spPr>
          <a:xfrm>
            <a:off x="11030446" y="77802"/>
            <a:ext cx="1217000" cy="400110"/>
          </a:xfrm>
          <a:prstGeom prst="rect">
            <a:avLst/>
          </a:prstGeom>
          <a:noFill/>
          <a:ln>
            <a:noFill/>
            <a:prstDash val="solid"/>
          </a:ln>
        </p:spPr>
        <p:txBody>
          <a:bodyPr wrap="none" rtlCol="0">
            <a:spAutoFit/>
          </a:bodyPr>
          <a:lstStyle/>
          <a:p>
            <a:r>
              <a:rPr lang="en-GB" sz="2000" b="1" i="1" dirty="0"/>
              <a:t>N</a:t>
            </a:r>
            <a:r>
              <a:rPr lang="en-GB" sz="2000" b="1" dirty="0"/>
              <a:t> people:</a:t>
            </a:r>
            <a:endParaRPr lang="en-GB" sz="2000" b="1" i="1" dirty="0"/>
          </a:p>
        </p:txBody>
      </p:sp>
      <p:cxnSp>
        <p:nvCxnSpPr>
          <p:cNvPr id="68" name="Straight Connector 67">
            <a:extLst>
              <a:ext uri="{FF2B5EF4-FFF2-40B4-BE49-F238E27FC236}">
                <a16:creationId xmlns:a16="http://schemas.microsoft.com/office/drawing/2014/main" id="{85297F4D-1281-4366-B44E-2B516C14A120}"/>
              </a:ext>
            </a:extLst>
          </p:cNvPr>
          <p:cNvCxnSpPr/>
          <p:nvPr/>
        </p:nvCxnSpPr>
        <p:spPr>
          <a:xfrm>
            <a:off x="1052955" y="3424598"/>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E33B3F0C-D838-4D5E-9816-ABB81886130D}"/>
              </a:ext>
            </a:extLst>
          </p:cNvPr>
          <p:cNvSpPr/>
          <p:nvPr/>
        </p:nvSpPr>
        <p:spPr>
          <a:xfrm>
            <a:off x="924913" y="330777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3402C535-7A7B-4E97-895A-DCC37FFDB7A4}"/>
              </a:ext>
            </a:extLst>
          </p:cNvPr>
          <p:cNvSpPr/>
          <p:nvPr/>
        </p:nvSpPr>
        <p:spPr>
          <a:xfrm>
            <a:off x="937956" y="401550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9217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 name="Rectangle 163"/>
          <p:cNvSpPr/>
          <p:nvPr/>
        </p:nvSpPr>
        <p:spPr>
          <a:xfrm>
            <a:off x="7536160" y="4149080"/>
            <a:ext cx="3600400" cy="21602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p:cNvSpPr/>
          <p:nvPr/>
        </p:nvSpPr>
        <p:spPr>
          <a:xfrm flipV="1">
            <a:off x="1055440" y="4149078"/>
            <a:ext cx="5760640" cy="2160242"/>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flipV="1">
            <a:off x="7536160" y="548680"/>
            <a:ext cx="3600400" cy="288032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536160" y="548682"/>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9696400" y="548679"/>
            <a:ext cx="1440160" cy="2880313"/>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1055440" y="54868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2495598" y="548676"/>
            <a:ext cx="1440159" cy="1440161"/>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3935759" y="548678"/>
            <a:ext cx="1440159" cy="144016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5375920" y="54867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1055440"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2495599"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3935761"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5375920" y="1988839"/>
            <a:ext cx="1440160" cy="1440158"/>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9696399" y="4144120"/>
            <a:ext cx="1440161" cy="216520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flipH="1">
            <a:off x="7536160" y="4154040"/>
            <a:ext cx="2160240" cy="215528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536160" y="1988837"/>
            <a:ext cx="2160240" cy="1440155"/>
          </a:xfrm>
          <a:prstGeom prst="rect">
            <a:avLst/>
          </a:prstGeom>
          <a:solidFill>
            <a:schemeClr val="accent1">
              <a:lumMod val="20000"/>
              <a:lumOff val="8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55440" y="548680"/>
            <a:ext cx="10081120" cy="57606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1055440" y="548680"/>
            <a:ext cx="5760640" cy="2880319"/>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721418" y="658570"/>
            <a:ext cx="822854" cy="523220"/>
          </a:xfrm>
          <a:prstGeom prst="rect">
            <a:avLst/>
          </a:prstGeom>
          <a:solidFill>
            <a:schemeClr val="bg1"/>
          </a:solidFill>
          <a:ln>
            <a:noFill/>
            <a:prstDash val="solid"/>
          </a:ln>
        </p:spPr>
        <p:txBody>
          <a:bodyPr wrap="none" rtlCol="0">
            <a:spAutoFit/>
          </a:bodyPr>
          <a:lstStyle/>
          <a:p>
            <a:r>
              <a:rPr lang="en-GB" sz="2800" dirty="0"/>
              <a:t>Café</a:t>
            </a:r>
          </a:p>
        </p:txBody>
      </p:sp>
      <p:sp>
        <p:nvSpPr>
          <p:cNvPr id="167" name="TextBox 166"/>
          <p:cNvSpPr txBox="1"/>
          <p:nvPr/>
        </p:nvSpPr>
        <p:spPr>
          <a:xfrm>
            <a:off x="1187796" y="4279806"/>
            <a:ext cx="4033797" cy="523220"/>
          </a:xfrm>
          <a:prstGeom prst="rect">
            <a:avLst/>
          </a:prstGeom>
          <a:solidFill>
            <a:schemeClr val="bg1"/>
          </a:solidFill>
          <a:ln>
            <a:noFill/>
            <a:prstDash val="solid"/>
          </a:ln>
        </p:spPr>
        <p:txBody>
          <a:bodyPr wrap="none" rtlCol="0">
            <a:spAutoFit/>
          </a:bodyPr>
          <a:lstStyle/>
          <a:p>
            <a:r>
              <a:rPr lang="en-GB" sz="2800" dirty="0"/>
              <a:t>UM-Meeting-Room-UM01</a:t>
            </a:r>
          </a:p>
        </p:txBody>
      </p:sp>
      <p:sp>
        <p:nvSpPr>
          <p:cNvPr id="168" name="TextBox 167"/>
          <p:cNvSpPr txBox="1"/>
          <p:nvPr/>
        </p:nvSpPr>
        <p:spPr>
          <a:xfrm>
            <a:off x="7844813" y="4245030"/>
            <a:ext cx="2425729" cy="523220"/>
          </a:xfrm>
          <a:prstGeom prst="rect">
            <a:avLst/>
          </a:prstGeom>
          <a:solidFill>
            <a:schemeClr val="bg1"/>
          </a:solidFill>
          <a:ln>
            <a:noFill/>
            <a:prstDash val="solid"/>
          </a:ln>
        </p:spPr>
        <p:txBody>
          <a:bodyPr wrap="none" rtlCol="0">
            <a:spAutoFit/>
          </a:bodyPr>
          <a:lstStyle/>
          <a:p>
            <a:r>
              <a:rPr lang="en-GB" sz="2800" dirty="0"/>
              <a:t>Exhibition-Area</a:t>
            </a:r>
          </a:p>
        </p:txBody>
      </p:sp>
      <p:cxnSp>
        <p:nvCxnSpPr>
          <p:cNvPr id="170" name="Straight Connector 169"/>
          <p:cNvCxnSpPr/>
          <p:nvPr/>
        </p:nvCxnSpPr>
        <p:spPr>
          <a:xfrm>
            <a:off x="2495600" y="414908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495600" y="3428999"/>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536160" y="486916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976320" y="342900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816080" y="198884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111323" y="611977"/>
            <a:ext cx="1952458" cy="523220"/>
          </a:xfrm>
          <a:prstGeom prst="rect">
            <a:avLst/>
          </a:prstGeom>
          <a:solidFill>
            <a:schemeClr val="bg1"/>
          </a:solidFill>
          <a:ln>
            <a:noFill/>
            <a:prstDash val="solid"/>
          </a:ln>
        </p:spPr>
        <p:txBody>
          <a:bodyPr wrap="none" rtlCol="0">
            <a:spAutoFit/>
          </a:bodyPr>
          <a:lstStyle/>
          <a:p>
            <a:r>
              <a:rPr lang="en-GB" sz="2800" dirty="0"/>
              <a:t>Open-Office</a:t>
            </a:r>
          </a:p>
        </p:txBody>
      </p:sp>
      <p:cxnSp>
        <p:nvCxnSpPr>
          <p:cNvPr id="188" name="Straight Connector 187"/>
          <p:cNvCxnSpPr/>
          <p:nvPr/>
        </p:nvCxnSpPr>
        <p:spPr>
          <a:xfrm>
            <a:off x="2495600" y="3428997"/>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1102265" y="1641938"/>
            <a:ext cx="1329204" cy="307777"/>
          </a:xfrm>
          <a:prstGeom prst="rect">
            <a:avLst/>
          </a:prstGeom>
          <a:solidFill>
            <a:schemeClr val="bg1"/>
          </a:solidFill>
          <a:ln>
            <a:noFill/>
            <a:prstDash val="solid"/>
          </a:ln>
        </p:spPr>
        <p:txBody>
          <a:bodyPr wrap="square" rtlCol="0">
            <a:spAutoFit/>
          </a:bodyPr>
          <a:lstStyle/>
          <a:p>
            <a:r>
              <a:rPr lang="en-GB" sz="1400" dirty="0"/>
              <a:t>Desks: 201-208</a:t>
            </a:r>
          </a:p>
        </p:txBody>
      </p:sp>
      <p:sp>
        <p:nvSpPr>
          <p:cNvPr id="193" name="TextBox 192"/>
          <p:cNvSpPr txBox="1"/>
          <p:nvPr/>
        </p:nvSpPr>
        <p:spPr>
          <a:xfrm>
            <a:off x="2561667" y="1641937"/>
            <a:ext cx="1329204" cy="307777"/>
          </a:xfrm>
          <a:prstGeom prst="rect">
            <a:avLst/>
          </a:prstGeom>
          <a:solidFill>
            <a:schemeClr val="bg1"/>
          </a:solidFill>
          <a:ln>
            <a:noFill/>
            <a:prstDash val="solid"/>
          </a:ln>
        </p:spPr>
        <p:txBody>
          <a:bodyPr wrap="square" rtlCol="0">
            <a:spAutoFit/>
          </a:bodyPr>
          <a:lstStyle/>
          <a:p>
            <a:r>
              <a:rPr lang="en-GB" sz="1400" dirty="0"/>
              <a:t>Desks: 209-216</a:t>
            </a:r>
          </a:p>
        </p:txBody>
      </p:sp>
      <p:sp>
        <p:nvSpPr>
          <p:cNvPr id="194" name="TextBox 193"/>
          <p:cNvSpPr txBox="1"/>
          <p:nvPr/>
        </p:nvSpPr>
        <p:spPr>
          <a:xfrm>
            <a:off x="3979312" y="1644701"/>
            <a:ext cx="1329204" cy="307777"/>
          </a:xfrm>
          <a:prstGeom prst="rect">
            <a:avLst/>
          </a:prstGeom>
          <a:solidFill>
            <a:schemeClr val="bg1"/>
          </a:solidFill>
          <a:ln>
            <a:noFill/>
            <a:prstDash val="solid"/>
          </a:ln>
        </p:spPr>
        <p:txBody>
          <a:bodyPr wrap="square" rtlCol="0">
            <a:spAutoFit/>
          </a:bodyPr>
          <a:lstStyle/>
          <a:p>
            <a:r>
              <a:rPr lang="en-GB" sz="1400" dirty="0"/>
              <a:t>Desks: 217-220</a:t>
            </a:r>
          </a:p>
        </p:txBody>
      </p:sp>
      <p:sp>
        <p:nvSpPr>
          <p:cNvPr id="195" name="TextBox 194"/>
          <p:cNvSpPr txBox="1"/>
          <p:nvPr/>
        </p:nvSpPr>
        <p:spPr>
          <a:xfrm>
            <a:off x="5431396" y="1639224"/>
            <a:ext cx="1329204" cy="307777"/>
          </a:xfrm>
          <a:prstGeom prst="rect">
            <a:avLst/>
          </a:prstGeom>
          <a:solidFill>
            <a:schemeClr val="bg1"/>
          </a:solidFill>
          <a:ln>
            <a:noFill/>
            <a:prstDash val="solid"/>
          </a:ln>
        </p:spPr>
        <p:txBody>
          <a:bodyPr wrap="square" rtlCol="0">
            <a:spAutoFit/>
          </a:bodyPr>
          <a:lstStyle/>
          <a:p>
            <a:r>
              <a:rPr lang="en-GB" sz="1400" dirty="0"/>
              <a:t>Desks: 221-228</a:t>
            </a:r>
          </a:p>
        </p:txBody>
      </p:sp>
      <p:sp>
        <p:nvSpPr>
          <p:cNvPr id="196" name="TextBox 195"/>
          <p:cNvSpPr txBox="1"/>
          <p:nvPr/>
        </p:nvSpPr>
        <p:spPr>
          <a:xfrm>
            <a:off x="1137615" y="3068959"/>
            <a:ext cx="1329204" cy="307777"/>
          </a:xfrm>
          <a:prstGeom prst="rect">
            <a:avLst/>
          </a:prstGeom>
          <a:solidFill>
            <a:schemeClr val="bg1"/>
          </a:solidFill>
          <a:ln>
            <a:noFill/>
            <a:prstDash val="solid"/>
          </a:ln>
        </p:spPr>
        <p:txBody>
          <a:bodyPr wrap="square" rtlCol="0">
            <a:spAutoFit/>
          </a:bodyPr>
          <a:lstStyle/>
          <a:p>
            <a:r>
              <a:rPr lang="en-GB" sz="1400" dirty="0"/>
              <a:t>Desks: 229-232</a:t>
            </a:r>
          </a:p>
        </p:txBody>
      </p:sp>
      <p:sp>
        <p:nvSpPr>
          <p:cNvPr id="197" name="TextBox 196"/>
          <p:cNvSpPr txBox="1"/>
          <p:nvPr/>
        </p:nvSpPr>
        <p:spPr>
          <a:xfrm>
            <a:off x="2553161" y="3068960"/>
            <a:ext cx="1329204" cy="307777"/>
          </a:xfrm>
          <a:prstGeom prst="rect">
            <a:avLst/>
          </a:prstGeom>
          <a:solidFill>
            <a:schemeClr val="bg1"/>
          </a:solidFill>
          <a:ln>
            <a:noFill/>
            <a:prstDash val="solid"/>
          </a:ln>
        </p:spPr>
        <p:txBody>
          <a:bodyPr wrap="square" rtlCol="0">
            <a:spAutoFit/>
          </a:bodyPr>
          <a:lstStyle/>
          <a:p>
            <a:r>
              <a:rPr lang="en-GB" sz="1400" dirty="0"/>
              <a:t>Desks: 233-240</a:t>
            </a:r>
          </a:p>
        </p:txBody>
      </p:sp>
      <p:sp>
        <p:nvSpPr>
          <p:cNvPr id="198" name="TextBox 197"/>
          <p:cNvSpPr txBox="1"/>
          <p:nvPr/>
        </p:nvSpPr>
        <p:spPr>
          <a:xfrm>
            <a:off x="4012999" y="3068959"/>
            <a:ext cx="1329204" cy="307777"/>
          </a:xfrm>
          <a:prstGeom prst="rect">
            <a:avLst/>
          </a:prstGeom>
          <a:solidFill>
            <a:schemeClr val="bg1"/>
          </a:solidFill>
          <a:ln>
            <a:noFill/>
            <a:prstDash val="solid"/>
          </a:ln>
        </p:spPr>
        <p:txBody>
          <a:bodyPr wrap="square" rtlCol="0">
            <a:spAutoFit/>
          </a:bodyPr>
          <a:lstStyle/>
          <a:p>
            <a:r>
              <a:rPr lang="en-GB" sz="1400" dirty="0"/>
              <a:t>Desks: 241-244</a:t>
            </a:r>
          </a:p>
        </p:txBody>
      </p:sp>
      <p:sp>
        <p:nvSpPr>
          <p:cNvPr id="199" name="TextBox 198"/>
          <p:cNvSpPr txBox="1"/>
          <p:nvPr/>
        </p:nvSpPr>
        <p:spPr>
          <a:xfrm>
            <a:off x="5440760" y="3068959"/>
            <a:ext cx="1329204" cy="307777"/>
          </a:xfrm>
          <a:prstGeom prst="rect">
            <a:avLst/>
          </a:prstGeom>
          <a:solidFill>
            <a:schemeClr val="bg1"/>
          </a:solidFill>
          <a:ln>
            <a:noFill/>
            <a:prstDash val="solid"/>
          </a:ln>
        </p:spPr>
        <p:txBody>
          <a:bodyPr wrap="square" rtlCol="0">
            <a:spAutoFit/>
          </a:bodyPr>
          <a:lstStyle/>
          <a:p>
            <a:r>
              <a:rPr lang="en-GB" sz="1400" dirty="0"/>
              <a:t>Desks: 245-254</a:t>
            </a:r>
          </a:p>
        </p:txBody>
      </p:sp>
      <p:sp>
        <p:nvSpPr>
          <p:cNvPr id="200" name="TextBox 199"/>
          <p:cNvSpPr txBox="1"/>
          <p:nvPr/>
        </p:nvSpPr>
        <p:spPr>
          <a:xfrm>
            <a:off x="7721418" y="1580150"/>
            <a:ext cx="678838" cy="307777"/>
          </a:xfrm>
          <a:prstGeom prst="rect">
            <a:avLst/>
          </a:prstGeom>
          <a:solidFill>
            <a:schemeClr val="bg1"/>
          </a:solidFill>
          <a:ln>
            <a:noFill/>
            <a:prstDash val="solid"/>
          </a:ln>
        </p:spPr>
        <p:txBody>
          <a:bodyPr wrap="square" rtlCol="0">
            <a:spAutoFit/>
          </a:bodyPr>
          <a:lstStyle/>
          <a:p>
            <a:r>
              <a:rPr lang="en-GB" sz="1400" dirty="0"/>
              <a:t>Café-1</a:t>
            </a:r>
          </a:p>
        </p:txBody>
      </p:sp>
      <p:sp>
        <p:nvSpPr>
          <p:cNvPr id="202" name="TextBox 201"/>
          <p:cNvSpPr txBox="1"/>
          <p:nvPr/>
        </p:nvSpPr>
        <p:spPr>
          <a:xfrm>
            <a:off x="7721418" y="3042971"/>
            <a:ext cx="678838" cy="307777"/>
          </a:xfrm>
          <a:prstGeom prst="rect">
            <a:avLst/>
          </a:prstGeom>
          <a:solidFill>
            <a:schemeClr val="bg1"/>
          </a:solidFill>
          <a:ln>
            <a:noFill/>
            <a:prstDash val="solid"/>
          </a:ln>
        </p:spPr>
        <p:txBody>
          <a:bodyPr wrap="square" rtlCol="0">
            <a:spAutoFit/>
          </a:bodyPr>
          <a:lstStyle/>
          <a:p>
            <a:r>
              <a:rPr lang="en-GB" sz="1400" dirty="0"/>
              <a:t>Café-2</a:t>
            </a:r>
          </a:p>
        </p:txBody>
      </p:sp>
      <p:sp>
        <p:nvSpPr>
          <p:cNvPr id="203" name="TextBox 202"/>
          <p:cNvSpPr txBox="1"/>
          <p:nvPr/>
        </p:nvSpPr>
        <p:spPr>
          <a:xfrm>
            <a:off x="9762253" y="3042971"/>
            <a:ext cx="678838" cy="307777"/>
          </a:xfrm>
          <a:prstGeom prst="rect">
            <a:avLst/>
          </a:prstGeom>
          <a:solidFill>
            <a:schemeClr val="bg1"/>
          </a:solidFill>
          <a:ln>
            <a:noFill/>
            <a:prstDash val="solid"/>
          </a:ln>
        </p:spPr>
        <p:txBody>
          <a:bodyPr wrap="square" rtlCol="0">
            <a:spAutoFit/>
          </a:bodyPr>
          <a:lstStyle/>
          <a:p>
            <a:r>
              <a:rPr lang="en-GB" sz="1400" dirty="0"/>
              <a:t>Café-3</a:t>
            </a:r>
          </a:p>
        </p:txBody>
      </p:sp>
      <p:sp>
        <p:nvSpPr>
          <p:cNvPr id="207" name="TextBox 206"/>
          <p:cNvSpPr txBox="1"/>
          <p:nvPr/>
        </p:nvSpPr>
        <p:spPr>
          <a:xfrm>
            <a:off x="9762253" y="5691516"/>
            <a:ext cx="1268193" cy="523220"/>
          </a:xfrm>
          <a:prstGeom prst="rect">
            <a:avLst/>
          </a:prstGeom>
          <a:solidFill>
            <a:schemeClr val="bg1"/>
          </a:solidFill>
          <a:ln>
            <a:noFill/>
            <a:prstDash val="solid"/>
          </a:ln>
        </p:spPr>
        <p:txBody>
          <a:bodyPr wrap="square" rtlCol="0">
            <a:spAutoFit/>
          </a:bodyPr>
          <a:lstStyle/>
          <a:p>
            <a:r>
              <a:rPr lang="en-GB" sz="1400" dirty="0"/>
              <a:t>Exhibition-Area-2</a:t>
            </a:r>
          </a:p>
        </p:txBody>
      </p:sp>
      <p:sp>
        <p:nvSpPr>
          <p:cNvPr id="208" name="TextBox 207"/>
          <p:cNvSpPr txBox="1"/>
          <p:nvPr/>
        </p:nvSpPr>
        <p:spPr>
          <a:xfrm>
            <a:off x="7642274" y="5680185"/>
            <a:ext cx="1268193" cy="523220"/>
          </a:xfrm>
          <a:prstGeom prst="rect">
            <a:avLst/>
          </a:prstGeom>
          <a:solidFill>
            <a:schemeClr val="bg1"/>
          </a:solidFill>
          <a:ln>
            <a:noFill/>
            <a:prstDash val="solid"/>
          </a:ln>
        </p:spPr>
        <p:txBody>
          <a:bodyPr wrap="square" rtlCol="0">
            <a:spAutoFit/>
          </a:bodyPr>
          <a:lstStyle/>
          <a:p>
            <a:r>
              <a:rPr lang="en-GB" sz="1400" dirty="0"/>
              <a:t>Exhibition-Area-1</a:t>
            </a:r>
          </a:p>
        </p:txBody>
      </p:sp>
      <p:sp>
        <p:nvSpPr>
          <p:cNvPr id="209" name="Oval 208"/>
          <p:cNvSpPr/>
          <p:nvPr/>
        </p:nvSpPr>
        <p:spPr>
          <a:xfrm>
            <a:off x="1641210" y="114468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088279"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534062"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985216"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1651989" y="258151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3094705"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4525298"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5991113" y="257784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8488880" y="257656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8474731" y="1130323"/>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10289082" y="185896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8487554" y="510180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10295161" y="5076677"/>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TextBox 221"/>
          <p:cNvSpPr txBox="1"/>
          <p:nvPr/>
        </p:nvSpPr>
        <p:spPr>
          <a:xfrm>
            <a:off x="2927832" y="5941795"/>
            <a:ext cx="2102960" cy="307777"/>
          </a:xfrm>
          <a:prstGeom prst="rect">
            <a:avLst/>
          </a:prstGeom>
          <a:solidFill>
            <a:schemeClr val="bg1"/>
          </a:solidFill>
          <a:ln>
            <a:noFill/>
            <a:prstDash val="solid"/>
          </a:ln>
        </p:spPr>
        <p:txBody>
          <a:bodyPr wrap="square" rtlCol="0">
            <a:spAutoFit/>
          </a:bodyPr>
          <a:lstStyle/>
          <a:p>
            <a:r>
              <a:rPr lang="en-GB" sz="1400" dirty="0"/>
              <a:t>UM-Meeting-Room-UM01</a:t>
            </a:r>
          </a:p>
        </p:txBody>
      </p:sp>
      <p:sp>
        <p:nvSpPr>
          <p:cNvPr id="223" name="Oval 222"/>
          <p:cNvSpPr/>
          <p:nvPr/>
        </p:nvSpPr>
        <p:spPr>
          <a:xfrm>
            <a:off x="3793486" y="5109285"/>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336360" y="6240261"/>
            <a:ext cx="2747960" cy="646331"/>
          </a:xfrm>
          <a:prstGeom prst="rect">
            <a:avLst/>
          </a:prstGeom>
          <a:noFill/>
        </p:spPr>
        <p:txBody>
          <a:bodyPr wrap="square" rtlCol="0">
            <a:spAutoFit/>
          </a:bodyPr>
          <a:lstStyle/>
          <a:p>
            <a:r>
              <a:rPr lang="en-GB" sz="3600" b="1" dirty="0"/>
              <a:t>6.00 pm</a:t>
            </a:r>
          </a:p>
        </p:txBody>
      </p:sp>
      <p:sp>
        <p:nvSpPr>
          <p:cNvPr id="171" name="Rectangle 170"/>
          <p:cNvSpPr/>
          <p:nvPr/>
        </p:nvSpPr>
        <p:spPr>
          <a:xfrm>
            <a:off x="11313359" y="548676"/>
            <a:ext cx="720080" cy="350227"/>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a:t>
            </a:r>
          </a:p>
        </p:txBody>
      </p:sp>
      <p:sp>
        <p:nvSpPr>
          <p:cNvPr id="225" name="Rectangle 224"/>
          <p:cNvSpPr/>
          <p:nvPr/>
        </p:nvSpPr>
        <p:spPr>
          <a:xfrm>
            <a:off x="11313359" y="898903"/>
            <a:ext cx="720080" cy="350227"/>
          </a:xfrm>
          <a:prstGeom prst="rect">
            <a:avLst/>
          </a:prstGeom>
          <a:solidFill>
            <a:schemeClr val="accent1">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6" name="Rectangle 225"/>
          <p:cNvSpPr/>
          <p:nvPr/>
        </p:nvSpPr>
        <p:spPr>
          <a:xfrm>
            <a:off x="11313359" y="1249130"/>
            <a:ext cx="720080" cy="350227"/>
          </a:xfrm>
          <a:prstGeom prst="rect">
            <a:avLst/>
          </a:prstGeom>
          <a:solidFill>
            <a:schemeClr val="accent1">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7" name="Rectangle 226"/>
          <p:cNvSpPr/>
          <p:nvPr/>
        </p:nvSpPr>
        <p:spPr>
          <a:xfrm>
            <a:off x="11313359" y="1599357"/>
            <a:ext cx="720080" cy="350227"/>
          </a:xfrm>
          <a:prstGeom prst="rect">
            <a:avLst/>
          </a:prstGeom>
          <a:solidFill>
            <a:schemeClr val="accent1">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28" name="Rectangle 227"/>
          <p:cNvSpPr/>
          <p:nvPr/>
        </p:nvSpPr>
        <p:spPr>
          <a:xfrm>
            <a:off x="11313359" y="1949584"/>
            <a:ext cx="720080" cy="350227"/>
          </a:xfrm>
          <a:prstGeom prst="rect">
            <a:avLst/>
          </a:prstGeom>
          <a:solidFill>
            <a:schemeClr val="accent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30" name="Rectangle 229"/>
          <p:cNvSpPr/>
          <p:nvPr/>
        </p:nvSpPr>
        <p:spPr>
          <a:xfrm>
            <a:off x="11313359" y="2299439"/>
            <a:ext cx="720080" cy="350227"/>
          </a:xfrm>
          <a:prstGeom prst="rect">
            <a:avLst/>
          </a:prstGeom>
          <a:solidFill>
            <a:schemeClr val="accent1">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31" name="Rectangle 230"/>
          <p:cNvSpPr/>
          <p:nvPr/>
        </p:nvSpPr>
        <p:spPr>
          <a:xfrm>
            <a:off x="11313359" y="2649666"/>
            <a:ext cx="720080" cy="350227"/>
          </a:xfrm>
          <a:prstGeom prst="rect">
            <a:avLst/>
          </a:prstGeom>
          <a:solidFill>
            <a:schemeClr val="accent1">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32" name="TextBox 231"/>
          <p:cNvSpPr txBox="1"/>
          <p:nvPr/>
        </p:nvSpPr>
        <p:spPr>
          <a:xfrm>
            <a:off x="1087536" y="-41968"/>
            <a:ext cx="5549789" cy="523220"/>
          </a:xfrm>
          <a:prstGeom prst="rect">
            <a:avLst/>
          </a:prstGeom>
          <a:solidFill>
            <a:schemeClr val="bg1"/>
          </a:solidFill>
          <a:ln>
            <a:noFill/>
            <a:prstDash val="solid"/>
          </a:ln>
        </p:spPr>
        <p:txBody>
          <a:bodyPr wrap="none" rtlCol="0">
            <a:spAutoFit/>
          </a:bodyPr>
          <a:lstStyle/>
          <a:p>
            <a:r>
              <a:rPr lang="en-GB" sz="2800" b="1" dirty="0"/>
              <a:t>Cactus Smart Building, Ground Floor</a:t>
            </a:r>
          </a:p>
        </p:txBody>
      </p:sp>
      <p:sp>
        <p:nvSpPr>
          <p:cNvPr id="67" name="TextBox 66"/>
          <p:cNvSpPr txBox="1"/>
          <p:nvPr/>
        </p:nvSpPr>
        <p:spPr>
          <a:xfrm>
            <a:off x="11030446" y="77802"/>
            <a:ext cx="1217000" cy="400110"/>
          </a:xfrm>
          <a:prstGeom prst="rect">
            <a:avLst/>
          </a:prstGeom>
          <a:noFill/>
          <a:ln>
            <a:noFill/>
            <a:prstDash val="solid"/>
          </a:ln>
        </p:spPr>
        <p:txBody>
          <a:bodyPr wrap="none" rtlCol="0">
            <a:spAutoFit/>
          </a:bodyPr>
          <a:lstStyle/>
          <a:p>
            <a:r>
              <a:rPr lang="en-GB" sz="2000" b="1" i="1" dirty="0"/>
              <a:t>N</a:t>
            </a:r>
            <a:r>
              <a:rPr lang="en-GB" sz="2000" b="1" dirty="0"/>
              <a:t> people:</a:t>
            </a:r>
            <a:endParaRPr lang="en-GB" sz="2000" b="1" i="1" dirty="0"/>
          </a:p>
        </p:txBody>
      </p:sp>
      <p:cxnSp>
        <p:nvCxnSpPr>
          <p:cNvPr id="68" name="Straight Connector 67">
            <a:extLst>
              <a:ext uri="{FF2B5EF4-FFF2-40B4-BE49-F238E27FC236}">
                <a16:creationId xmlns:a16="http://schemas.microsoft.com/office/drawing/2014/main" id="{B0E4463F-CE89-4C2C-A424-FE7FEAA2FF25}"/>
              </a:ext>
            </a:extLst>
          </p:cNvPr>
          <p:cNvCxnSpPr/>
          <p:nvPr/>
        </p:nvCxnSpPr>
        <p:spPr>
          <a:xfrm>
            <a:off x="1052955" y="3424598"/>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F583B245-2C13-4AF9-B920-038AFE1653B3}"/>
              </a:ext>
            </a:extLst>
          </p:cNvPr>
          <p:cNvSpPr/>
          <p:nvPr/>
        </p:nvSpPr>
        <p:spPr>
          <a:xfrm>
            <a:off x="924913" y="330777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FD963476-45C6-4FE8-AD3E-518D8232C52E}"/>
              </a:ext>
            </a:extLst>
          </p:cNvPr>
          <p:cNvSpPr/>
          <p:nvPr/>
        </p:nvSpPr>
        <p:spPr>
          <a:xfrm>
            <a:off x="937956" y="401550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3840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AE45447-4598-4ACF-8F50-DF9C77438491}"/>
              </a:ext>
            </a:extLst>
          </p:cNvPr>
          <p:cNvSpPr>
            <a:spLocks noGrp="1"/>
          </p:cNvSpPr>
          <p:nvPr>
            <p:ph idx="1"/>
          </p:nvPr>
        </p:nvSpPr>
        <p:spPr>
          <a:xfrm>
            <a:off x="838200" y="2397125"/>
            <a:ext cx="10515600" cy="4351338"/>
          </a:xfrm>
        </p:spPr>
        <p:txBody>
          <a:bodyPr/>
          <a:lstStyle/>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Agents: </a:t>
            </a:r>
            <a:r>
              <a:rPr lang="en-GB" b="1" dirty="0">
                <a:latin typeface="Arial" panose="020B0604020202020204" pitchFamily="34" charset="0"/>
                <a:cs typeface="Arial" panose="020B0604020202020204" pitchFamily="34" charset="0"/>
              </a:rPr>
              <a:t>individual people</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Variables: </a:t>
            </a:r>
            <a:r>
              <a:rPr lang="en-GB" b="1" dirty="0">
                <a:latin typeface="Arial" panose="020B0604020202020204" pitchFamily="34" charset="0"/>
                <a:cs typeface="Arial" panose="020B0604020202020204" pitchFamily="34" charset="0"/>
              </a:rPr>
              <a:t>sensor readings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Outcome: </a:t>
            </a:r>
            <a:r>
              <a:rPr lang="en-GB" b="1" dirty="0">
                <a:latin typeface="Arial" panose="020B0604020202020204" pitchFamily="34" charset="0"/>
                <a:cs typeface="Arial" panose="020B0604020202020204" pitchFamily="34" charset="0"/>
              </a:rPr>
              <a:t>behaviour</a:t>
            </a:r>
            <a:r>
              <a:rPr lang="en-GB" dirty="0">
                <a:latin typeface="Arial" panose="020B0604020202020204" pitchFamily="34" charset="0"/>
                <a:cs typeface="Arial" panose="020B0604020202020204" pitchFamily="34" charset="0"/>
              </a:rPr>
              <a:t> (trajectory)</a:t>
            </a:r>
            <a:endParaRPr lang="en-GB" b="1"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1A05D233-A3C5-4550-AA77-5DD380CF7785}"/>
              </a:ext>
            </a:extLst>
          </p:cNvPr>
          <p:cNvSpPr>
            <a:spLocks noGrp="1"/>
          </p:cNvSpPr>
          <p:nvPr>
            <p:ph type="title"/>
          </p:nvPr>
        </p:nvSpPr>
        <p:spPr>
          <a:xfrm>
            <a:off x="838200" y="917575"/>
            <a:ext cx="10515600" cy="1325563"/>
          </a:xfrm>
        </p:spPr>
        <p:txBody>
          <a:bodyPr>
            <a:normAutofit/>
          </a:bodyPr>
          <a:lstStyle/>
          <a:p>
            <a:r>
              <a:rPr lang="en-GB" b="1" dirty="0">
                <a:latin typeface="Arial" panose="020B0604020202020204" pitchFamily="34" charset="0"/>
                <a:cs typeface="Arial" panose="020B0604020202020204" pitchFamily="34" charset="0"/>
              </a:rPr>
              <a:t>Proposal for a more sophisticated ABM with </a:t>
            </a:r>
            <a:r>
              <a:rPr lang="en-GB" b="1" dirty="0" err="1">
                <a:latin typeface="Arial" panose="020B0604020202020204" pitchFamily="34" charset="0"/>
                <a:cs typeface="Arial" panose="020B0604020202020204" pitchFamily="34" charset="0"/>
              </a:rPr>
              <a:t>DDA</a:t>
            </a:r>
            <a:r>
              <a:rPr lang="en-GB"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82618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Rectangle 161"/>
          <p:cNvSpPr/>
          <p:nvPr/>
        </p:nvSpPr>
        <p:spPr>
          <a:xfrm flipV="1">
            <a:off x="1055440" y="4149078"/>
            <a:ext cx="5760640" cy="2160242"/>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flipV="1">
            <a:off x="7536160" y="548680"/>
            <a:ext cx="3600400" cy="288032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536160" y="548682"/>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9696400" y="548679"/>
            <a:ext cx="1440160" cy="2880313"/>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1055440" y="54868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2495598" y="548676"/>
            <a:ext cx="1440159" cy="1440161"/>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3935759" y="548678"/>
            <a:ext cx="1440159" cy="144016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5375920" y="54867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1055440"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2495599"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3935761"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5375920"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9696399" y="4144120"/>
            <a:ext cx="1440161" cy="216520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flipH="1">
            <a:off x="7536160" y="4154040"/>
            <a:ext cx="2160240" cy="215528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p:cNvSpPr/>
          <p:nvPr/>
        </p:nvSpPr>
        <p:spPr>
          <a:xfrm>
            <a:off x="7536160" y="4149080"/>
            <a:ext cx="3600400" cy="21602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536160" y="1988837"/>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55440" y="548680"/>
            <a:ext cx="10081120" cy="57606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1055440" y="548680"/>
            <a:ext cx="5760640" cy="2880319"/>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721418" y="658570"/>
            <a:ext cx="822854" cy="523220"/>
          </a:xfrm>
          <a:prstGeom prst="rect">
            <a:avLst/>
          </a:prstGeom>
          <a:solidFill>
            <a:schemeClr val="bg1"/>
          </a:solidFill>
          <a:ln>
            <a:noFill/>
            <a:prstDash val="solid"/>
          </a:ln>
        </p:spPr>
        <p:txBody>
          <a:bodyPr wrap="none" rtlCol="0">
            <a:spAutoFit/>
          </a:bodyPr>
          <a:lstStyle/>
          <a:p>
            <a:r>
              <a:rPr lang="en-GB" sz="2800" dirty="0"/>
              <a:t>Café</a:t>
            </a:r>
          </a:p>
        </p:txBody>
      </p:sp>
      <p:sp>
        <p:nvSpPr>
          <p:cNvPr id="167" name="TextBox 166"/>
          <p:cNvSpPr txBox="1"/>
          <p:nvPr/>
        </p:nvSpPr>
        <p:spPr>
          <a:xfrm>
            <a:off x="1187796" y="4279806"/>
            <a:ext cx="4033797" cy="523220"/>
          </a:xfrm>
          <a:prstGeom prst="rect">
            <a:avLst/>
          </a:prstGeom>
          <a:solidFill>
            <a:schemeClr val="bg1"/>
          </a:solidFill>
          <a:ln>
            <a:noFill/>
            <a:prstDash val="solid"/>
          </a:ln>
        </p:spPr>
        <p:txBody>
          <a:bodyPr wrap="none" rtlCol="0">
            <a:spAutoFit/>
          </a:bodyPr>
          <a:lstStyle/>
          <a:p>
            <a:r>
              <a:rPr lang="en-GB" sz="2800" dirty="0"/>
              <a:t>UM-Meeting-Room-UM01</a:t>
            </a:r>
          </a:p>
        </p:txBody>
      </p:sp>
      <p:sp>
        <p:nvSpPr>
          <p:cNvPr id="168" name="TextBox 167"/>
          <p:cNvSpPr txBox="1"/>
          <p:nvPr/>
        </p:nvSpPr>
        <p:spPr>
          <a:xfrm>
            <a:off x="7844813" y="4245030"/>
            <a:ext cx="2425729" cy="523220"/>
          </a:xfrm>
          <a:prstGeom prst="rect">
            <a:avLst/>
          </a:prstGeom>
          <a:solidFill>
            <a:schemeClr val="bg1"/>
          </a:solidFill>
          <a:ln>
            <a:noFill/>
            <a:prstDash val="solid"/>
          </a:ln>
        </p:spPr>
        <p:txBody>
          <a:bodyPr wrap="none" rtlCol="0">
            <a:spAutoFit/>
          </a:bodyPr>
          <a:lstStyle/>
          <a:p>
            <a:r>
              <a:rPr lang="en-GB" sz="2800" dirty="0"/>
              <a:t>Exhibition-Area</a:t>
            </a:r>
          </a:p>
        </p:txBody>
      </p:sp>
      <p:cxnSp>
        <p:nvCxnSpPr>
          <p:cNvPr id="170" name="Straight Connector 169"/>
          <p:cNvCxnSpPr/>
          <p:nvPr/>
        </p:nvCxnSpPr>
        <p:spPr>
          <a:xfrm>
            <a:off x="2495600" y="414908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495600" y="3428999"/>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536160" y="486916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976320" y="342900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816080" y="198884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111323" y="611977"/>
            <a:ext cx="1952458" cy="523220"/>
          </a:xfrm>
          <a:prstGeom prst="rect">
            <a:avLst/>
          </a:prstGeom>
          <a:solidFill>
            <a:schemeClr val="bg1"/>
          </a:solidFill>
          <a:ln>
            <a:noFill/>
            <a:prstDash val="solid"/>
          </a:ln>
        </p:spPr>
        <p:txBody>
          <a:bodyPr wrap="none" rtlCol="0">
            <a:spAutoFit/>
          </a:bodyPr>
          <a:lstStyle/>
          <a:p>
            <a:r>
              <a:rPr lang="en-GB" sz="2800" dirty="0"/>
              <a:t>Open-Office</a:t>
            </a:r>
          </a:p>
        </p:txBody>
      </p:sp>
      <p:cxnSp>
        <p:nvCxnSpPr>
          <p:cNvPr id="188" name="Straight Connector 187"/>
          <p:cNvCxnSpPr/>
          <p:nvPr/>
        </p:nvCxnSpPr>
        <p:spPr>
          <a:xfrm>
            <a:off x="2495600" y="3428997"/>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1102265" y="1641938"/>
            <a:ext cx="1329204" cy="307777"/>
          </a:xfrm>
          <a:prstGeom prst="rect">
            <a:avLst/>
          </a:prstGeom>
          <a:solidFill>
            <a:schemeClr val="bg1"/>
          </a:solidFill>
          <a:ln>
            <a:noFill/>
            <a:prstDash val="solid"/>
          </a:ln>
        </p:spPr>
        <p:txBody>
          <a:bodyPr wrap="square" rtlCol="0">
            <a:spAutoFit/>
          </a:bodyPr>
          <a:lstStyle/>
          <a:p>
            <a:r>
              <a:rPr lang="en-GB" sz="1400" dirty="0"/>
              <a:t>Desks: 201-208</a:t>
            </a:r>
          </a:p>
        </p:txBody>
      </p:sp>
      <p:sp>
        <p:nvSpPr>
          <p:cNvPr id="193" name="TextBox 192"/>
          <p:cNvSpPr txBox="1"/>
          <p:nvPr/>
        </p:nvSpPr>
        <p:spPr>
          <a:xfrm>
            <a:off x="2561667" y="1641937"/>
            <a:ext cx="1329204" cy="307777"/>
          </a:xfrm>
          <a:prstGeom prst="rect">
            <a:avLst/>
          </a:prstGeom>
          <a:solidFill>
            <a:schemeClr val="bg1"/>
          </a:solidFill>
          <a:ln>
            <a:noFill/>
            <a:prstDash val="solid"/>
          </a:ln>
        </p:spPr>
        <p:txBody>
          <a:bodyPr wrap="square" rtlCol="0">
            <a:spAutoFit/>
          </a:bodyPr>
          <a:lstStyle/>
          <a:p>
            <a:r>
              <a:rPr lang="en-GB" sz="1400" dirty="0"/>
              <a:t>Desks: 209-216</a:t>
            </a:r>
          </a:p>
        </p:txBody>
      </p:sp>
      <p:sp>
        <p:nvSpPr>
          <p:cNvPr id="194" name="TextBox 193"/>
          <p:cNvSpPr txBox="1"/>
          <p:nvPr/>
        </p:nvSpPr>
        <p:spPr>
          <a:xfrm>
            <a:off x="3979312" y="1644701"/>
            <a:ext cx="1329204" cy="307777"/>
          </a:xfrm>
          <a:prstGeom prst="rect">
            <a:avLst/>
          </a:prstGeom>
          <a:solidFill>
            <a:schemeClr val="bg1"/>
          </a:solidFill>
          <a:ln>
            <a:noFill/>
            <a:prstDash val="solid"/>
          </a:ln>
        </p:spPr>
        <p:txBody>
          <a:bodyPr wrap="square" rtlCol="0">
            <a:spAutoFit/>
          </a:bodyPr>
          <a:lstStyle/>
          <a:p>
            <a:r>
              <a:rPr lang="en-GB" sz="1400" dirty="0"/>
              <a:t>Desks: 217-220</a:t>
            </a:r>
          </a:p>
        </p:txBody>
      </p:sp>
      <p:sp>
        <p:nvSpPr>
          <p:cNvPr id="195" name="TextBox 194"/>
          <p:cNvSpPr txBox="1"/>
          <p:nvPr/>
        </p:nvSpPr>
        <p:spPr>
          <a:xfrm>
            <a:off x="5431396" y="1639224"/>
            <a:ext cx="1329204" cy="307777"/>
          </a:xfrm>
          <a:prstGeom prst="rect">
            <a:avLst/>
          </a:prstGeom>
          <a:solidFill>
            <a:schemeClr val="bg1"/>
          </a:solidFill>
          <a:ln>
            <a:noFill/>
            <a:prstDash val="solid"/>
          </a:ln>
        </p:spPr>
        <p:txBody>
          <a:bodyPr wrap="square" rtlCol="0">
            <a:spAutoFit/>
          </a:bodyPr>
          <a:lstStyle/>
          <a:p>
            <a:r>
              <a:rPr lang="en-GB" sz="1400" dirty="0"/>
              <a:t>Desks: 221-228</a:t>
            </a:r>
          </a:p>
        </p:txBody>
      </p:sp>
      <p:sp>
        <p:nvSpPr>
          <p:cNvPr id="196" name="TextBox 195"/>
          <p:cNvSpPr txBox="1"/>
          <p:nvPr/>
        </p:nvSpPr>
        <p:spPr>
          <a:xfrm>
            <a:off x="1137615" y="3068959"/>
            <a:ext cx="1329204" cy="307777"/>
          </a:xfrm>
          <a:prstGeom prst="rect">
            <a:avLst/>
          </a:prstGeom>
          <a:solidFill>
            <a:schemeClr val="bg1"/>
          </a:solidFill>
          <a:ln>
            <a:noFill/>
            <a:prstDash val="solid"/>
          </a:ln>
        </p:spPr>
        <p:txBody>
          <a:bodyPr wrap="square" rtlCol="0">
            <a:spAutoFit/>
          </a:bodyPr>
          <a:lstStyle/>
          <a:p>
            <a:r>
              <a:rPr lang="en-GB" sz="1400" dirty="0"/>
              <a:t>Desks: 229-232</a:t>
            </a:r>
          </a:p>
        </p:txBody>
      </p:sp>
      <p:sp>
        <p:nvSpPr>
          <p:cNvPr id="197" name="TextBox 196"/>
          <p:cNvSpPr txBox="1"/>
          <p:nvPr/>
        </p:nvSpPr>
        <p:spPr>
          <a:xfrm>
            <a:off x="2553161" y="3068960"/>
            <a:ext cx="1329204" cy="307777"/>
          </a:xfrm>
          <a:prstGeom prst="rect">
            <a:avLst/>
          </a:prstGeom>
          <a:solidFill>
            <a:schemeClr val="bg1"/>
          </a:solidFill>
          <a:ln>
            <a:noFill/>
            <a:prstDash val="solid"/>
          </a:ln>
        </p:spPr>
        <p:txBody>
          <a:bodyPr wrap="square" rtlCol="0">
            <a:spAutoFit/>
          </a:bodyPr>
          <a:lstStyle/>
          <a:p>
            <a:r>
              <a:rPr lang="en-GB" sz="1400" dirty="0"/>
              <a:t>Desks: 233-240</a:t>
            </a:r>
          </a:p>
        </p:txBody>
      </p:sp>
      <p:sp>
        <p:nvSpPr>
          <p:cNvPr id="198" name="TextBox 197"/>
          <p:cNvSpPr txBox="1"/>
          <p:nvPr/>
        </p:nvSpPr>
        <p:spPr>
          <a:xfrm>
            <a:off x="4012999" y="3068959"/>
            <a:ext cx="1329204" cy="307777"/>
          </a:xfrm>
          <a:prstGeom prst="rect">
            <a:avLst/>
          </a:prstGeom>
          <a:solidFill>
            <a:schemeClr val="bg1"/>
          </a:solidFill>
          <a:ln>
            <a:noFill/>
            <a:prstDash val="solid"/>
          </a:ln>
        </p:spPr>
        <p:txBody>
          <a:bodyPr wrap="square" rtlCol="0">
            <a:spAutoFit/>
          </a:bodyPr>
          <a:lstStyle/>
          <a:p>
            <a:r>
              <a:rPr lang="en-GB" sz="1400" dirty="0"/>
              <a:t>Desks: 241-244</a:t>
            </a:r>
          </a:p>
        </p:txBody>
      </p:sp>
      <p:sp>
        <p:nvSpPr>
          <p:cNvPr id="199" name="TextBox 198"/>
          <p:cNvSpPr txBox="1"/>
          <p:nvPr/>
        </p:nvSpPr>
        <p:spPr>
          <a:xfrm>
            <a:off x="5440760" y="3068959"/>
            <a:ext cx="1329204" cy="307777"/>
          </a:xfrm>
          <a:prstGeom prst="rect">
            <a:avLst/>
          </a:prstGeom>
          <a:solidFill>
            <a:schemeClr val="bg1"/>
          </a:solidFill>
          <a:ln>
            <a:noFill/>
            <a:prstDash val="solid"/>
          </a:ln>
        </p:spPr>
        <p:txBody>
          <a:bodyPr wrap="square" rtlCol="0">
            <a:spAutoFit/>
          </a:bodyPr>
          <a:lstStyle/>
          <a:p>
            <a:r>
              <a:rPr lang="en-GB" sz="1400" dirty="0"/>
              <a:t>Desks: 245-254</a:t>
            </a:r>
          </a:p>
        </p:txBody>
      </p:sp>
      <p:sp>
        <p:nvSpPr>
          <p:cNvPr id="200" name="TextBox 199"/>
          <p:cNvSpPr txBox="1"/>
          <p:nvPr/>
        </p:nvSpPr>
        <p:spPr>
          <a:xfrm>
            <a:off x="7721418" y="1580150"/>
            <a:ext cx="678838" cy="307777"/>
          </a:xfrm>
          <a:prstGeom prst="rect">
            <a:avLst/>
          </a:prstGeom>
          <a:solidFill>
            <a:schemeClr val="bg1"/>
          </a:solidFill>
          <a:ln>
            <a:noFill/>
            <a:prstDash val="solid"/>
          </a:ln>
        </p:spPr>
        <p:txBody>
          <a:bodyPr wrap="square" rtlCol="0">
            <a:spAutoFit/>
          </a:bodyPr>
          <a:lstStyle/>
          <a:p>
            <a:r>
              <a:rPr lang="en-GB" sz="1400" dirty="0"/>
              <a:t>Café-1</a:t>
            </a:r>
          </a:p>
        </p:txBody>
      </p:sp>
      <p:sp>
        <p:nvSpPr>
          <p:cNvPr id="202" name="TextBox 201"/>
          <p:cNvSpPr txBox="1"/>
          <p:nvPr/>
        </p:nvSpPr>
        <p:spPr>
          <a:xfrm>
            <a:off x="7721418" y="3042971"/>
            <a:ext cx="678838" cy="307777"/>
          </a:xfrm>
          <a:prstGeom prst="rect">
            <a:avLst/>
          </a:prstGeom>
          <a:solidFill>
            <a:schemeClr val="bg1"/>
          </a:solidFill>
          <a:ln>
            <a:noFill/>
            <a:prstDash val="solid"/>
          </a:ln>
        </p:spPr>
        <p:txBody>
          <a:bodyPr wrap="square" rtlCol="0">
            <a:spAutoFit/>
          </a:bodyPr>
          <a:lstStyle/>
          <a:p>
            <a:r>
              <a:rPr lang="en-GB" sz="1400" dirty="0"/>
              <a:t>Café-2</a:t>
            </a:r>
          </a:p>
        </p:txBody>
      </p:sp>
      <p:sp>
        <p:nvSpPr>
          <p:cNvPr id="203" name="TextBox 202"/>
          <p:cNvSpPr txBox="1"/>
          <p:nvPr/>
        </p:nvSpPr>
        <p:spPr>
          <a:xfrm>
            <a:off x="9762253" y="3042971"/>
            <a:ext cx="678838" cy="307777"/>
          </a:xfrm>
          <a:prstGeom prst="rect">
            <a:avLst/>
          </a:prstGeom>
          <a:solidFill>
            <a:schemeClr val="bg1"/>
          </a:solidFill>
          <a:ln>
            <a:noFill/>
            <a:prstDash val="solid"/>
          </a:ln>
        </p:spPr>
        <p:txBody>
          <a:bodyPr wrap="square" rtlCol="0">
            <a:spAutoFit/>
          </a:bodyPr>
          <a:lstStyle/>
          <a:p>
            <a:r>
              <a:rPr lang="en-GB" sz="1400" dirty="0"/>
              <a:t>Café-3</a:t>
            </a:r>
          </a:p>
        </p:txBody>
      </p:sp>
      <p:sp>
        <p:nvSpPr>
          <p:cNvPr id="207" name="TextBox 206"/>
          <p:cNvSpPr txBox="1"/>
          <p:nvPr/>
        </p:nvSpPr>
        <p:spPr>
          <a:xfrm>
            <a:off x="9762253" y="5691516"/>
            <a:ext cx="1268193" cy="523220"/>
          </a:xfrm>
          <a:prstGeom prst="rect">
            <a:avLst/>
          </a:prstGeom>
          <a:solidFill>
            <a:schemeClr val="bg1"/>
          </a:solidFill>
          <a:ln>
            <a:noFill/>
            <a:prstDash val="solid"/>
          </a:ln>
        </p:spPr>
        <p:txBody>
          <a:bodyPr wrap="square" rtlCol="0">
            <a:spAutoFit/>
          </a:bodyPr>
          <a:lstStyle/>
          <a:p>
            <a:r>
              <a:rPr lang="en-GB" sz="1400" dirty="0"/>
              <a:t>Exhibition-Area-2</a:t>
            </a:r>
          </a:p>
        </p:txBody>
      </p:sp>
      <p:sp>
        <p:nvSpPr>
          <p:cNvPr id="208" name="TextBox 207"/>
          <p:cNvSpPr txBox="1"/>
          <p:nvPr/>
        </p:nvSpPr>
        <p:spPr>
          <a:xfrm>
            <a:off x="7642274" y="5680185"/>
            <a:ext cx="1268193" cy="523220"/>
          </a:xfrm>
          <a:prstGeom prst="rect">
            <a:avLst/>
          </a:prstGeom>
          <a:solidFill>
            <a:schemeClr val="bg1"/>
          </a:solidFill>
          <a:ln>
            <a:noFill/>
            <a:prstDash val="solid"/>
          </a:ln>
        </p:spPr>
        <p:txBody>
          <a:bodyPr wrap="square" rtlCol="0">
            <a:spAutoFit/>
          </a:bodyPr>
          <a:lstStyle/>
          <a:p>
            <a:r>
              <a:rPr lang="en-GB" sz="1400" dirty="0"/>
              <a:t>Exhibition-Area-1</a:t>
            </a:r>
          </a:p>
        </p:txBody>
      </p:sp>
      <p:sp>
        <p:nvSpPr>
          <p:cNvPr id="209" name="Oval 208"/>
          <p:cNvSpPr/>
          <p:nvPr/>
        </p:nvSpPr>
        <p:spPr>
          <a:xfrm>
            <a:off x="1641210" y="114468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088279"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534062"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985216"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1651989" y="258151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3094705"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4525298"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5991113" y="257784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8488880" y="257656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8474731" y="1130323"/>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10289082" y="185896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8487554" y="510180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10295161" y="5076677"/>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TextBox 221"/>
          <p:cNvSpPr txBox="1"/>
          <p:nvPr/>
        </p:nvSpPr>
        <p:spPr>
          <a:xfrm>
            <a:off x="2927832" y="5941795"/>
            <a:ext cx="2102960" cy="307777"/>
          </a:xfrm>
          <a:prstGeom prst="rect">
            <a:avLst/>
          </a:prstGeom>
          <a:solidFill>
            <a:schemeClr val="bg1"/>
          </a:solidFill>
          <a:ln>
            <a:noFill/>
            <a:prstDash val="solid"/>
          </a:ln>
        </p:spPr>
        <p:txBody>
          <a:bodyPr wrap="square" rtlCol="0">
            <a:spAutoFit/>
          </a:bodyPr>
          <a:lstStyle/>
          <a:p>
            <a:r>
              <a:rPr lang="en-GB" sz="1400" dirty="0"/>
              <a:t>UM-Meeting-Room-UM01</a:t>
            </a:r>
          </a:p>
        </p:txBody>
      </p:sp>
      <p:sp>
        <p:nvSpPr>
          <p:cNvPr id="223" name="Oval 222"/>
          <p:cNvSpPr/>
          <p:nvPr/>
        </p:nvSpPr>
        <p:spPr>
          <a:xfrm>
            <a:off x="3793486" y="5109285"/>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TextBox 231"/>
          <p:cNvSpPr txBox="1"/>
          <p:nvPr/>
        </p:nvSpPr>
        <p:spPr>
          <a:xfrm>
            <a:off x="1087536" y="-41968"/>
            <a:ext cx="5549789" cy="523220"/>
          </a:xfrm>
          <a:prstGeom prst="rect">
            <a:avLst/>
          </a:prstGeom>
          <a:solidFill>
            <a:schemeClr val="bg1"/>
          </a:solidFill>
          <a:ln>
            <a:noFill/>
            <a:prstDash val="solid"/>
          </a:ln>
        </p:spPr>
        <p:txBody>
          <a:bodyPr wrap="none" rtlCol="0">
            <a:spAutoFit/>
          </a:bodyPr>
          <a:lstStyle/>
          <a:p>
            <a:r>
              <a:rPr lang="en-GB" sz="2800" b="1" dirty="0"/>
              <a:t>Cactus Smart Building, Ground Floor</a:t>
            </a:r>
          </a:p>
        </p:txBody>
      </p:sp>
      <p:sp>
        <p:nvSpPr>
          <p:cNvPr id="3" name="Multiply 2"/>
          <p:cNvSpPr/>
          <p:nvPr/>
        </p:nvSpPr>
        <p:spPr>
          <a:xfrm>
            <a:off x="1927417" y="137414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Multiply 67"/>
          <p:cNvSpPr/>
          <p:nvPr/>
        </p:nvSpPr>
        <p:spPr>
          <a:xfrm>
            <a:off x="1316653" y="138727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Multiply 70"/>
          <p:cNvSpPr/>
          <p:nvPr/>
        </p:nvSpPr>
        <p:spPr>
          <a:xfrm>
            <a:off x="4282529" y="920719"/>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Multiply 73"/>
          <p:cNvSpPr/>
          <p:nvPr/>
        </p:nvSpPr>
        <p:spPr>
          <a:xfrm>
            <a:off x="3425207" y="88669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Multiply 76"/>
          <p:cNvSpPr/>
          <p:nvPr/>
        </p:nvSpPr>
        <p:spPr>
          <a:xfrm>
            <a:off x="2673174" y="503063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Multiply 79"/>
          <p:cNvSpPr/>
          <p:nvPr/>
        </p:nvSpPr>
        <p:spPr>
          <a:xfrm>
            <a:off x="10125776" y="129695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Multiply 135"/>
          <p:cNvSpPr/>
          <p:nvPr/>
        </p:nvSpPr>
        <p:spPr>
          <a:xfrm>
            <a:off x="8616280" y="306896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Multiply 200"/>
          <p:cNvSpPr/>
          <p:nvPr/>
        </p:nvSpPr>
        <p:spPr>
          <a:xfrm>
            <a:off x="10109295" y="594853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882BB300-A6FF-47D4-BF16-B4807646330C}"/>
              </a:ext>
            </a:extLst>
          </p:cNvPr>
          <p:cNvCxnSpPr/>
          <p:nvPr/>
        </p:nvCxnSpPr>
        <p:spPr>
          <a:xfrm>
            <a:off x="1052955" y="3424598"/>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859CE823-5A16-4852-B8F0-2C34D85C3243}"/>
              </a:ext>
            </a:extLst>
          </p:cNvPr>
          <p:cNvSpPr/>
          <p:nvPr/>
        </p:nvSpPr>
        <p:spPr>
          <a:xfrm>
            <a:off x="924913" y="330777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71AFC094-4EA4-4473-8095-AC26C48DC134}"/>
              </a:ext>
            </a:extLst>
          </p:cNvPr>
          <p:cNvSpPr/>
          <p:nvPr/>
        </p:nvSpPr>
        <p:spPr>
          <a:xfrm>
            <a:off x="937956" y="401550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1107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Rectangle 161"/>
          <p:cNvSpPr/>
          <p:nvPr/>
        </p:nvSpPr>
        <p:spPr>
          <a:xfrm flipV="1">
            <a:off x="1055440" y="4149078"/>
            <a:ext cx="5760640" cy="2160242"/>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flipV="1">
            <a:off x="7536160" y="548680"/>
            <a:ext cx="3600400" cy="288032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536160" y="548682"/>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9696400" y="548679"/>
            <a:ext cx="1440160" cy="2880313"/>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1055440" y="54868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2495598" y="548676"/>
            <a:ext cx="1440159" cy="1440161"/>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3935759" y="548678"/>
            <a:ext cx="1440159" cy="144016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5375920" y="54867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1055440"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2495599"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3935761"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5375920"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9696399" y="4144120"/>
            <a:ext cx="1440161" cy="216520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flipH="1">
            <a:off x="7536160" y="4154040"/>
            <a:ext cx="2160240" cy="215528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p:cNvSpPr/>
          <p:nvPr/>
        </p:nvSpPr>
        <p:spPr>
          <a:xfrm>
            <a:off x="7536160" y="4149080"/>
            <a:ext cx="3600400" cy="21602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536160" y="1988837"/>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55440" y="548680"/>
            <a:ext cx="10081120" cy="57606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1055440" y="548680"/>
            <a:ext cx="5760640" cy="2880319"/>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721418" y="658570"/>
            <a:ext cx="822854" cy="523220"/>
          </a:xfrm>
          <a:prstGeom prst="rect">
            <a:avLst/>
          </a:prstGeom>
          <a:solidFill>
            <a:schemeClr val="bg1"/>
          </a:solidFill>
          <a:ln>
            <a:noFill/>
            <a:prstDash val="solid"/>
          </a:ln>
        </p:spPr>
        <p:txBody>
          <a:bodyPr wrap="none" rtlCol="0">
            <a:spAutoFit/>
          </a:bodyPr>
          <a:lstStyle/>
          <a:p>
            <a:r>
              <a:rPr lang="en-GB" sz="2800" dirty="0"/>
              <a:t>Café</a:t>
            </a:r>
          </a:p>
        </p:txBody>
      </p:sp>
      <p:sp>
        <p:nvSpPr>
          <p:cNvPr id="167" name="TextBox 166"/>
          <p:cNvSpPr txBox="1"/>
          <p:nvPr/>
        </p:nvSpPr>
        <p:spPr>
          <a:xfrm>
            <a:off x="1187796" y="4279806"/>
            <a:ext cx="4033797" cy="523220"/>
          </a:xfrm>
          <a:prstGeom prst="rect">
            <a:avLst/>
          </a:prstGeom>
          <a:solidFill>
            <a:schemeClr val="bg1"/>
          </a:solidFill>
          <a:ln>
            <a:noFill/>
            <a:prstDash val="solid"/>
          </a:ln>
        </p:spPr>
        <p:txBody>
          <a:bodyPr wrap="none" rtlCol="0">
            <a:spAutoFit/>
          </a:bodyPr>
          <a:lstStyle/>
          <a:p>
            <a:r>
              <a:rPr lang="en-GB" sz="2800" dirty="0"/>
              <a:t>UM-Meeting-Room-UM01</a:t>
            </a:r>
          </a:p>
        </p:txBody>
      </p:sp>
      <p:sp>
        <p:nvSpPr>
          <p:cNvPr id="168" name="TextBox 167"/>
          <p:cNvSpPr txBox="1"/>
          <p:nvPr/>
        </p:nvSpPr>
        <p:spPr>
          <a:xfrm>
            <a:off x="7844813" y="4245030"/>
            <a:ext cx="2425729" cy="523220"/>
          </a:xfrm>
          <a:prstGeom prst="rect">
            <a:avLst/>
          </a:prstGeom>
          <a:solidFill>
            <a:schemeClr val="bg1"/>
          </a:solidFill>
          <a:ln>
            <a:noFill/>
            <a:prstDash val="solid"/>
          </a:ln>
        </p:spPr>
        <p:txBody>
          <a:bodyPr wrap="none" rtlCol="0">
            <a:spAutoFit/>
          </a:bodyPr>
          <a:lstStyle/>
          <a:p>
            <a:r>
              <a:rPr lang="en-GB" sz="2800" dirty="0"/>
              <a:t>Exhibition-Area</a:t>
            </a:r>
          </a:p>
        </p:txBody>
      </p:sp>
      <p:cxnSp>
        <p:nvCxnSpPr>
          <p:cNvPr id="170" name="Straight Connector 169"/>
          <p:cNvCxnSpPr/>
          <p:nvPr/>
        </p:nvCxnSpPr>
        <p:spPr>
          <a:xfrm>
            <a:off x="2495600" y="414908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495600" y="3428999"/>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536160" y="486916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976320" y="342900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816080" y="198884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111323" y="611977"/>
            <a:ext cx="1952458" cy="523220"/>
          </a:xfrm>
          <a:prstGeom prst="rect">
            <a:avLst/>
          </a:prstGeom>
          <a:solidFill>
            <a:schemeClr val="bg1"/>
          </a:solidFill>
          <a:ln>
            <a:noFill/>
            <a:prstDash val="solid"/>
          </a:ln>
        </p:spPr>
        <p:txBody>
          <a:bodyPr wrap="none" rtlCol="0">
            <a:spAutoFit/>
          </a:bodyPr>
          <a:lstStyle/>
          <a:p>
            <a:r>
              <a:rPr lang="en-GB" sz="2800" dirty="0"/>
              <a:t>Open-Office</a:t>
            </a:r>
          </a:p>
        </p:txBody>
      </p:sp>
      <p:cxnSp>
        <p:nvCxnSpPr>
          <p:cNvPr id="188" name="Straight Connector 187"/>
          <p:cNvCxnSpPr/>
          <p:nvPr/>
        </p:nvCxnSpPr>
        <p:spPr>
          <a:xfrm>
            <a:off x="2495600" y="3428997"/>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1102265" y="1641938"/>
            <a:ext cx="1329204" cy="307777"/>
          </a:xfrm>
          <a:prstGeom prst="rect">
            <a:avLst/>
          </a:prstGeom>
          <a:solidFill>
            <a:schemeClr val="bg1"/>
          </a:solidFill>
          <a:ln>
            <a:noFill/>
            <a:prstDash val="solid"/>
          </a:ln>
        </p:spPr>
        <p:txBody>
          <a:bodyPr wrap="square" rtlCol="0">
            <a:spAutoFit/>
          </a:bodyPr>
          <a:lstStyle/>
          <a:p>
            <a:r>
              <a:rPr lang="en-GB" sz="1400" dirty="0"/>
              <a:t>Desks: 201-208</a:t>
            </a:r>
          </a:p>
        </p:txBody>
      </p:sp>
      <p:sp>
        <p:nvSpPr>
          <p:cNvPr id="193" name="TextBox 192"/>
          <p:cNvSpPr txBox="1"/>
          <p:nvPr/>
        </p:nvSpPr>
        <p:spPr>
          <a:xfrm>
            <a:off x="2561667" y="1641937"/>
            <a:ext cx="1329204" cy="307777"/>
          </a:xfrm>
          <a:prstGeom prst="rect">
            <a:avLst/>
          </a:prstGeom>
          <a:solidFill>
            <a:schemeClr val="bg1"/>
          </a:solidFill>
          <a:ln>
            <a:noFill/>
            <a:prstDash val="solid"/>
          </a:ln>
        </p:spPr>
        <p:txBody>
          <a:bodyPr wrap="square" rtlCol="0">
            <a:spAutoFit/>
          </a:bodyPr>
          <a:lstStyle/>
          <a:p>
            <a:r>
              <a:rPr lang="en-GB" sz="1400" dirty="0"/>
              <a:t>Desks: 209-216</a:t>
            </a:r>
          </a:p>
        </p:txBody>
      </p:sp>
      <p:sp>
        <p:nvSpPr>
          <p:cNvPr id="194" name="TextBox 193"/>
          <p:cNvSpPr txBox="1"/>
          <p:nvPr/>
        </p:nvSpPr>
        <p:spPr>
          <a:xfrm>
            <a:off x="3979312" y="1644701"/>
            <a:ext cx="1329204" cy="307777"/>
          </a:xfrm>
          <a:prstGeom prst="rect">
            <a:avLst/>
          </a:prstGeom>
          <a:solidFill>
            <a:schemeClr val="bg1"/>
          </a:solidFill>
          <a:ln>
            <a:noFill/>
            <a:prstDash val="solid"/>
          </a:ln>
        </p:spPr>
        <p:txBody>
          <a:bodyPr wrap="square" rtlCol="0">
            <a:spAutoFit/>
          </a:bodyPr>
          <a:lstStyle/>
          <a:p>
            <a:r>
              <a:rPr lang="en-GB" sz="1400" dirty="0"/>
              <a:t>Desks: 217-220</a:t>
            </a:r>
          </a:p>
        </p:txBody>
      </p:sp>
      <p:sp>
        <p:nvSpPr>
          <p:cNvPr id="195" name="TextBox 194"/>
          <p:cNvSpPr txBox="1"/>
          <p:nvPr/>
        </p:nvSpPr>
        <p:spPr>
          <a:xfrm>
            <a:off x="5431396" y="1639224"/>
            <a:ext cx="1329204" cy="307777"/>
          </a:xfrm>
          <a:prstGeom prst="rect">
            <a:avLst/>
          </a:prstGeom>
          <a:solidFill>
            <a:schemeClr val="bg1"/>
          </a:solidFill>
          <a:ln>
            <a:noFill/>
            <a:prstDash val="solid"/>
          </a:ln>
        </p:spPr>
        <p:txBody>
          <a:bodyPr wrap="square" rtlCol="0">
            <a:spAutoFit/>
          </a:bodyPr>
          <a:lstStyle/>
          <a:p>
            <a:r>
              <a:rPr lang="en-GB" sz="1400" dirty="0"/>
              <a:t>Desks: 221-228</a:t>
            </a:r>
          </a:p>
        </p:txBody>
      </p:sp>
      <p:sp>
        <p:nvSpPr>
          <p:cNvPr id="196" name="TextBox 195"/>
          <p:cNvSpPr txBox="1"/>
          <p:nvPr/>
        </p:nvSpPr>
        <p:spPr>
          <a:xfrm>
            <a:off x="1137615" y="3068959"/>
            <a:ext cx="1329204" cy="307777"/>
          </a:xfrm>
          <a:prstGeom prst="rect">
            <a:avLst/>
          </a:prstGeom>
          <a:solidFill>
            <a:schemeClr val="bg1"/>
          </a:solidFill>
          <a:ln>
            <a:noFill/>
            <a:prstDash val="solid"/>
          </a:ln>
        </p:spPr>
        <p:txBody>
          <a:bodyPr wrap="square" rtlCol="0">
            <a:spAutoFit/>
          </a:bodyPr>
          <a:lstStyle/>
          <a:p>
            <a:r>
              <a:rPr lang="en-GB" sz="1400" dirty="0"/>
              <a:t>Desks: 229-232</a:t>
            </a:r>
          </a:p>
        </p:txBody>
      </p:sp>
      <p:sp>
        <p:nvSpPr>
          <p:cNvPr id="197" name="TextBox 196"/>
          <p:cNvSpPr txBox="1"/>
          <p:nvPr/>
        </p:nvSpPr>
        <p:spPr>
          <a:xfrm>
            <a:off x="2553161" y="3068960"/>
            <a:ext cx="1329204" cy="307777"/>
          </a:xfrm>
          <a:prstGeom prst="rect">
            <a:avLst/>
          </a:prstGeom>
          <a:solidFill>
            <a:schemeClr val="bg1"/>
          </a:solidFill>
          <a:ln>
            <a:noFill/>
            <a:prstDash val="solid"/>
          </a:ln>
        </p:spPr>
        <p:txBody>
          <a:bodyPr wrap="square" rtlCol="0">
            <a:spAutoFit/>
          </a:bodyPr>
          <a:lstStyle/>
          <a:p>
            <a:r>
              <a:rPr lang="en-GB" sz="1400" dirty="0"/>
              <a:t>Desks: 233-240</a:t>
            </a:r>
          </a:p>
        </p:txBody>
      </p:sp>
      <p:sp>
        <p:nvSpPr>
          <p:cNvPr id="198" name="TextBox 197"/>
          <p:cNvSpPr txBox="1"/>
          <p:nvPr/>
        </p:nvSpPr>
        <p:spPr>
          <a:xfrm>
            <a:off x="4012999" y="3068959"/>
            <a:ext cx="1329204" cy="307777"/>
          </a:xfrm>
          <a:prstGeom prst="rect">
            <a:avLst/>
          </a:prstGeom>
          <a:solidFill>
            <a:schemeClr val="bg1"/>
          </a:solidFill>
          <a:ln>
            <a:noFill/>
            <a:prstDash val="solid"/>
          </a:ln>
        </p:spPr>
        <p:txBody>
          <a:bodyPr wrap="square" rtlCol="0">
            <a:spAutoFit/>
          </a:bodyPr>
          <a:lstStyle/>
          <a:p>
            <a:r>
              <a:rPr lang="en-GB" sz="1400" dirty="0"/>
              <a:t>Desks: 241-244</a:t>
            </a:r>
          </a:p>
        </p:txBody>
      </p:sp>
      <p:sp>
        <p:nvSpPr>
          <p:cNvPr id="199" name="TextBox 198"/>
          <p:cNvSpPr txBox="1"/>
          <p:nvPr/>
        </p:nvSpPr>
        <p:spPr>
          <a:xfrm>
            <a:off x="5440760" y="3068959"/>
            <a:ext cx="1329204" cy="307777"/>
          </a:xfrm>
          <a:prstGeom prst="rect">
            <a:avLst/>
          </a:prstGeom>
          <a:solidFill>
            <a:schemeClr val="bg1"/>
          </a:solidFill>
          <a:ln>
            <a:noFill/>
            <a:prstDash val="solid"/>
          </a:ln>
        </p:spPr>
        <p:txBody>
          <a:bodyPr wrap="square" rtlCol="0">
            <a:spAutoFit/>
          </a:bodyPr>
          <a:lstStyle/>
          <a:p>
            <a:r>
              <a:rPr lang="en-GB" sz="1400" dirty="0"/>
              <a:t>Desks: 245-254</a:t>
            </a:r>
          </a:p>
        </p:txBody>
      </p:sp>
      <p:sp>
        <p:nvSpPr>
          <p:cNvPr id="200" name="TextBox 199"/>
          <p:cNvSpPr txBox="1"/>
          <p:nvPr/>
        </p:nvSpPr>
        <p:spPr>
          <a:xfrm>
            <a:off x="7721418" y="1580150"/>
            <a:ext cx="678838" cy="307777"/>
          </a:xfrm>
          <a:prstGeom prst="rect">
            <a:avLst/>
          </a:prstGeom>
          <a:solidFill>
            <a:schemeClr val="bg1"/>
          </a:solidFill>
          <a:ln>
            <a:noFill/>
            <a:prstDash val="solid"/>
          </a:ln>
        </p:spPr>
        <p:txBody>
          <a:bodyPr wrap="square" rtlCol="0">
            <a:spAutoFit/>
          </a:bodyPr>
          <a:lstStyle/>
          <a:p>
            <a:r>
              <a:rPr lang="en-GB" sz="1400" dirty="0"/>
              <a:t>Café-1</a:t>
            </a:r>
          </a:p>
        </p:txBody>
      </p:sp>
      <p:sp>
        <p:nvSpPr>
          <p:cNvPr id="202" name="TextBox 201"/>
          <p:cNvSpPr txBox="1"/>
          <p:nvPr/>
        </p:nvSpPr>
        <p:spPr>
          <a:xfrm>
            <a:off x="7721418" y="3042971"/>
            <a:ext cx="678838" cy="307777"/>
          </a:xfrm>
          <a:prstGeom prst="rect">
            <a:avLst/>
          </a:prstGeom>
          <a:solidFill>
            <a:schemeClr val="bg1"/>
          </a:solidFill>
          <a:ln>
            <a:noFill/>
            <a:prstDash val="solid"/>
          </a:ln>
        </p:spPr>
        <p:txBody>
          <a:bodyPr wrap="square" rtlCol="0">
            <a:spAutoFit/>
          </a:bodyPr>
          <a:lstStyle/>
          <a:p>
            <a:r>
              <a:rPr lang="en-GB" sz="1400" dirty="0"/>
              <a:t>Café-2</a:t>
            </a:r>
          </a:p>
        </p:txBody>
      </p:sp>
      <p:sp>
        <p:nvSpPr>
          <p:cNvPr id="203" name="TextBox 202"/>
          <p:cNvSpPr txBox="1"/>
          <p:nvPr/>
        </p:nvSpPr>
        <p:spPr>
          <a:xfrm>
            <a:off x="9762253" y="3042971"/>
            <a:ext cx="678838" cy="307777"/>
          </a:xfrm>
          <a:prstGeom prst="rect">
            <a:avLst/>
          </a:prstGeom>
          <a:solidFill>
            <a:schemeClr val="bg1"/>
          </a:solidFill>
          <a:ln>
            <a:noFill/>
            <a:prstDash val="solid"/>
          </a:ln>
        </p:spPr>
        <p:txBody>
          <a:bodyPr wrap="square" rtlCol="0">
            <a:spAutoFit/>
          </a:bodyPr>
          <a:lstStyle/>
          <a:p>
            <a:r>
              <a:rPr lang="en-GB" sz="1400" dirty="0"/>
              <a:t>Café-3</a:t>
            </a:r>
          </a:p>
        </p:txBody>
      </p:sp>
      <p:sp>
        <p:nvSpPr>
          <p:cNvPr id="207" name="TextBox 206"/>
          <p:cNvSpPr txBox="1"/>
          <p:nvPr/>
        </p:nvSpPr>
        <p:spPr>
          <a:xfrm>
            <a:off x="9762253" y="5691516"/>
            <a:ext cx="1268193" cy="523220"/>
          </a:xfrm>
          <a:prstGeom prst="rect">
            <a:avLst/>
          </a:prstGeom>
          <a:solidFill>
            <a:schemeClr val="bg1"/>
          </a:solidFill>
          <a:ln>
            <a:noFill/>
            <a:prstDash val="solid"/>
          </a:ln>
        </p:spPr>
        <p:txBody>
          <a:bodyPr wrap="square" rtlCol="0">
            <a:spAutoFit/>
          </a:bodyPr>
          <a:lstStyle/>
          <a:p>
            <a:r>
              <a:rPr lang="en-GB" sz="1400" dirty="0"/>
              <a:t>Exhibition-Area-2</a:t>
            </a:r>
          </a:p>
        </p:txBody>
      </p:sp>
      <p:sp>
        <p:nvSpPr>
          <p:cNvPr id="208" name="TextBox 207"/>
          <p:cNvSpPr txBox="1"/>
          <p:nvPr/>
        </p:nvSpPr>
        <p:spPr>
          <a:xfrm>
            <a:off x="7642274" y="5680185"/>
            <a:ext cx="1268193" cy="523220"/>
          </a:xfrm>
          <a:prstGeom prst="rect">
            <a:avLst/>
          </a:prstGeom>
          <a:solidFill>
            <a:schemeClr val="bg1"/>
          </a:solidFill>
          <a:ln>
            <a:noFill/>
            <a:prstDash val="solid"/>
          </a:ln>
        </p:spPr>
        <p:txBody>
          <a:bodyPr wrap="square" rtlCol="0">
            <a:spAutoFit/>
          </a:bodyPr>
          <a:lstStyle/>
          <a:p>
            <a:r>
              <a:rPr lang="en-GB" sz="1400" dirty="0"/>
              <a:t>Exhibition-Area-1</a:t>
            </a:r>
          </a:p>
        </p:txBody>
      </p:sp>
      <p:sp>
        <p:nvSpPr>
          <p:cNvPr id="209" name="Oval 208"/>
          <p:cNvSpPr/>
          <p:nvPr/>
        </p:nvSpPr>
        <p:spPr>
          <a:xfrm>
            <a:off x="1641210" y="114468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088279"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534062"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985216"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1651989" y="258151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3094705"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4525298"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5991113" y="257784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8488880" y="257656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8474731" y="1130323"/>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10289082" y="185896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8487554" y="510180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10295161" y="5076677"/>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TextBox 221"/>
          <p:cNvSpPr txBox="1"/>
          <p:nvPr/>
        </p:nvSpPr>
        <p:spPr>
          <a:xfrm>
            <a:off x="2927832" y="5941795"/>
            <a:ext cx="2102960" cy="307777"/>
          </a:xfrm>
          <a:prstGeom prst="rect">
            <a:avLst/>
          </a:prstGeom>
          <a:solidFill>
            <a:schemeClr val="bg1"/>
          </a:solidFill>
          <a:ln>
            <a:noFill/>
            <a:prstDash val="solid"/>
          </a:ln>
        </p:spPr>
        <p:txBody>
          <a:bodyPr wrap="square" rtlCol="0">
            <a:spAutoFit/>
          </a:bodyPr>
          <a:lstStyle/>
          <a:p>
            <a:r>
              <a:rPr lang="en-GB" sz="1400" dirty="0"/>
              <a:t>UM-Meeting-Room-UM01</a:t>
            </a:r>
          </a:p>
        </p:txBody>
      </p:sp>
      <p:sp>
        <p:nvSpPr>
          <p:cNvPr id="223" name="Oval 222"/>
          <p:cNvSpPr/>
          <p:nvPr/>
        </p:nvSpPr>
        <p:spPr>
          <a:xfrm>
            <a:off x="3793486" y="5109285"/>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TextBox 231"/>
          <p:cNvSpPr txBox="1"/>
          <p:nvPr/>
        </p:nvSpPr>
        <p:spPr>
          <a:xfrm>
            <a:off x="1087536" y="-41968"/>
            <a:ext cx="5549789" cy="523220"/>
          </a:xfrm>
          <a:prstGeom prst="rect">
            <a:avLst/>
          </a:prstGeom>
          <a:solidFill>
            <a:schemeClr val="bg1"/>
          </a:solidFill>
          <a:ln>
            <a:noFill/>
            <a:prstDash val="solid"/>
          </a:ln>
        </p:spPr>
        <p:txBody>
          <a:bodyPr wrap="none" rtlCol="0">
            <a:spAutoFit/>
          </a:bodyPr>
          <a:lstStyle/>
          <a:p>
            <a:r>
              <a:rPr lang="en-GB" sz="2800" b="1" dirty="0"/>
              <a:t>Cactus Smart Building, Ground Floor</a:t>
            </a:r>
          </a:p>
        </p:txBody>
      </p:sp>
      <p:sp>
        <p:nvSpPr>
          <p:cNvPr id="3" name="Multiply 2"/>
          <p:cNvSpPr/>
          <p:nvPr/>
        </p:nvSpPr>
        <p:spPr>
          <a:xfrm>
            <a:off x="1927417" y="137414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Multiply 67"/>
          <p:cNvSpPr/>
          <p:nvPr/>
        </p:nvSpPr>
        <p:spPr>
          <a:xfrm>
            <a:off x="1316653" y="138727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Multiply 70"/>
          <p:cNvSpPr/>
          <p:nvPr/>
        </p:nvSpPr>
        <p:spPr>
          <a:xfrm>
            <a:off x="4282529" y="920719"/>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Multiply 73"/>
          <p:cNvSpPr/>
          <p:nvPr/>
        </p:nvSpPr>
        <p:spPr>
          <a:xfrm>
            <a:off x="3425207" y="88669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Multiply 76"/>
          <p:cNvSpPr/>
          <p:nvPr/>
        </p:nvSpPr>
        <p:spPr>
          <a:xfrm>
            <a:off x="2673174" y="503063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Multiply 79"/>
          <p:cNvSpPr/>
          <p:nvPr/>
        </p:nvSpPr>
        <p:spPr>
          <a:xfrm>
            <a:off x="10125776" y="129695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Multiply 81"/>
          <p:cNvSpPr/>
          <p:nvPr/>
        </p:nvSpPr>
        <p:spPr>
          <a:xfrm>
            <a:off x="8930348" y="498202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Multiply 82"/>
          <p:cNvSpPr/>
          <p:nvPr/>
        </p:nvSpPr>
        <p:spPr>
          <a:xfrm>
            <a:off x="9441743" y="547122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Multiply 83"/>
          <p:cNvSpPr/>
          <p:nvPr/>
        </p:nvSpPr>
        <p:spPr>
          <a:xfrm>
            <a:off x="9307466" y="532400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Multiply 86"/>
          <p:cNvSpPr/>
          <p:nvPr/>
        </p:nvSpPr>
        <p:spPr>
          <a:xfrm>
            <a:off x="2187871" y="161446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Multiply 91"/>
          <p:cNvSpPr/>
          <p:nvPr/>
        </p:nvSpPr>
        <p:spPr>
          <a:xfrm>
            <a:off x="2781228" y="511855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Multiply 92"/>
          <p:cNvSpPr/>
          <p:nvPr/>
        </p:nvSpPr>
        <p:spPr>
          <a:xfrm>
            <a:off x="10233830" y="138487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Multiply 93"/>
          <p:cNvSpPr/>
          <p:nvPr/>
        </p:nvSpPr>
        <p:spPr>
          <a:xfrm>
            <a:off x="9038402" y="506994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Multiply 98"/>
          <p:cNvSpPr/>
          <p:nvPr/>
        </p:nvSpPr>
        <p:spPr>
          <a:xfrm>
            <a:off x="3596042" y="105273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Multiply 100"/>
          <p:cNvSpPr/>
          <p:nvPr/>
        </p:nvSpPr>
        <p:spPr>
          <a:xfrm>
            <a:off x="2844009" y="519667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Multiply 101"/>
          <p:cNvSpPr/>
          <p:nvPr/>
        </p:nvSpPr>
        <p:spPr>
          <a:xfrm>
            <a:off x="10296611" y="1462992"/>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Multiply 102"/>
          <p:cNvSpPr/>
          <p:nvPr/>
        </p:nvSpPr>
        <p:spPr>
          <a:xfrm>
            <a:off x="8792728" y="488313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Multiply 103"/>
          <p:cNvSpPr/>
          <p:nvPr/>
        </p:nvSpPr>
        <p:spPr>
          <a:xfrm>
            <a:off x="1559496" y="162532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Multiply 104"/>
          <p:cNvSpPr/>
          <p:nvPr/>
        </p:nvSpPr>
        <p:spPr>
          <a:xfrm>
            <a:off x="2416325" y="187236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Multiply 109"/>
          <p:cNvSpPr/>
          <p:nvPr/>
        </p:nvSpPr>
        <p:spPr>
          <a:xfrm>
            <a:off x="2916017" y="5268683"/>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Multiply 110"/>
          <p:cNvSpPr/>
          <p:nvPr/>
        </p:nvSpPr>
        <p:spPr>
          <a:xfrm>
            <a:off x="10368619" y="153500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Multiply 111"/>
          <p:cNvSpPr/>
          <p:nvPr/>
        </p:nvSpPr>
        <p:spPr>
          <a:xfrm>
            <a:off x="9173191" y="5220072"/>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Multiply 112"/>
          <p:cNvSpPr/>
          <p:nvPr/>
        </p:nvSpPr>
        <p:spPr>
          <a:xfrm>
            <a:off x="1711896" y="177772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Multiply 116"/>
          <p:cNvSpPr/>
          <p:nvPr/>
        </p:nvSpPr>
        <p:spPr>
          <a:xfrm>
            <a:off x="3820450" y="127714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Multiply 118"/>
          <p:cNvSpPr/>
          <p:nvPr/>
        </p:nvSpPr>
        <p:spPr>
          <a:xfrm>
            <a:off x="3068417" y="5421083"/>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Multiply 119"/>
          <p:cNvSpPr/>
          <p:nvPr/>
        </p:nvSpPr>
        <p:spPr>
          <a:xfrm>
            <a:off x="10521019" y="168740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Multiply 121"/>
          <p:cNvSpPr/>
          <p:nvPr/>
        </p:nvSpPr>
        <p:spPr>
          <a:xfrm>
            <a:off x="1864296" y="193012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Multiply 122"/>
          <p:cNvSpPr/>
          <p:nvPr/>
        </p:nvSpPr>
        <p:spPr>
          <a:xfrm>
            <a:off x="2576684" y="211316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Multiply 127"/>
          <p:cNvSpPr/>
          <p:nvPr/>
        </p:nvSpPr>
        <p:spPr>
          <a:xfrm>
            <a:off x="3220817" y="5573483"/>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Multiply 128"/>
          <p:cNvSpPr/>
          <p:nvPr/>
        </p:nvSpPr>
        <p:spPr>
          <a:xfrm>
            <a:off x="10673419" y="183980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Multiply 131"/>
          <p:cNvSpPr/>
          <p:nvPr/>
        </p:nvSpPr>
        <p:spPr>
          <a:xfrm>
            <a:off x="2747394" y="2304849"/>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Multiply 134"/>
          <p:cNvSpPr/>
          <p:nvPr/>
        </p:nvSpPr>
        <p:spPr>
          <a:xfrm>
            <a:off x="4125250" y="158194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Multiply 135"/>
          <p:cNvSpPr/>
          <p:nvPr/>
        </p:nvSpPr>
        <p:spPr>
          <a:xfrm>
            <a:off x="8616280" y="306896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Multiply 136"/>
          <p:cNvSpPr/>
          <p:nvPr/>
        </p:nvSpPr>
        <p:spPr>
          <a:xfrm>
            <a:off x="3373217" y="5725883"/>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Multiply 138"/>
          <p:cNvSpPr/>
          <p:nvPr/>
        </p:nvSpPr>
        <p:spPr>
          <a:xfrm>
            <a:off x="9630391" y="5677272"/>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Multiply 139"/>
          <p:cNvSpPr/>
          <p:nvPr/>
        </p:nvSpPr>
        <p:spPr>
          <a:xfrm>
            <a:off x="2169096" y="220138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Multiply 143"/>
          <p:cNvSpPr/>
          <p:nvPr/>
        </p:nvSpPr>
        <p:spPr>
          <a:xfrm>
            <a:off x="4277650" y="170080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Multiply 145"/>
          <p:cNvSpPr/>
          <p:nvPr/>
        </p:nvSpPr>
        <p:spPr>
          <a:xfrm>
            <a:off x="3525617" y="584474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Multiply 147"/>
          <p:cNvSpPr/>
          <p:nvPr/>
        </p:nvSpPr>
        <p:spPr>
          <a:xfrm>
            <a:off x="9782791" y="579613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Multiply 153"/>
          <p:cNvSpPr/>
          <p:nvPr/>
        </p:nvSpPr>
        <p:spPr>
          <a:xfrm>
            <a:off x="8904312" y="321297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Multiply 154"/>
          <p:cNvSpPr/>
          <p:nvPr/>
        </p:nvSpPr>
        <p:spPr>
          <a:xfrm>
            <a:off x="3717332" y="591675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Multiply 156"/>
          <p:cNvSpPr/>
          <p:nvPr/>
        </p:nvSpPr>
        <p:spPr>
          <a:xfrm>
            <a:off x="9974506" y="586814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Multiply 157"/>
          <p:cNvSpPr/>
          <p:nvPr/>
        </p:nvSpPr>
        <p:spPr>
          <a:xfrm>
            <a:off x="2345055" y="2410091"/>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Multiply 173"/>
          <p:cNvSpPr/>
          <p:nvPr/>
        </p:nvSpPr>
        <p:spPr>
          <a:xfrm>
            <a:off x="4553295" y="193545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Multiply 200"/>
          <p:cNvSpPr/>
          <p:nvPr/>
        </p:nvSpPr>
        <p:spPr>
          <a:xfrm>
            <a:off x="10109295" y="594853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Multiply 239"/>
          <p:cNvSpPr/>
          <p:nvPr/>
        </p:nvSpPr>
        <p:spPr>
          <a:xfrm>
            <a:off x="2931336" y="246762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Multiply 242"/>
          <p:cNvSpPr/>
          <p:nvPr/>
        </p:nvSpPr>
        <p:spPr>
          <a:xfrm>
            <a:off x="4743367" y="216505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Multiply 247"/>
          <p:cNvSpPr/>
          <p:nvPr/>
        </p:nvSpPr>
        <p:spPr>
          <a:xfrm>
            <a:off x="2563637" y="260607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Multiply 252"/>
          <p:cNvSpPr/>
          <p:nvPr/>
        </p:nvSpPr>
        <p:spPr>
          <a:xfrm>
            <a:off x="8646586" y="371672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Multiply 257"/>
          <p:cNvSpPr/>
          <p:nvPr/>
        </p:nvSpPr>
        <p:spPr>
          <a:xfrm>
            <a:off x="2969759" y="289442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Multiply 261"/>
          <p:cNvSpPr/>
          <p:nvPr/>
        </p:nvSpPr>
        <p:spPr>
          <a:xfrm>
            <a:off x="8971989" y="3544572"/>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Multiply 265"/>
          <p:cNvSpPr/>
          <p:nvPr/>
        </p:nvSpPr>
        <p:spPr>
          <a:xfrm>
            <a:off x="2708469" y="301670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Multiply 269"/>
          <p:cNvSpPr/>
          <p:nvPr/>
        </p:nvSpPr>
        <p:spPr>
          <a:xfrm>
            <a:off x="4748170" y="242088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Multiply 275"/>
          <p:cNvSpPr/>
          <p:nvPr/>
        </p:nvSpPr>
        <p:spPr>
          <a:xfrm>
            <a:off x="3037324" y="325166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Multiply 279"/>
          <p:cNvSpPr/>
          <p:nvPr/>
        </p:nvSpPr>
        <p:spPr>
          <a:xfrm>
            <a:off x="8332937" y="370221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Multiply 284"/>
          <p:cNvSpPr/>
          <p:nvPr/>
        </p:nvSpPr>
        <p:spPr>
          <a:xfrm>
            <a:off x="3674843" y="366408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Multiply 287"/>
          <p:cNvSpPr/>
          <p:nvPr/>
        </p:nvSpPr>
        <p:spPr>
          <a:xfrm>
            <a:off x="4820178" y="271119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Multiply 288"/>
          <p:cNvSpPr/>
          <p:nvPr/>
        </p:nvSpPr>
        <p:spPr>
          <a:xfrm>
            <a:off x="8022690" y="379007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Multiply 292"/>
          <p:cNvSpPr/>
          <p:nvPr/>
        </p:nvSpPr>
        <p:spPr>
          <a:xfrm>
            <a:off x="2743310" y="346786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Multiply 293"/>
          <p:cNvSpPr/>
          <p:nvPr/>
        </p:nvSpPr>
        <p:spPr>
          <a:xfrm>
            <a:off x="3212713" y="355872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Multiply 296"/>
          <p:cNvSpPr/>
          <p:nvPr/>
        </p:nvSpPr>
        <p:spPr>
          <a:xfrm>
            <a:off x="4903463" y="2999831"/>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Multiply 297"/>
          <p:cNvSpPr/>
          <p:nvPr/>
        </p:nvSpPr>
        <p:spPr>
          <a:xfrm>
            <a:off x="7586333" y="381250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Multiply 338"/>
          <p:cNvSpPr/>
          <p:nvPr/>
        </p:nvSpPr>
        <p:spPr>
          <a:xfrm>
            <a:off x="7348701" y="383942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Multiply 339"/>
          <p:cNvSpPr/>
          <p:nvPr/>
        </p:nvSpPr>
        <p:spPr>
          <a:xfrm>
            <a:off x="7112399" y="4086032"/>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421809" y="1487363"/>
            <a:ext cx="1482635" cy="2322286"/>
          </a:xfrm>
          <a:custGeom>
            <a:avLst/>
            <a:gdLst>
              <a:gd name="connsiteX0" fmla="*/ 0 w 1482635"/>
              <a:gd name="connsiteY0" fmla="*/ 0 h 2322286"/>
              <a:gd name="connsiteX1" fmla="*/ 1190171 w 1482635"/>
              <a:gd name="connsiteY1" fmla="*/ 1190172 h 2322286"/>
              <a:gd name="connsiteX2" fmla="*/ 1233714 w 1482635"/>
              <a:gd name="connsiteY2" fmla="*/ 1190172 h 2322286"/>
              <a:gd name="connsiteX3" fmla="*/ 1480457 w 1482635"/>
              <a:gd name="connsiteY3" fmla="*/ 1988457 h 2322286"/>
              <a:gd name="connsiteX4" fmla="*/ 1074057 w 1482635"/>
              <a:gd name="connsiteY4" fmla="*/ 2322286 h 232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635" h="2322286">
                <a:moveTo>
                  <a:pt x="0" y="0"/>
                </a:moveTo>
                <a:lnTo>
                  <a:pt x="1190171" y="1190172"/>
                </a:lnTo>
                <a:cubicBezTo>
                  <a:pt x="1395790" y="1388534"/>
                  <a:pt x="1185333" y="1057125"/>
                  <a:pt x="1233714" y="1190172"/>
                </a:cubicBezTo>
                <a:cubicBezTo>
                  <a:pt x="1282095" y="1323219"/>
                  <a:pt x="1507067" y="1799771"/>
                  <a:pt x="1480457" y="1988457"/>
                </a:cubicBezTo>
                <a:cubicBezTo>
                  <a:pt x="1453848" y="2177143"/>
                  <a:pt x="1263952" y="2249714"/>
                  <a:pt x="1074057" y="2322286"/>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060154" y="1509311"/>
            <a:ext cx="2247441" cy="2303559"/>
          </a:xfrm>
          <a:custGeom>
            <a:avLst/>
            <a:gdLst>
              <a:gd name="connsiteX0" fmla="*/ 0 w 2247441"/>
              <a:gd name="connsiteY0" fmla="*/ 0 h 2303559"/>
              <a:gd name="connsiteX1" fmla="*/ 1002535 w 2247441"/>
              <a:gd name="connsiteY1" fmla="*/ 1101687 h 2303559"/>
              <a:gd name="connsiteX2" fmla="*/ 1002535 w 2247441"/>
              <a:gd name="connsiteY2" fmla="*/ 1101687 h 2303559"/>
              <a:gd name="connsiteX3" fmla="*/ 1145754 w 2247441"/>
              <a:gd name="connsiteY3" fmla="*/ 2082188 h 2303559"/>
              <a:gd name="connsiteX4" fmla="*/ 1652530 w 2247441"/>
              <a:gd name="connsiteY4" fmla="*/ 2280491 h 2303559"/>
              <a:gd name="connsiteX5" fmla="*/ 2247441 w 2247441"/>
              <a:gd name="connsiteY5" fmla="*/ 2291508 h 230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7441" h="2303559">
                <a:moveTo>
                  <a:pt x="0" y="0"/>
                </a:moveTo>
                <a:lnTo>
                  <a:pt x="1002535" y="1101687"/>
                </a:lnTo>
                <a:lnTo>
                  <a:pt x="1002535" y="1101687"/>
                </a:lnTo>
                <a:cubicBezTo>
                  <a:pt x="1026405" y="1265104"/>
                  <a:pt x="1037422" y="1885721"/>
                  <a:pt x="1145754" y="2082188"/>
                </a:cubicBezTo>
                <a:cubicBezTo>
                  <a:pt x="1254087" y="2278655"/>
                  <a:pt x="1468915" y="2245604"/>
                  <a:pt x="1652530" y="2280491"/>
                </a:cubicBezTo>
                <a:cubicBezTo>
                  <a:pt x="1836145" y="2315378"/>
                  <a:pt x="2041793" y="2303443"/>
                  <a:pt x="2247441" y="2291508"/>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585029" y="1030514"/>
            <a:ext cx="1872342" cy="2249714"/>
          </a:xfrm>
          <a:custGeom>
            <a:avLst/>
            <a:gdLst>
              <a:gd name="connsiteX0" fmla="*/ 0 w 1872342"/>
              <a:gd name="connsiteY0" fmla="*/ 0 h 2249714"/>
              <a:gd name="connsiteX1" fmla="*/ 696685 w 1872342"/>
              <a:gd name="connsiteY1" fmla="*/ 711200 h 2249714"/>
              <a:gd name="connsiteX2" fmla="*/ 740228 w 1872342"/>
              <a:gd name="connsiteY2" fmla="*/ 769257 h 2249714"/>
              <a:gd name="connsiteX3" fmla="*/ 1204685 w 1872342"/>
              <a:gd name="connsiteY3" fmla="*/ 1088572 h 2249714"/>
              <a:gd name="connsiteX4" fmla="*/ 1291771 w 1872342"/>
              <a:gd name="connsiteY4" fmla="*/ 1277257 h 2249714"/>
              <a:gd name="connsiteX5" fmla="*/ 1422400 w 1872342"/>
              <a:gd name="connsiteY5" fmla="*/ 1973943 h 2249714"/>
              <a:gd name="connsiteX6" fmla="*/ 1567542 w 1872342"/>
              <a:gd name="connsiteY6" fmla="*/ 2220686 h 2249714"/>
              <a:gd name="connsiteX7" fmla="*/ 1872342 w 1872342"/>
              <a:gd name="connsiteY7" fmla="*/ 2235200 h 22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2342" h="2249714">
                <a:moveTo>
                  <a:pt x="0" y="0"/>
                </a:moveTo>
                <a:lnTo>
                  <a:pt x="696685" y="711200"/>
                </a:lnTo>
                <a:cubicBezTo>
                  <a:pt x="820056" y="839409"/>
                  <a:pt x="655561" y="706362"/>
                  <a:pt x="740228" y="769257"/>
                </a:cubicBezTo>
                <a:cubicBezTo>
                  <a:pt x="824895" y="832152"/>
                  <a:pt x="1112761" y="1003906"/>
                  <a:pt x="1204685" y="1088572"/>
                </a:cubicBezTo>
                <a:cubicBezTo>
                  <a:pt x="1296609" y="1173238"/>
                  <a:pt x="1255485" y="1129695"/>
                  <a:pt x="1291771" y="1277257"/>
                </a:cubicBezTo>
                <a:cubicBezTo>
                  <a:pt x="1328057" y="1424819"/>
                  <a:pt x="1376438" y="1816705"/>
                  <a:pt x="1422400" y="1973943"/>
                </a:cubicBezTo>
                <a:cubicBezTo>
                  <a:pt x="1468362" y="2131181"/>
                  <a:pt x="1492552" y="2177143"/>
                  <a:pt x="1567542" y="2220686"/>
                </a:cubicBezTo>
                <a:cubicBezTo>
                  <a:pt x="1642532" y="2264229"/>
                  <a:pt x="1757437" y="2249714"/>
                  <a:pt x="1872342" y="2235200"/>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2815771" y="5152571"/>
            <a:ext cx="1567543" cy="973040"/>
          </a:xfrm>
          <a:custGeom>
            <a:avLst/>
            <a:gdLst>
              <a:gd name="connsiteX0" fmla="*/ 0 w 1567543"/>
              <a:gd name="connsiteY0" fmla="*/ 0 h 973040"/>
              <a:gd name="connsiteX1" fmla="*/ 783772 w 1567543"/>
              <a:gd name="connsiteY1" fmla="*/ 812800 h 973040"/>
              <a:gd name="connsiteX2" fmla="*/ 798286 w 1567543"/>
              <a:gd name="connsiteY2" fmla="*/ 841829 h 973040"/>
              <a:gd name="connsiteX3" fmla="*/ 1103086 w 1567543"/>
              <a:gd name="connsiteY3" fmla="*/ 972458 h 973040"/>
              <a:gd name="connsiteX4" fmla="*/ 1567543 w 1567543"/>
              <a:gd name="connsiteY4" fmla="*/ 783772 h 97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973040">
                <a:moveTo>
                  <a:pt x="0" y="0"/>
                </a:moveTo>
                <a:lnTo>
                  <a:pt x="783772" y="812800"/>
                </a:lnTo>
                <a:cubicBezTo>
                  <a:pt x="916820" y="953105"/>
                  <a:pt x="745067" y="815219"/>
                  <a:pt x="798286" y="841829"/>
                </a:cubicBezTo>
                <a:cubicBezTo>
                  <a:pt x="851505" y="868439"/>
                  <a:pt x="974877" y="982134"/>
                  <a:pt x="1103086" y="972458"/>
                </a:cubicBezTo>
                <a:cubicBezTo>
                  <a:pt x="1231295" y="962782"/>
                  <a:pt x="1399419" y="873277"/>
                  <a:pt x="1567543" y="783772"/>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7197213" y="3178629"/>
            <a:ext cx="1967571" cy="1436914"/>
          </a:xfrm>
          <a:custGeom>
            <a:avLst/>
            <a:gdLst>
              <a:gd name="connsiteX0" fmla="*/ 1583930 w 1967571"/>
              <a:gd name="connsiteY0" fmla="*/ 0 h 1436914"/>
              <a:gd name="connsiteX1" fmla="*/ 1932273 w 1967571"/>
              <a:gd name="connsiteY1" fmla="*/ 188685 h 1436914"/>
              <a:gd name="connsiteX2" fmla="*/ 1903244 w 1967571"/>
              <a:gd name="connsiteY2" fmla="*/ 566057 h 1436914"/>
              <a:gd name="connsiteX3" fmla="*/ 1467816 w 1967571"/>
              <a:gd name="connsiteY3" fmla="*/ 740228 h 1436914"/>
              <a:gd name="connsiteX4" fmla="*/ 1250101 w 1967571"/>
              <a:gd name="connsiteY4" fmla="*/ 682171 h 1436914"/>
              <a:gd name="connsiteX5" fmla="*/ 988844 w 1967571"/>
              <a:gd name="connsiteY5" fmla="*/ 769257 h 1436914"/>
              <a:gd name="connsiteX6" fmla="*/ 480844 w 1967571"/>
              <a:gd name="connsiteY6" fmla="*/ 783771 h 1436914"/>
              <a:gd name="connsiteX7" fmla="*/ 306673 w 1967571"/>
              <a:gd name="connsiteY7" fmla="*/ 783771 h 1436914"/>
              <a:gd name="connsiteX8" fmla="*/ 45416 w 1967571"/>
              <a:gd name="connsiteY8" fmla="*/ 1059542 h 1436914"/>
              <a:gd name="connsiteX9" fmla="*/ 1873 w 1967571"/>
              <a:gd name="connsiteY9" fmla="*/ 1436914 h 143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7571" h="1436914">
                <a:moveTo>
                  <a:pt x="1583930" y="0"/>
                </a:moveTo>
                <a:cubicBezTo>
                  <a:pt x="1731492" y="47171"/>
                  <a:pt x="1879054" y="94342"/>
                  <a:pt x="1932273" y="188685"/>
                </a:cubicBezTo>
                <a:cubicBezTo>
                  <a:pt x="1985492" y="283028"/>
                  <a:pt x="1980653" y="474133"/>
                  <a:pt x="1903244" y="566057"/>
                </a:cubicBezTo>
                <a:cubicBezTo>
                  <a:pt x="1825835" y="657981"/>
                  <a:pt x="1576673" y="720876"/>
                  <a:pt x="1467816" y="740228"/>
                </a:cubicBezTo>
                <a:cubicBezTo>
                  <a:pt x="1358959" y="759580"/>
                  <a:pt x="1329930" y="677333"/>
                  <a:pt x="1250101" y="682171"/>
                </a:cubicBezTo>
                <a:cubicBezTo>
                  <a:pt x="1170272" y="687009"/>
                  <a:pt x="1117053" y="752324"/>
                  <a:pt x="988844" y="769257"/>
                </a:cubicBezTo>
                <a:cubicBezTo>
                  <a:pt x="860635" y="786190"/>
                  <a:pt x="594539" y="781352"/>
                  <a:pt x="480844" y="783771"/>
                </a:cubicBezTo>
                <a:cubicBezTo>
                  <a:pt x="367149" y="786190"/>
                  <a:pt x="379244" y="737809"/>
                  <a:pt x="306673" y="783771"/>
                </a:cubicBezTo>
                <a:cubicBezTo>
                  <a:pt x="234102" y="829733"/>
                  <a:pt x="96216" y="950685"/>
                  <a:pt x="45416" y="1059542"/>
                </a:cubicBezTo>
                <a:cubicBezTo>
                  <a:pt x="-5384" y="1168399"/>
                  <a:pt x="-1756" y="1302656"/>
                  <a:pt x="1873" y="1436914"/>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8548914" y="4915657"/>
            <a:ext cx="1712686" cy="1194857"/>
          </a:xfrm>
          <a:custGeom>
            <a:avLst/>
            <a:gdLst>
              <a:gd name="connsiteX0" fmla="*/ 1712686 w 1712686"/>
              <a:gd name="connsiteY0" fmla="*/ 1194857 h 1194857"/>
              <a:gd name="connsiteX1" fmla="*/ 1219200 w 1712686"/>
              <a:gd name="connsiteY1" fmla="*/ 933600 h 1194857"/>
              <a:gd name="connsiteX2" fmla="*/ 406400 w 1712686"/>
              <a:gd name="connsiteY2" fmla="*/ 120800 h 1194857"/>
              <a:gd name="connsiteX3" fmla="*/ 0 w 1712686"/>
              <a:gd name="connsiteY3" fmla="*/ 19200 h 1194857"/>
            </a:gdLst>
            <a:ahLst/>
            <a:cxnLst>
              <a:cxn ang="0">
                <a:pos x="connsiteX0" y="connsiteY0"/>
              </a:cxn>
              <a:cxn ang="0">
                <a:pos x="connsiteX1" y="connsiteY1"/>
              </a:cxn>
              <a:cxn ang="0">
                <a:pos x="connsiteX2" y="connsiteY2"/>
              </a:cxn>
              <a:cxn ang="0">
                <a:pos x="connsiteX3" y="connsiteY3"/>
              </a:cxn>
            </a:cxnLst>
            <a:rect l="l" t="t" r="r" b="b"/>
            <a:pathLst>
              <a:path w="1712686" h="1194857">
                <a:moveTo>
                  <a:pt x="1712686" y="1194857"/>
                </a:moveTo>
                <a:cubicBezTo>
                  <a:pt x="1574800" y="1153733"/>
                  <a:pt x="1436914" y="1112609"/>
                  <a:pt x="1219200" y="933600"/>
                </a:cubicBezTo>
                <a:cubicBezTo>
                  <a:pt x="1001486" y="754590"/>
                  <a:pt x="609600" y="273200"/>
                  <a:pt x="406400" y="120800"/>
                </a:cubicBezTo>
                <a:cubicBezTo>
                  <a:pt x="203200" y="-31600"/>
                  <a:pt x="101600" y="-6200"/>
                  <a:pt x="0" y="19200"/>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3"/>
          <p:cNvSpPr/>
          <p:nvPr/>
        </p:nvSpPr>
        <p:spPr>
          <a:xfrm>
            <a:off x="10267950" y="1457325"/>
            <a:ext cx="597895" cy="781050"/>
          </a:xfrm>
          <a:custGeom>
            <a:avLst/>
            <a:gdLst>
              <a:gd name="connsiteX0" fmla="*/ 0 w 597895"/>
              <a:gd name="connsiteY0" fmla="*/ 0 h 781050"/>
              <a:gd name="connsiteX1" fmla="*/ 552450 w 597895"/>
              <a:gd name="connsiteY1" fmla="*/ 523875 h 781050"/>
              <a:gd name="connsiteX2" fmla="*/ 561975 w 597895"/>
              <a:gd name="connsiteY2" fmla="*/ 523875 h 781050"/>
              <a:gd name="connsiteX3" fmla="*/ 523875 w 597895"/>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597895" h="781050">
                <a:moveTo>
                  <a:pt x="0" y="0"/>
                </a:moveTo>
                <a:lnTo>
                  <a:pt x="552450" y="523875"/>
                </a:lnTo>
                <a:cubicBezTo>
                  <a:pt x="646112" y="611187"/>
                  <a:pt x="566738" y="481013"/>
                  <a:pt x="561975" y="523875"/>
                </a:cubicBezTo>
                <a:cubicBezTo>
                  <a:pt x="557213" y="566738"/>
                  <a:pt x="540544" y="673894"/>
                  <a:pt x="523875" y="781050"/>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0" name="Straight Connector 129">
            <a:extLst>
              <a:ext uri="{FF2B5EF4-FFF2-40B4-BE49-F238E27FC236}">
                <a16:creationId xmlns:a16="http://schemas.microsoft.com/office/drawing/2014/main" id="{FAF7265B-D2D3-4904-9669-2733331A2D2F}"/>
              </a:ext>
            </a:extLst>
          </p:cNvPr>
          <p:cNvCxnSpPr/>
          <p:nvPr/>
        </p:nvCxnSpPr>
        <p:spPr>
          <a:xfrm>
            <a:off x="1052955" y="3424598"/>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685D1A70-41DD-472E-897A-2D3452AF6172}"/>
              </a:ext>
            </a:extLst>
          </p:cNvPr>
          <p:cNvSpPr/>
          <p:nvPr/>
        </p:nvSpPr>
        <p:spPr>
          <a:xfrm>
            <a:off x="924913" y="330777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E0461417-E781-4630-ADB2-6EBB1BB033A7}"/>
              </a:ext>
            </a:extLst>
          </p:cNvPr>
          <p:cNvSpPr/>
          <p:nvPr/>
        </p:nvSpPr>
        <p:spPr>
          <a:xfrm>
            <a:off x="937956" y="401550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2956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Rectangle 161"/>
          <p:cNvSpPr/>
          <p:nvPr/>
        </p:nvSpPr>
        <p:spPr>
          <a:xfrm flipV="1">
            <a:off x="1055440" y="4149078"/>
            <a:ext cx="5760640" cy="2160242"/>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flipV="1">
            <a:off x="7536160" y="548680"/>
            <a:ext cx="3600400" cy="288032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536160" y="548682"/>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9696400" y="548679"/>
            <a:ext cx="1440160" cy="2880313"/>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1055440" y="54868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2495598" y="548676"/>
            <a:ext cx="1440159" cy="1440161"/>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3935759" y="548678"/>
            <a:ext cx="1440159" cy="144016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5375920" y="54867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1055440"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2495599"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3935761"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5375920"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9696399" y="4144120"/>
            <a:ext cx="1440161" cy="216520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flipH="1">
            <a:off x="7536160" y="4154040"/>
            <a:ext cx="2160240" cy="215528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p:cNvSpPr/>
          <p:nvPr/>
        </p:nvSpPr>
        <p:spPr>
          <a:xfrm>
            <a:off x="7536160" y="4149080"/>
            <a:ext cx="3600400" cy="21602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536160" y="1988837"/>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55440" y="548680"/>
            <a:ext cx="10081120" cy="57606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1055440" y="548680"/>
            <a:ext cx="5760640" cy="2880319"/>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721418" y="658570"/>
            <a:ext cx="822854" cy="523220"/>
          </a:xfrm>
          <a:prstGeom prst="rect">
            <a:avLst/>
          </a:prstGeom>
          <a:solidFill>
            <a:schemeClr val="bg1"/>
          </a:solidFill>
          <a:ln>
            <a:noFill/>
            <a:prstDash val="solid"/>
          </a:ln>
        </p:spPr>
        <p:txBody>
          <a:bodyPr wrap="none" rtlCol="0">
            <a:spAutoFit/>
          </a:bodyPr>
          <a:lstStyle/>
          <a:p>
            <a:r>
              <a:rPr lang="en-GB" sz="2800" dirty="0"/>
              <a:t>Café</a:t>
            </a:r>
          </a:p>
        </p:txBody>
      </p:sp>
      <p:sp>
        <p:nvSpPr>
          <p:cNvPr id="167" name="TextBox 166"/>
          <p:cNvSpPr txBox="1"/>
          <p:nvPr/>
        </p:nvSpPr>
        <p:spPr>
          <a:xfrm>
            <a:off x="1187796" y="4279806"/>
            <a:ext cx="4033797" cy="523220"/>
          </a:xfrm>
          <a:prstGeom prst="rect">
            <a:avLst/>
          </a:prstGeom>
          <a:solidFill>
            <a:schemeClr val="bg1"/>
          </a:solidFill>
          <a:ln>
            <a:noFill/>
            <a:prstDash val="solid"/>
          </a:ln>
        </p:spPr>
        <p:txBody>
          <a:bodyPr wrap="none" rtlCol="0">
            <a:spAutoFit/>
          </a:bodyPr>
          <a:lstStyle/>
          <a:p>
            <a:r>
              <a:rPr lang="en-GB" sz="2800" dirty="0"/>
              <a:t>UM-Meeting-Room-UM01</a:t>
            </a:r>
          </a:p>
        </p:txBody>
      </p:sp>
      <p:sp>
        <p:nvSpPr>
          <p:cNvPr id="168" name="TextBox 167"/>
          <p:cNvSpPr txBox="1"/>
          <p:nvPr/>
        </p:nvSpPr>
        <p:spPr>
          <a:xfrm>
            <a:off x="7844813" y="4245030"/>
            <a:ext cx="2425729" cy="523220"/>
          </a:xfrm>
          <a:prstGeom prst="rect">
            <a:avLst/>
          </a:prstGeom>
          <a:solidFill>
            <a:schemeClr val="bg1"/>
          </a:solidFill>
          <a:ln>
            <a:noFill/>
            <a:prstDash val="solid"/>
          </a:ln>
        </p:spPr>
        <p:txBody>
          <a:bodyPr wrap="none" rtlCol="0">
            <a:spAutoFit/>
          </a:bodyPr>
          <a:lstStyle/>
          <a:p>
            <a:r>
              <a:rPr lang="en-GB" sz="2800" dirty="0"/>
              <a:t>Exhibition-Area</a:t>
            </a:r>
          </a:p>
        </p:txBody>
      </p:sp>
      <p:cxnSp>
        <p:nvCxnSpPr>
          <p:cNvPr id="170" name="Straight Connector 169"/>
          <p:cNvCxnSpPr/>
          <p:nvPr/>
        </p:nvCxnSpPr>
        <p:spPr>
          <a:xfrm>
            <a:off x="2495600" y="414908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495600" y="3428999"/>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536160" y="486916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976320" y="342900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816080" y="198884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111323" y="611977"/>
            <a:ext cx="1952458" cy="523220"/>
          </a:xfrm>
          <a:prstGeom prst="rect">
            <a:avLst/>
          </a:prstGeom>
          <a:solidFill>
            <a:schemeClr val="bg1"/>
          </a:solidFill>
          <a:ln>
            <a:noFill/>
            <a:prstDash val="solid"/>
          </a:ln>
        </p:spPr>
        <p:txBody>
          <a:bodyPr wrap="none" rtlCol="0">
            <a:spAutoFit/>
          </a:bodyPr>
          <a:lstStyle/>
          <a:p>
            <a:r>
              <a:rPr lang="en-GB" sz="2800" dirty="0"/>
              <a:t>Open-Office</a:t>
            </a:r>
          </a:p>
        </p:txBody>
      </p:sp>
      <p:cxnSp>
        <p:nvCxnSpPr>
          <p:cNvPr id="188" name="Straight Connector 187"/>
          <p:cNvCxnSpPr/>
          <p:nvPr/>
        </p:nvCxnSpPr>
        <p:spPr>
          <a:xfrm>
            <a:off x="2495600" y="3428997"/>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1102265" y="1641938"/>
            <a:ext cx="1329204" cy="307777"/>
          </a:xfrm>
          <a:prstGeom prst="rect">
            <a:avLst/>
          </a:prstGeom>
          <a:solidFill>
            <a:schemeClr val="bg1"/>
          </a:solidFill>
          <a:ln>
            <a:noFill/>
            <a:prstDash val="solid"/>
          </a:ln>
        </p:spPr>
        <p:txBody>
          <a:bodyPr wrap="square" rtlCol="0">
            <a:spAutoFit/>
          </a:bodyPr>
          <a:lstStyle/>
          <a:p>
            <a:r>
              <a:rPr lang="en-GB" sz="1400" dirty="0"/>
              <a:t>Desks: 201-208</a:t>
            </a:r>
          </a:p>
        </p:txBody>
      </p:sp>
      <p:sp>
        <p:nvSpPr>
          <p:cNvPr id="193" name="TextBox 192"/>
          <p:cNvSpPr txBox="1"/>
          <p:nvPr/>
        </p:nvSpPr>
        <p:spPr>
          <a:xfrm>
            <a:off x="2561667" y="1641937"/>
            <a:ext cx="1329204" cy="307777"/>
          </a:xfrm>
          <a:prstGeom prst="rect">
            <a:avLst/>
          </a:prstGeom>
          <a:solidFill>
            <a:schemeClr val="bg1"/>
          </a:solidFill>
          <a:ln>
            <a:noFill/>
            <a:prstDash val="solid"/>
          </a:ln>
        </p:spPr>
        <p:txBody>
          <a:bodyPr wrap="square" rtlCol="0">
            <a:spAutoFit/>
          </a:bodyPr>
          <a:lstStyle/>
          <a:p>
            <a:r>
              <a:rPr lang="en-GB" sz="1400" dirty="0"/>
              <a:t>Desks: 209-216</a:t>
            </a:r>
          </a:p>
        </p:txBody>
      </p:sp>
      <p:sp>
        <p:nvSpPr>
          <p:cNvPr id="194" name="TextBox 193"/>
          <p:cNvSpPr txBox="1"/>
          <p:nvPr/>
        </p:nvSpPr>
        <p:spPr>
          <a:xfrm>
            <a:off x="3979312" y="1644701"/>
            <a:ext cx="1329204" cy="307777"/>
          </a:xfrm>
          <a:prstGeom prst="rect">
            <a:avLst/>
          </a:prstGeom>
          <a:solidFill>
            <a:schemeClr val="bg1"/>
          </a:solidFill>
          <a:ln>
            <a:noFill/>
            <a:prstDash val="solid"/>
          </a:ln>
        </p:spPr>
        <p:txBody>
          <a:bodyPr wrap="square" rtlCol="0">
            <a:spAutoFit/>
          </a:bodyPr>
          <a:lstStyle/>
          <a:p>
            <a:r>
              <a:rPr lang="en-GB" sz="1400" dirty="0"/>
              <a:t>Desks: 217-220</a:t>
            </a:r>
          </a:p>
        </p:txBody>
      </p:sp>
      <p:sp>
        <p:nvSpPr>
          <p:cNvPr id="195" name="TextBox 194"/>
          <p:cNvSpPr txBox="1"/>
          <p:nvPr/>
        </p:nvSpPr>
        <p:spPr>
          <a:xfrm>
            <a:off x="5431396" y="1639224"/>
            <a:ext cx="1329204" cy="307777"/>
          </a:xfrm>
          <a:prstGeom prst="rect">
            <a:avLst/>
          </a:prstGeom>
          <a:solidFill>
            <a:schemeClr val="bg1"/>
          </a:solidFill>
          <a:ln>
            <a:noFill/>
            <a:prstDash val="solid"/>
          </a:ln>
        </p:spPr>
        <p:txBody>
          <a:bodyPr wrap="square" rtlCol="0">
            <a:spAutoFit/>
          </a:bodyPr>
          <a:lstStyle/>
          <a:p>
            <a:r>
              <a:rPr lang="en-GB" sz="1400" dirty="0"/>
              <a:t>Desks: 221-228</a:t>
            </a:r>
          </a:p>
        </p:txBody>
      </p:sp>
      <p:sp>
        <p:nvSpPr>
          <p:cNvPr id="196" name="TextBox 195"/>
          <p:cNvSpPr txBox="1"/>
          <p:nvPr/>
        </p:nvSpPr>
        <p:spPr>
          <a:xfrm>
            <a:off x="1137615" y="3068959"/>
            <a:ext cx="1329204" cy="307777"/>
          </a:xfrm>
          <a:prstGeom prst="rect">
            <a:avLst/>
          </a:prstGeom>
          <a:solidFill>
            <a:schemeClr val="bg1"/>
          </a:solidFill>
          <a:ln>
            <a:noFill/>
            <a:prstDash val="solid"/>
          </a:ln>
        </p:spPr>
        <p:txBody>
          <a:bodyPr wrap="square" rtlCol="0">
            <a:spAutoFit/>
          </a:bodyPr>
          <a:lstStyle/>
          <a:p>
            <a:r>
              <a:rPr lang="en-GB" sz="1400" dirty="0"/>
              <a:t>Desks: 229-232</a:t>
            </a:r>
          </a:p>
        </p:txBody>
      </p:sp>
      <p:sp>
        <p:nvSpPr>
          <p:cNvPr id="197" name="TextBox 196"/>
          <p:cNvSpPr txBox="1"/>
          <p:nvPr/>
        </p:nvSpPr>
        <p:spPr>
          <a:xfrm>
            <a:off x="2553161" y="3068960"/>
            <a:ext cx="1329204" cy="307777"/>
          </a:xfrm>
          <a:prstGeom prst="rect">
            <a:avLst/>
          </a:prstGeom>
          <a:solidFill>
            <a:schemeClr val="bg1"/>
          </a:solidFill>
          <a:ln>
            <a:noFill/>
            <a:prstDash val="solid"/>
          </a:ln>
        </p:spPr>
        <p:txBody>
          <a:bodyPr wrap="square" rtlCol="0">
            <a:spAutoFit/>
          </a:bodyPr>
          <a:lstStyle/>
          <a:p>
            <a:r>
              <a:rPr lang="en-GB" sz="1400" dirty="0"/>
              <a:t>Desks: 233-240</a:t>
            </a:r>
          </a:p>
        </p:txBody>
      </p:sp>
      <p:sp>
        <p:nvSpPr>
          <p:cNvPr id="198" name="TextBox 197"/>
          <p:cNvSpPr txBox="1"/>
          <p:nvPr/>
        </p:nvSpPr>
        <p:spPr>
          <a:xfrm>
            <a:off x="4012999" y="3068959"/>
            <a:ext cx="1329204" cy="307777"/>
          </a:xfrm>
          <a:prstGeom prst="rect">
            <a:avLst/>
          </a:prstGeom>
          <a:solidFill>
            <a:schemeClr val="bg1"/>
          </a:solidFill>
          <a:ln>
            <a:noFill/>
            <a:prstDash val="solid"/>
          </a:ln>
        </p:spPr>
        <p:txBody>
          <a:bodyPr wrap="square" rtlCol="0">
            <a:spAutoFit/>
          </a:bodyPr>
          <a:lstStyle/>
          <a:p>
            <a:r>
              <a:rPr lang="en-GB" sz="1400" dirty="0"/>
              <a:t>Desks: 241-244</a:t>
            </a:r>
          </a:p>
        </p:txBody>
      </p:sp>
      <p:sp>
        <p:nvSpPr>
          <p:cNvPr id="199" name="TextBox 198"/>
          <p:cNvSpPr txBox="1"/>
          <p:nvPr/>
        </p:nvSpPr>
        <p:spPr>
          <a:xfrm>
            <a:off x="5440760" y="3068959"/>
            <a:ext cx="1329204" cy="307777"/>
          </a:xfrm>
          <a:prstGeom prst="rect">
            <a:avLst/>
          </a:prstGeom>
          <a:solidFill>
            <a:schemeClr val="bg1"/>
          </a:solidFill>
          <a:ln>
            <a:noFill/>
            <a:prstDash val="solid"/>
          </a:ln>
        </p:spPr>
        <p:txBody>
          <a:bodyPr wrap="square" rtlCol="0">
            <a:spAutoFit/>
          </a:bodyPr>
          <a:lstStyle/>
          <a:p>
            <a:r>
              <a:rPr lang="en-GB" sz="1400" dirty="0"/>
              <a:t>Desks: 245-254</a:t>
            </a:r>
          </a:p>
        </p:txBody>
      </p:sp>
      <p:sp>
        <p:nvSpPr>
          <p:cNvPr id="200" name="TextBox 199"/>
          <p:cNvSpPr txBox="1"/>
          <p:nvPr/>
        </p:nvSpPr>
        <p:spPr>
          <a:xfrm>
            <a:off x="7721418" y="1580150"/>
            <a:ext cx="678838" cy="307777"/>
          </a:xfrm>
          <a:prstGeom prst="rect">
            <a:avLst/>
          </a:prstGeom>
          <a:solidFill>
            <a:schemeClr val="bg1"/>
          </a:solidFill>
          <a:ln>
            <a:noFill/>
            <a:prstDash val="solid"/>
          </a:ln>
        </p:spPr>
        <p:txBody>
          <a:bodyPr wrap="square" rtlCol="0">
            <a:spAutoFit/>
          </a:bodyPr>
          <a:lstStyle/>
          <a:p>
            <a:r>
              <a:rPr lang="en-GB" sz="1400" dirty="0"/>
              <a:t>Café-1</a:t>
            </a:r>
          </a:p>
        </p:txBody>
      </p:sp>
      <p:sp>
        <p:nvSpPr>
          <p:cNvPr id="202" name="TextBox 201"/>
          <p:cNvSpPr txBox="1"/>
          <p:nvPr/>
        </p:nvSpPr>
        <p:spPr>
          <a:xfrm>
            <a:off x="7721418" y="3042971"/>
            <a:ext cx="678838" cy="307777"/>
          </a:xfrm>
          <a:prstGeom prst="rect">
            <a:avLst/>
          </a:prstGeom>
          <a:solidFill>
            <a:schemeClr val="bg1"/>
          </a:solidFill>
          <a:ln>
            <a:noFill/>
            <a:prstDash val="solid"/>
          </a:ln>
        </p:spPr>
        <p:txBody>
          <a:bodyPr wrap="square" rtlCol="0">
            <a:spAutoFit/>
          </a:bodyPr>
          <a:lstStyle/>
          <a:p>
            <a:r>
              <a:rPr lang="en-GB" sz="1400" dirty="0"/>
              <a:t>Café-2</a:t>
            </a:r>
          </a:p>
        </p:txBody>
      </p:sp>
      <p:sp>
        <p:nvSpPr>
          <p:cNvPr id="203" name="TextBox 202"/>
          <p:cNvSpPr txBox="1"/>
          <p:nvPr/>
        </p:nvSpPr>
        <p:spPr>
          <a:xfrm>
            <a:off x="9762253" y="3042971"/>
            <a:ext cx="678838" cy="307777"/>
          </a:xfrm>
          <a:prstGeom prst="rect">
            <a:avLst/>
          </a:prstGeom>
          <a:solidFill>
            <a:schemeClr val="bg1"/>
          </a:solidFill>
          <a:ln>
            <a:noFill/>
            <a:prstDash val="solid"/>
          </a:ln>
        </p:spPr>
        <p:txBody>
          <a:bodyPr wrap="square" rtlCol="0">
            <a:spAutoFit/>
          </a:bodyPr>
          <a:lstStyle/>
          <a:p>
            <a:r>
              <a:rPr lang="en-GB" sz="1400" dirty="0"/>
              <a:t>Café-3</a:t>
            </a:r>
          </a:p>
        </p:txBody>
      </p:sp>
      <p:sp>
        <p:nvSpPr>
          <p:cNvPr id="207" name="TextBox 206"/>
          <p:cNvSpPr txBox="1"/>
          <p:nvPr/>
        </p:nvSpPr>
        <p:spPr>
          <a:xfrm>
            <a:off x="9762253" y="5691516"/>
            <a:ext cx="1268193" cy="523220"/>
          </a:xfrm>
          <a:prstGeom prst="rect">
            <a:avLst/>
          </a:prstGeom>
          <a:solidFill>
            <a:schemeClr val="bg1"/>
          </a:solidFill>
          <a:ln>
            <a:noFill/>
            <a:prstDash val="solid"/>
          </a:ln>
        </p:spPr>
        <p:txBody>
          <a:bodyPr wrap="square" rtlCol="0">
            <a:spAutoFit/>
          </a:bodyPr>
          <a:lstStyle/>
          <a:p>
            <a:r>
              <a:rPr lang="en-GB" sz="1400" dirty="0"/>
              <a:t>Exhibition-Area-2</a:t>
            </a:r>
          </a:p>
        </p:txBody>
      </p:sp>
      <p:sp>
        <p:nvSpPr>
          <p:cNvPr id="208" name="TextBox 207"/>
          <p:cNvSpPr txBox="1"/>
          <p:nvPr/>
        </p:nvSpPr>
        <p:spPr>
          <a:xfrm>
            <a:off x="7642274" y="5680185"/>
            <a:ext cx="1268193" cy="523220"/>
          </a:xfrm>
          <a:prstGeom prst="rect">
            <a:avLst/>
          </a:prstGeom>
          <a:solidFill>
            <a:schemeClr val="bg1"/>
          </a:solidFill>
          <a:ln>
            <a:noFill/>
            <a:prstDash val="solid"/>
          </a:ln>
        </p:spPr>
        <p:txBody>
          <a:bodyPr wrap="square" rtlCol="0">
            <a:spAutoFit/>
          </a:bodyPr>
          <a:lstStyle/>
          <a:p>
            <a:r>
              <a:rPr lang="en-GB" sz="1400" dirty="0"/>
              <a:t>Exhibition-Area-1</a:t>
            </a:r>
          </a:p>
        </p:txBody>
      </p:sp>
      <p:sp>
        <p:nvSpPr>
          <p:cNvPr id="209" name="Oval 208"/>
          <p:cNvSpPr/>
          <p:nvPr/>
        </p:nvSpPr>
        <p:spPr>
          <a:xfrm>
            <a:off x="1641210" y="114468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088279"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534062"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985216"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1651989" y="258151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3094705"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4525298"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5991113" y="257784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8488880" y="257656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8474731" y="1130323"/>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10289082" y="185896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8487554" y="510180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10295161" y="5076677"/>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TextBox 221"/>
          <p:cNvSpPr txBox="1"/>
          <p:nvPr/>
        </p:nvSpPr>
        <p:spPr>
          <a:xfrm>
            <a:off x="2927832" y="5941795"/>
            <a:ext cx="2102960" cy="307777"/>
          </a:xfrm>
          <a:prstGeom prst="rect">
            <a:avLst/>
          </a:prstGeom>
          <a:solidFill>
            <a:schemeClr val="bg1"/>
          </a:solidFill>
          <a:ln>
            <a:noFill/>
            <a:prstDash val="solid"/>
          </a:ln>
        </p:spPr>
        <p:txBody>
          <a:bodyPr wrap="square" rtlCol="0">
            <a:spAutoFit/>
          </a:bodyPr>
          <a:lstStyle/>
          <a:p>
            <a:r>
              <a:rPr lang="en-GB" sz="1400" dirty="0"/>
              <a:t>UM-Meeting-Room-UM01</a:t>
            </a:r>
          </a:p>
        </p:txBody>
      </p:sp>
      <p:sp>
        <p:nvSpPr>
          <p:cNvPr id="223" name="Oval 222"/>
          <p:cNvSpPr/>
          <p:nvPr/>
        </p:nvSpPr>
        <p:spPr>
          <a:xfrm>
            <a:off x="3793486" y="5109285"/>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TextBox 231"/>
          <p:cNvSpPr txBox="1"/>
          <p:nvPr/>
        </p:nvSpPr>
        <p:spPr>
          <a:xfrm>
            <a:off x="1087536" y="-41968"/>
            <a:ext cx="5549789" cy="523220"/>
          </a:xfrm>
          <a:prstGeom prst="rect">
            <a:avLst/>
          </a:prstGeom>
          <a:solidFill>
            <a:schemeClr val="bg1"/>
          </a:solidFill>
          <a:ln>
            <a:noFill/>
            <a:prstDash val="solid"/>
          </a:ln>
        </p:spPr>
        <p:txBody>
          <a:bodyPr wrap="none" rtlCol="0">
            <a:spAutoFit/>
          </a:bodyPr>
          <a:lstStyle/>
          <a:p>
            <a:r>
              <a:rPr lang="en-GB" sz="2800" b="1" dirty="0"/>
              <a:t>Cactus Smart Building, Ground Floor</a:t>
            </a:r>
          </a:p>
        </p:txBody>
      </p:sp>
      <p:sp>
        <p:nvSpPr>
          <p:cNvPr id="3" name="Multiply 2"/>
          <p:cNvSpPr/>
          <p:nvPr/>
        </p:nvSpPr>
        <p:spPr>
          <a:xfrm>
            <a:off x="1927417" y="137414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Multiply 67"/>
          <p:cNvSpPr/>
          <p:nvPr/>
        </p:nvSpPr>
        <p:spPr>
          <a:xfrm>
            <a:off x="1316653" y="138727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Multiply 70"/>
          <p:cNvSpPr/>
          <p:nvPr/>
        </p:nvSpPr>
        <p:spPr>
          <a:xfrm>
            <a:off x="4282529" y="920719"/>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Multiply 73"/>
          <p:cNvSpPr/>
          <p:nvPr/>
        </p:nvSpPr>
        <p:spPr>
          <a:xfrm>
            <a:off x="3425207" y="88669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Multiply 76"/>
          <p:cNvSpPr/>
          <p:nvPr/>
        </p:nvSpPr>
        <p:spPr>
          <a:xfrm>
            <a:off x="2673174" y="503063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Multiply 79"/>
          <p:cNvSpPr/>
          <p:nvPr/>
        </p:nvSpPr>
        <p:spPr>
          <a:xfrm>
            <a:off x="10125776" y="129695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Multiply 81"/>
          <p:cNvSpPr/>
          <p:nvPr/>
        </p:nvSpPr>
        <p:spPr>
          <a:xfrm>
            <a:off x="8930348" y="498202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Multiply 82"/>
          <p:cNvSpPr/>
          <p:nvPr/>
        </p:nvSpPr>
        <p:spPr>
          <a:xfrm>
            <a:off x="9441743" y="547122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Multiply 83"/>
          <p:cNvSpPr/>
          <p:nvPr/>
        </p:nvSpPr>
        <p:spPr>
          <a:xfrm>
            <a:off x="9307466" y="532400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Multiply 86"/>
          <p:cNvSpPr/>
          <p:nvPr/>
        </p:nvSpPr>
        <p:spPr>
          <a:xfrm>
            <a:off x="2187871" y="161446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Multiply 91"/>
          <p:cNvSpPr/>
          <p:nvPr/>
        </p:nvSpPr>
        <p:spPr>
          <a:xfrm>
            <a:off x="2781228" y="511855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Multiply 92"/>
          <p:cNvSpPr/>
          <p:nvPr/>
        </p:nvSpPr>
        <p:spPr>
          <a:xfrm>
            <a:off x="10233830" y="138487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Multiply 93"/>
          <p:cNvSpPr/>
          <p:nvPr/>
        </p:nvSpPr>
        <p:spPr>
          <a:xfrm>
            <a:off x="9038402" y="506994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Multiply 98"/>
          <p:cNvSpPr/>
          <p:nvPr/>
        </p:nvSpPr>
        <p:spPr>
          <a:xfrm>
            <a:off x="3596042" y="105273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Multiply 100"/>
          <p:cNvSpPr/>
          <p:nvPr/>
        </p:nvSpPr>
        <p:spPr>
          <a:xfrm>
            <a:off x="2844009" y="519667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Multiply 101"/>
          <p:cNvSpPr/>
          <p:nvPr/>
        </p:nvSpPr>
        <p:spPr>
          <a:xfrm>
            <a:off x="10296611" y="1462992"/>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Multiply 102"/>
          <p:cNvSpPr/>
          <p:nvPr/>
        </p:nvSpPr>
        <p:spPr>
          <a:xfrm>
            <a:off x="8792728" y="488313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Multiply 103"/>
          <p:cNvSpPr/>
          <p:nvPr/>
        </p:nvSpPr>
        <p:spPr>
          <a:xfrm>
            <a:off x="1559496" y="162532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Multiply 104"/>
          <p:cNvSpPr/>
          <p:nvPr/>
        </p:nvSpPr>
        <p:spPr>
          <a:xfrm>
            <a:off x="2416325" y="187236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Multiply 109"/>
          <p:cNvSpPr/>
          <p:nvPr/>
        </p:nvSpPr>
        <p:spPr>
          <a:xfrm>
            <a:off x="2916017" y="5268683"/>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Multiply 110"/>
          <p:cNvSpPr/>
          <p:nvPr/>
        </p:nvSpPr>
        <p:spPr>
          <a:xfrm>
            <a:off x="10368619" y="153500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Multiply 111"/>
          <p:cNvSpPr/>
          <p:nvPr/>
        </p:nvSpPr>
        <p:spPr>
          <a:xfrm>
            <a:off x="9173191" y="5220072"/>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Multiply 112"/>
          <p:cNvSpPr/>
          <p:nvPr/>
        </p:nvSpPr>
        <p:spPr>
          <a:xfrm>
            <a:off x="1711896" y="177772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Multiply 116"/>
          <p:cNvSpPr/>
          <p:nvPr/>
        </p:nvSpPr>
        <p:spPr>
          <a:xfrm>
            <a:off x="3820450" y="127714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Multiply 118"/>
          <p:cNvSpPr/>
          <p:nvPr/>
        </p:nvSpPr>
        <p:spPr>
          <a:xfrm>
            <a:off x="3068417" y="5421083"/>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Multiply 119"/>
          <p:cNvSpPr/>
          <p:nvPr/>
        </p:nvSpPr>
        <p:spPr>
          <a:xfrm>
            <a:off x="10521019" y="168740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Multiply 121"/>
          <p:cNvSpPr/>
          <p:nvPr/>
        </p:nvSpPr>
        <p:spPr>
          <a:xfrm>
            <a:off x="1864296" y="193012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Multiply 122"/>
          <p:cNvSpPr/>
          <p:nvPr/>
        </p:nvSpPr>
        <p:spPr>
          <a:xfrm>
            <a:off x="2576684" y="211316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Multiply 127"/>
          <p:cNvSpPr/>
          <p:nvPr/>
        </p:nvSpPr>
        <p:spPr>
          <a:xfrm>
            <a:off x="3220817" y="5573483"/>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Multiply 128"/>
          <p:cNvSpPr/>
          <p:nvPr/>
        </p:nvSpPr>
        <p:spPr>
          <a:xfrm>
            <a:off x="10673419" y="183980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Multiply 131"/>
          <p:cNvSpPr/>
          <p:nvPr/>
        </p:nvSpPr>
        <p:spPr>
          <a:xfrm>
            <a:off x="2747394" y="2304849"/>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Multiply 134"/>
          <p:cNvSpPr/>
          <p:nvPr/>
        </p:nvSpPr>
        <p:spPr>
          <a:xfrm>
            <a:off x="4125250" y="158194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Multiply 135"/>
          <p:cNvSpPr/>
          <p:nvPr/>
        </p:nvSpPr>
        <p:spPr>
          <a:xfrm>
            <a:off x="8616280" y="306896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Multiply 136"/>
          <p:cNvSpPr/>
          <p:nvPr/>
        </p:nvSpPr>
        <p:spPr>
          <a:xfrm>
            <a:off x="3373217" y="5725883"/>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Multiply 138"/>
          <p:cNvSpPr/>
          <p:nvPr/>
        </p:nvSpPr>
        <p:spPr>
          <a:xfrm>
            <a:off x="9630391" y="5677272"/>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Multiply 139"/>
          <p:cNvSpPr/>
          <p:nvPr/>
        </p:nvSpPr>
        <p:spPr>
          <a:xfrm>
            <a:off x="2169096" y="220138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Multiply 143"/>
          <p:cNvSpPr/>
          <p:nvPr/>
        </p:nvSpPr>
        <p:spPr>
          <a:xfrm>
            <a:off x="4277650" y="170080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Multiply 145"/>
          <p:cNvSpPr/>
          <p:nvPr/>
        </p:nvSpPr>
        <p:spPr>
          <a:xfrm>
            <a:off x="3525617" y="584474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Multiply 147"/>
          <p:cNvSpPr/>
          <p:nvPr/>
        </p:nvSpPr>
        <p:spPr>
          <a:xfrm>
            <a:off x="9782791" y="579613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Multiply 153"/>
          <p:cNvSpPr/>
          <p:nvPr/>
        </p:nvSpPr>
        <p:spPr>
          <a:xfrm>
            <a:off x="8904312" y="321297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Multiply 154"/>
          <p:cNvSpPr/>
          <p:nvPr/>
        </p:nvSpPr>
        <p:spPr>
          <a:xfrm>
            <a:off x="3717332" y="591675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Multiply 156"/>
          <p:cNvSpPr/>
          <p:nvPr/>
        </p:nvSpPr>
        <p:spPr>
          <a:xfrm>
            <a:off x="9974506" y="586814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Multiply 157"/>
          <p:cNvSpPr/>
          <p:nvPr/>
        </p:nvSpPr>
        <p:spPr>
          <a:xfrm>
            <a:off x="2345055" y="2410091"/>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Multiply 173"/>
          <p:cNvSpPr/>
          <p:nvPr/>
        </p:nvSpPr>
        <p:spPr>
          <a:xfrm>
            <a:off x="4553295" y="193545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Multiply 200"/>
          <p:cNvSpPr/>
          <p:nvPr/>
        </p:nvSpPr>
        <p:spPr>
          <a:xfrm>
            <a:off x="10109295" y="5948536"/>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Multiply 239"/>
          <p:cNvSpPr/>
          <p:nvPr/>
        </p:nvSpPr>
        <p:spPr>
          <a:xfrm>
            <a:off x="2931336" y="246762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Multiply 242"/>
          <p:cNvSpPr/>
          <p:nvPr/>
        </p:nvSpPr>
        <p:spPr>
          <a:xfrm>
            <a:off x="4743367" y="216505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Multiply 247"/>
          <p:cNvSpPr/>
          <p:nvPr/>
        </p:nvSpPr>
        <p:spPr>
          <a:xfrm>
            <a:off x="2563637" y="260607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Multiply 252"/>
          <p:cNvSpPr/>
          <p:nvPr/>
        </p:nvSpPr>
        <p:spPr>
          <a:xfrm>
            <a:off x="8646586" y="371672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Multiply 257"/>
          <p:cNvSpPr/>
          <p:nvPr/>
        </p:nvSpPr>
        <p:spPr>
          <a:xfrm>
            <a:off x="2969759" y="289442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Multiply 261"/>
          <p:cNvSpPr/>
          <p:nvPr/>
        </p:nvSpPr>
        <p:spPr>
          <a:xfrm>
            <a:off x="8971989" y="3544572"/>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Multiply 265"/>
          <p:cNvSpPr/>
          <p:nvPr/>
        </p:nvSpPr>
        <p:spPr>
          <a:xfrm>
            <a:off x="2708469" y="301670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Multiply 269"/>
          <p:cNvSpPr/>
          <p:nvPr/>
        </p:nvSpPr>
        <p:spPr>
          <a:xfrm>
            <a:off x="4748170" y="242088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Multiply 275"/>
          <p:cNvSpPr/>
          <p:nvPr/>
        </p:nvSpPr>
        <p:spPr>
          <a:xfrm>
            <a:off x="3037324" y="325166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Multiply 279"/>
          <p:cNvSpPr/>
          <p:nvPr/>
        </p:nvSpPr>
        <p:spPr>
          <a:xfrm>
            <a:off x="8332937" y="3702218"/>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Multiply 284"/>
          <p:cNvSpPr/>
          <p:nvPr/>
        </p:nvSpPr>
        <p:spPr>
          <a:xfrm>
            <a:off x="3674843" y="366408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Multiply 287"/>
          <p:cNvSpPr/>
          <p:nvPr/>
        </p:nvSpPr>
        <p:spPr>
          <a:xfrm>
            <a:off x="4820178" y="2711195"/>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Multiply 288"/>
          <p:cNvSpPr/>
          <p:nvPr/>
        </p:nvSpPr>
        <p:spPr>
          <a:xfrm>
            <a:off x="8022690" y="3790070"/>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Multiply 292"/>
          <p:cNvSpPr/>
          <p:nvPr/>
        </p:nvSpPr>
        <p:spPr>
          <a:xfrm>
            <a:off x="2743310" y="346786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Multiply 293"/>
          <p:cNvSpPr/>
          <p:nvPr/>
        </p:nvSpPr>
        <p:spPr>
          <a:xfrm>
            <a:off x="3212713" y="355872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Multiply 296"/>
          <p:cNvSpPr/>
          <p:nvPr/>
        </p:nvSpPr>
        <p:spPr>
          <a:xfrm>
            <a:off x="4903463" y="2999831"/>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Multiply 297"/>
          <p:cNvSpPr/>
          <p:nvPr/>
        </p:nvSpPr>
        <p:spPr>
          <a:xfrm>
            <a:off x="7586333" y="3812504"/>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Multiply 301"/>
          <p:cNvSpPr/>
          <p:nvPr/>
        </p:nvSpPr>
        <p:spPr>
          <a:xfrm>
            <a:off x="4398831" y="2150893"/>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Multiply 302"/>
          <p:cNvSpPr/>
          <p:nvPr/>
        </p:nvSpPr>
        <p:spPr>
          <a:xfrm>
            <a:off x="3876813" y="2139776"/>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Multiply 303"/>
          <p:cNvSpPr/>
          <p:nvPr/>
        </p:nvSpPr>
        <p:spPr>
          <a:xfrm>
            <a:off x="4198219" y="2139776"/>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Multiply 304"/>
          <p:cNvSpPr/>
          <p:nvPr/>
        </p:nvSpPr>
        <p:spPr>
          <a:xfrm>
            <a:off x="3615804" y="2157939"/>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Multiply 305"/>
          <p:cNvSpPr/>
          <p:nvPr/>
        </p:nvSpPr>
        <p:spPr>
          <a:xfrm>
            <a:off x="3406790" y="2297806"/>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Multiply 306"/>
          <p:cNvSpPr/>
          <p:nvPr/>
        </p:nvSpPr>
        <p:spPr>
          <a:xfrm>
            <a:off x="3212713" y="2370505"/>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Multiply 307"/>
          <p:cNvSpPr/>
          <p:nvPr/>
        </p:nvSpPr>
        <p:spPr>
          <a:xfrm>
            <a:off x="3001571" y="2360227"/>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Multiply 311"/>
          <p:cNvSpPr/>
          <p:nvPr/>
        </p:nvSpPr>
        <p:spPr>
          <a:xfrm>
            <a:off x="1492763" y="2844197"/>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Multiply 312"/>
          <p:cNvSpPr/>
          <p:nvPr/>
        </p:nvSpPr>
        <p:spPr>
          <a:xfrm>
            <a:off x="2136041" y="2476787"/>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Multiply 313"/>
          <p:cNvSpPr/>
          <p:nvPr/>
        </p:nvSpPr>
        <p:spPr>
          <a:xfrm>
            <a:off x="1915529" y="2716868"/>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Multiply 314"/>
          <p:cNvSpPr/>
          <p:nvPr/>
        </p:nvSpPr>
        <p:spPr>
          <a:xfrm>
            <a:off x="2070651" y="2176236"/>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Multiply 315"/>
          <p:cNvSpPr/>
          <p:nvPr/>
        </p:nvSpPr>
        <p:spPr>
          <a:xfrm>
            <a:off x="5214076" y="1668496"/>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Multiply 316"/>
          <p:cNvSpPr/>
          <p:nvPr/>
        </p:nvSpPr>
        <p:spPr>
          <a:xfrm>
            <a:off x="4846031" y="1807293"/>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Multiply 317"/>
          <p:cNvSpPr/>
          <p:nvPr/>
        </p:nvSpPr>
        <p:spPr>
          <a:xfrm>
            <a:off x="5056252" y="1834930"/>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Multiply 318"/>
          <p:cNvSpPr/>
          <p:nvPr/>
        </p:nvSpPr>
        <p:spPr>
          <a:xfrm>
            <a:off x="5375815" y="1503666"/>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Multiply 319"/>
          <p:cNvSpPr/>
          <p:nvPr/>
        </p:nvSpPr>
        <p:spPr>
          <a:xfrm>
            <a:off x="5534463" y="1336537"/>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Multiply 321"/>
          <p:cNvSpPr/>
          <p:nvPr/>
        </p:nvSpPr>
        <p:spPr>
          <a:xfrm>
            <a:off x="7490723" y="3523868"/>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Multiply 322"/>
          <p:cNvSpPr/>
          <p:nvPr/>
        </p:nvSpPr>
        <p:spPr>
          <a:xfrm>
            <a:off x="7777542" y="3537115"/>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Multiply 323"/>
          <p:cNvSpPr/>
          <p:nvPr/>
        </p:nvSpPr>
        <p:spPr>
          <a:xfrm>
            <a:off x="8141436" y="3572213"/>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Multiply 324"/>
          <p:cNvSpPr/>
          <p:nvPr/>
        </p:nvSpPr>
        <p:spPr>
          <a:xfrm>
            <a:off x="10391816" y="1298492"/>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Multiply 325"/>
          <p:cNvSpPr/>
          <p:nvPr/>
        </p:nvSpPr>
        <p:spPr>
          <a:xfrm>
            <a:off x="4591373" y="900924"/>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Multiply 326"/>
          <p:cNvSpPr/>
          <p:nvPr/>
        </p:nvSpPr>
        <p:spPr>
          <a:xfrm>
            <a:off x="3997718" y="5398784"/>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Multiply 327"/>
          <p:cNvSpPr/>
          <p:nvPr/>
        </p:nvSpPr>
        <p:spPr>
          <a:xfrm>
            <a:off x="3475700" y="5387667"/>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Multiply 328"/>
          <p:cNvSpPr/>
          <p:nvPr/>
        </p:nvSpPr>
        <p:spPr>
          <a:xfrm>
            <a:off x="3797106" y="5387667"/>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Multiply 329"/>
          <p:cNvSpPr/>
          <p:nvPr/>
        </p:nvSpPr>
        <p:spPr>
          <a:xfrm>
            <a:off x="3214691" y="5405830"/>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Multiply 330"/>
          <p:cNvSpPr/>
          <p:nvPr/>
        </p:nvSpPr>
        <p:spPr>
          <a:xfrm>
            <a:off x="9433501" y="5465407"/>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Multiply 331"/>
          <p:cNvSpPr/>
          <p:nvPr/>
        </p:nvSpPr>
        <p:spPr>
          <a:xfrm>
            <a:off x="9310489" y="5327425"/>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Multiply 332"/>
          <p:cNvSpPr/>
          <p:nvPr/>
        </p:nvSpPr>
        <p:spPr>
          <a:xfrm>
            <a:off x="9462889" y="5479825"/>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Multiply 333"/>
          <p:cNvSpPr/>
          <p:nvPr/>
        </p:nvSpPr>
        <p:spPr>
          <a:xfrm>
            <a:off x="9172677" y="5227304"/>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Multiply 334"/>
          <p:cNvSpPr/>
          <p:nvPr/>
        </p:nvSpPr>
        <p:spPr>
          <a:xfrm>
            <a:off x="9001635" y="5251523"/>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Multiply 335"/>
          <p:cNvSpPr/>
          <p:nvPr/>
        </p:nvSpPr>
        <p:spPr>
          <a:xfrm>
            <a:off x="8815799" y="5284888"/>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Multiply 336"/>
          <p:cNvSpPr/>
          <p:nvPr/>
        </p:nvSpPr>
        <p:spPr>
          <a:xfrm>
            <a:off x="8558829" y="5334582"/>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Multiply 337"/>
          <p:cNvSpPr/>
          <p:nvPr/>
        </p:nvSpPr>
        <p:spPr>
          <a:xfrm>
            <a:off x="4281764" y="5392710"/>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Multiply 338"/>
          <p:cNvSpPr/>
          <p:nvPr/>
        </p:nvSpPr>
        <p:spPr>
          <a:xfrm>
            <a:off x="7348701" y="3839427"/>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Multiply 339"/>
          <p:cNvSpPr/>
          <p:nvPr/>
        </p:nvSpPr>
        <p:spPr>
          <a:xfrm>
            <a:off x="7112399" y="4086032"/>
            <a:ext cx="254658" cy="254658"/>
          </a:xfrm>
          <a:prstGeom prst="mathMultiply">
            <a:avLst>
              <a:gd name="adj1" fmla="val 7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Multiply 340"/>
          <p:cNvSpPr/>
          <p:nvPr/>
        </p:nvSpPr>
        <p:spPr>
          <a:xfrm>
            <a:off x="7104111" y="3318444"/>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Multiply 341"/>
          <p:cNvSpPr/>
          <p:nvPr/>
        </p:nvSpPr>
        <p:spPr>
          <a:xfrm>
            <a:off x="7248127" y="3558132"/>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421809" y="1487363"/>
            <a:ext cx="1482635" cy="2322286"/>
          </a:xfrm>
          <a:custGeom>
            <a:avLst/>
            <a:gdLst>
              <a:gd name="connsiteX0" fmla="*/ 0 w 1482635"/>
              <a:gd name="connsiteY0" fmla="*/ 0 h 2322286"/>
              <a:gd name="connsiteX1" fmla="*/ 1190171 w 1482635"/>
              <a:gd name="connsiteY1" fmla="*/ 1190172 h 2322286"/>
              <a:gd name="connsiteX2" fmla="*/ 1233714 w 1482635"/>
              <a:gd name="connsiteY2" fmla="*/ 1190172 h 2322286"/>
              <a:gd name="connsiteX3" fmla="*/ 1480457 w 1482635"/>
              <a:gd name="connsiteY3" fmla="*/ 1988457 h 2322286"/>
              <a:gd name="connsiteX4" fmla="*/ 1074057 w 1482635"/>
              <a:gd name="connsiteY4" fmla="*/ 2322286 h 232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635" h="2322286">
                <a:moveTo>
                  <a:pt x="0" y="0"/>
                </a:moveTo>
                <a:lnTo>
                  <a:pt x="1190171" y="1190172"/>
                </a:lnTo>
                <a:cubicBezTo>
                  <a:pt x="1395790" y="1388534"/>
                  <a:pt x="1185333" y="1057125"/>
                  <a:pt x="1233714" y="1190172"/>
                </a:cubicBezTo>
                <a:cubicBezTo>
                  <a:pt x="1282095" y="1323219"/>
                  <a:pt x="1507067" y="1799771"/>
                  <a:pt x="1480457" y="1988457"/>
                </a:cubicBezTo>
                <a:cubicBezTo>
                  <a:pt x="1453848" y="2177143"/>
                  <a:pt x="1263952" y="2249714"/>
                  <a:pt x="1074057" y="2322286"/>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060154" y="1509311"/>
            <a:ext cx="2247441" cy="2303559"/>
          </a:xfrm>
          <a:custGeom>
            <a:avLst/>
            <a:gdLst>
              <a:gd name="connsiteX0" fmla="*/ 0 w 2247441"/>
              <a:gd name="connsiteY0" fmla="*/ 0 h 2303559"/>
              <a:gd name="connsiteX1" fmla="*/ 1002535 w 2247441"/>
              <a:gd name="connsiteY1" fmla="*/ 1101687 h 2303559"/>
              <a:gd name="connsiteX2" fmla="*/ 1002535 w 2247441"/>
              <a:gd name="connsiteY2" fmla="*/ 1101687 h 2303559"/>
              <a:gd name="connsiteX3" fmla="*/ 1145754 w 2247441"/>
              <a:gd name="connsiteY3" fmla="*/ 2082188 h 2303559"/>
              <a:gd name="connsiteX4" fmla="*/ 1652530 w 2247441"/>
              <a:gd name="connsiteY4" fmla="*/ 2280491 h 2303559"/>
              <a:gd name="connsiteX5" fmla="*/ 2247441 w 2247441"/>
              <a:gd name="connsiteY5" fmla="*/ 2291508 h 230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7441" h="2303559">
                <a:moveTo>
                  <a:pt x="0" y="0"/>
                </a:moveTo>
                <a:lnTo>
                  <a:pt x="1002535" y="1101687"/>
                </a:lnTo>
                <a:lnTo>
                  <a:pt x="1002535" y="1101687"/>
                </a:lnTo>
                <a:cubicBezTo>
                  <a:pt x="1026405" y="1265104"/>
                  <a:pt x="1037422" y="1885721"/>
                  <a:pt x="1145754" y="2082188"/>
                </a:cubicBezTo>
                <a:cubicBezTo>
                  <a:pt x="1254087" y="2278655"/>
                  <a:pt x="1468915" y="2245604"/>
                  <a:pt x="1652530" y="2280491"/>
                </a:cubicBezTo>
                <a:cubicBezTo>
                  <a:pt x="1836145" y="2315378"/>
                  <a:pt x="2041793" y="2303443"/>
                  <a:pt x="2247441" y="2291508"/>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2940050" y="2279706"/>
            <a:ext cx="1880128" cy="215844"/>
          </a:xfrm>
          <a:custGeom>
            <a:avLst/>
            <a:gdLst>
              <a:gd name="connsiteX0" fmla="*/ 0 w 1758950"/>
              <a:gd name="connsiteY0" fmla="*/ 215844 h 215844"/>
              <a:gd name="connsiteX1" fmla="*/ 419100 w 1758950"/>
              <a:gd name="connsiteY1" fmla="*/ 215844 h 215844"/>
              <a:gd name="connsiteX2" fmla="*/ 419100 w 1758950"/>
              <a:gd name="connsiteY2" fmla="*/ 215844 h 215844"/>
              <a:gd name="connsiteX3" fmla="*/ 838200 w 1758950"/>
              <a:gd name="connsiteY3" fmla="*/ 18994 h 215844"/>
              <a:gd name="connsiteX4" fmla="*/ 1130300 w 1758950"/>
              <a:gd name="connsiteY4" fmla="*/ 6294 h 215844"/>
              <a:gd name="connsiteX5" fmla="*/ 1758950 w 1758950"/>
              <a:gd name="connsiteY5" fmla="*/ 6294 h 2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950" h="215844">
                <a:moveTo>
                  <a:pt x="0" y="215844"/>
                </a:moveTo>
                <a:lnTo>
                  <a:pt x="419100" y="215844"/>
                </a:lnTo>
                <a:lnTo>
                  <a:pt x="419100" y="215844"/>
                </a:lnTo>
                <a:cubicBezTo>
                  <a:pt x="488950" y="183036"/>
                  <a:pt x="719667" y="53919"/>
                  <a:pt x="838200" y="18994"/>
                </a:cubicBezTo>
                <a:cubicBezTo>
                  <a:pt x="956733" y="-15931"/>
                  <a:pt x="976842" y="8411"/>
                  <a:pt x="1130300" y="6294"/>
                </a:cubicBezTo>
                <a:cubicBezTo>
                  <a:pt x="1283758" y="4177"/>
                  <a:pt x="1521354" y="5235"/>
                  <a:pt x="1758950" y="6294"/>
                </a:cubicBezTo>
              </a:path>
            </a:pathLst>
          </a:custGeom>
          <a:noFill/>
          <a:ln w="38100">
            <a:solidFill>
              <a:srgbClr val="00B05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585029" y="1030514"/>
            <a:ext cx="1872342" cy="2249714"/>
          </a:xfrm>
          <a:custGeom>
            <a:avLst/>
            <a:gdLst>
              <a:gd name="connsiteX0" fmla="*/ 0 w 1872342"/>
              <a:gd name="connsiteY0" fmla="*/ 0 h 2249714"/>
              <a:gd name="connsiteX1" fmla="*/ 696685 w 1872342"/>
              <a:gd name="connsiteY1" fmla="*/ 711200 h 2249714"/>
              <a:gd name="connsiteX2" fmla="*/ 740228 w 1872342"/>
              <a:gd name="connsiteY2" fmla="*/ 769257 h 2249714"/>
              <a:gd name="connsiteX3" fmla="*/ 1204685 w 1872342"/>
              <a:gd name="connsiteY3" fmla="*/ 1088572 h 2249714"/>
              <a:gd name="connsiteX4" fmla="*/ 1291771 w 1872342"/>
              <a:gd name="connsiteY4" fmla="*/ 1277257 h 2249714"/>
              <a:gd name="connsiteX5" fmla="*/ 1422400 w 1872342"/>
              <a:gd name="connsiteY5" fmla="*/ 1973943 h 2249714"/>
              <a:gd name="connsiteX6" fmla="*/ 1567542 w 1872342"/>
              <a:gd name="connsiteY6" fmla="*/ 2220686 h 2249714"/>
              <a:gd name="connsiteX7" fmla="*/ 1872342 w 1872342"/>
              <a:gd name="connsiteY7" fmla="*/ 2235200 h 22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2342" h="2249714">
                <a:moveTo>
                  <a:pt x="0" y="0"/>
                </a:moveTo>
                <a:lnTo>
                  <a:pt x="696685" y="711200"/>
                </a:lnTo>
                <a:cubicBezTo>
                  <a:pt x="820056" y="839409"/>
                  <a:pt x="655561" y="706362"/>
                  <a:pt x="740228" y="769257"/>
                </a:cubicBezTo>
                <a:cubicBezTo>
                  <a:pt x="824895" y="832152"/>
                  <a:pt x="1112761" y="1003906"/>
                  <a:pt x="1204685" y="1088572"/>
                </a:cubicBezTo>
                <a:cubicBezTo>
                  <a:pt x="1296609" y="1173238"/>
                  <a:pt x="1255485" y="1129695"/>
                  <a:pt x="1291771" y="1277257"/>
                </a:cubicBezTo>
                <a:cubicBezTo>
                  <a:pt x="1328057" y="1424819"/>
                  <a:pt x="1376438" y="1816705"/>
                  <a:pt x="1422400" y="1973943"/>
                </a:cubicBezTo>
                <a:cubicBezTo>
                  <a:pt x="1468362" y="2131181"/>
                  <a:pt x="1492552" y="2177143"/>
                  <a:pt x="1567542" y="2220686"/>
                </a:cubicBezTo>
                <a:cubicBezTo>
                  <a:pt x="1642532" y="2264229"/>
                  <a:pt x="1757437" y="2249714"/>
                  <a:pt x="1872342" y="2235200"/>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2815771" y="5152571"/>
            <a:ext cx="1567543" cy="973040"/>
          </a:xfrm>
          <a:custGeom>
            <a:avLst/>
            <a:gdLst>
              <a:gd name="connsiteX0" fmla="*/ 0 w 1567543"/>
              <a:gd name="connsiteY0" fmla="*/ 0 h 973040"/>
              <a:gd name="connsiteX1" fmla="*/ 783772 w 1567543"/>
              <a:gd name="connsiteY1" fmla="*/ 812800 h 973040"/>
              <a:gd name="connsiteX2" fmla="*/ 798286 w 1567543"/>
              <a:gd name="connsiteY2" fmla="*/ 841829 h 973040"/>
              <a:gd name="connsiteX3" fmla="*/ 1103086 w 1567543"/>
              <a:gd name="connsiteY3" fmla="*/ 972458 h 973040"/>
              <a:gd name="connsiteX4" fmla="*/ 1567543 w 1567543"/>
              <a:gd name="connsiteY4" fmla="*/ 783772 h 97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973040">
                <a:moveTo>
                  <a:pt x="0" y="0"/>
                </a:moveTo>
                <a:lnTo>
                  <a:pt x="783772" y="812800"/>
                </a:lnTo>
                <a:cubicBezTo>
                  <a:pt x="916820" y="953105"/>
                  <a:pt x="745067" y="815219"/>
                  <a:pt x="798286" y="841829"/>
                </a:cubicBezTo>
                <a:cubicBezTo>
                  <a:pt x="851505" y="868439"/>
                  <a:pt x="974877" y="982134"/>
                  <a:pt x="1103086" y="972458"/>
                </a:cubicBezTo>
                <a:cubicBezTo>
                  <a:pt x="1231295" y="962782"/>
                  <a:pt x="1399419" y="873277"/>
                  <a:pt x="1567543" y="783772"/>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197225" y="5530850"/>
            <a:ext cx="1638300" cy="22225"/>
          </a:xfrm>
          <a:custGeom>
            <a:avLst/>
            <a:gdLst>
              <a:gd name="connsiteX0" fmla="*/ 0 w 1638300"/>
              <a:gd name="connsiteY0" fmla="*/ 22225 h 22225"/>
              <a:gd name="connsiteX1" fmla="*/ 1638300 w 1638300"/>
              <a:gd name="connsiteY1" fmla="*/ 0 h 22225"/>
              <a:gd name="connsiteX2" fmla="*/ 1638300 w 1638300"/>
              <a:gd name="connsiteY2" fmla="*/ 0 h 22225"/>
            </a:gdLst>
            <a:ahLst/>
            <a:cxnLst>
              <a:cxn ang="0">
                <a:pos x="connsiteX0" y="connsiteY0"/>
              </a:cxn>
              <a:cxn ang="0">
                <a:pos x="connsiteX1" y="connsiteY1"/>
              </a:cxn>
              <a:cxn ang="0">
                <a:pos x="connsiteX2" y="connsiteY2"/>
              </a:cxn>
            </a:cxnLst>
            <a:rect l="l" t="t" r="r" b="b"/>
            <a:pathLst>
              <a:path w="1638300" h="22225">
                <a:moveTo>
                  <a:pt x="0" y="22225"/>
                </a:moveTo>
                <a:lnTo>
                  <a:pt x="1638300" y="0"/>
                </a:lnTo>
                <a:lnTo>
                  <a:pt x="1638300" y="0"/>
                </a:lnTo>
              </a:path>
            </a:pathLst>
          </a:custGeom>
          <a:noFill/>
          <a:ln w="38100">
            <a:solidFill>
              <a:srgbClr val="00B05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7197213" y="3178629"/>
            <a:ext cx="1967571" cy="1436914"/>
          </a:xfrm>
          <a:custGeom>
            <a:avLst/>
            <a:gdLst>
              <a:gd name="connsiteX0" fmla="*/ 1583930 w 1967571"/>
              <a:gd name="connsiteY0" fmla="*/ 0 h 1436914"/>
              <a:gd name="connsiteX1" fmla="*/ 1932273 w 1967571"/>
              <a:gd name="connsiteY1" fmla="*/ 188685 h 1436914"/>
              <a:gd name="connsiteX2" fmla="*/ 1903244 w 1967571"/>
              <a:gd name="connsiteY2" fmla="*/ 566057 h 1436914"/>
              <a:gd name="connsiteX3" fmla="*/ 1467816 w 1967571"/>
              <a:gd name="connsiteY3" fmla="*/ 740228 h 1436914"/>
              <a:gd name="connsiteX4" fmla="*/ 1250101 w 1967571"/>
              <a:gd name="connsiteY4" fmla="*/ 682171 h 1436914"/>
              <a:gd name="connsiteX5" fmla="*/ 988844 w 1967571"/>
              <a:gd name="connsiteY5" fmla="*/ 769257 h 1436914"/>
              <a:gd name="connsiteX6" fmla="*/ 480844 w 1967571"/>
              <a:gd name="connsiteY6" fmla="*/ 783771 h 1436914"/>
              <a:gd name="connsiteX7" fmla="*/ 306673 w 1967571"/>
              <a:gd name="connsiteY7" fmla="*/ 783771 h 1436914"/>
              <a:gd name="connsiteX8" fmla="*/ 45416 w 1967571"/>
              <a:gd name="connsiteY8" fmla="*/ 1059542 h 1436914"/>
              <a:gd name="connsiteX9" fmla="*/ 1873 w 1967571"/>
              <a:gd name="connsiteY9" fmla="*/ 1436914 h 143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7571" h="1436914">
                <a:moveTo>
                  <a:pt x="1583930" y="0"/>
                </a:moveTo>
                <a:cubicBezTo>
                  <a:pt x="1731492" y="47171"/>
                  <a:pt x="1879054" y="94342"/>
                  <a:pt x="1932273" y="188685"/>
                </a:cubicBezTo>
                <a:cubicBezTo>
                  <a:pt x="1985492" y="283028"/>
                  <a:pt x="1980653" y="474133"/>
                  <a:pt x="1903244" y="566057"/>
                </a:cubicBezTo>
                <a:cubicBezTo>
                  <a:pt x="1825835" y="657981"/>
                  <a:pt x="1576673" y="720876"/>
                  <a:pt x="1467816" y="740228"/>
                </a:cubicBezTo>
                <a:cubicBezTo>
                  <a:pt x="1358959" y="759580"/>
                  <a:pt x="1329930" y="677333"/>
                  <a:pt x="1250101" y="682171"/>
                </a:cubicBezTo>
                <a:cubicBezTo>
                  <a:pt x="1170272" y="687009"/>
                  <a:pt x="1117053" y="752324"/>
                  <a:pt x="988844" y="769257"/>
                </a:cubicBezTo>
                <a:cubicBezTo>
                  <a:pt x="860635" y="786190"/>
                  <a:pt x="594539" y="781352"/>
                  <a:pt x="480844" y="783771"/>
                </a:cubicBezTo>
                <a:cubicBezTo>
                  <a:pt x="367149" y="786190"/>
                  <a:pt x="379244" y="737809"/>
                  <a:pt x="306673" y="783771"/>
                </a:cubicBezTo>
                <a:cubicBezTo>
                  <a:pt x="234102" y="829733"/>
                  <a:pt x="96216" y="950685"/>
                  <a:pt x="45416" y="1059542"/>
                </a:cubicBezTo>
                <a:cubicBezTo>
                  <a:pt x="-5384" y="1168399"/>
                  <a:pt x="-1756" y="1302656"/>
                  <a:pt x="1873" y="1436914"/>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8548914" y="4915657"/>
            <a:ext cx="1712686" cy="1194857"/>
          </a:xfrm>
          <a:custGeom>
            <a:avLst/>
            <a:gdLst>
              <a:gd name="connsiteX0" fmla="*/ 1712686 w 1712686"/>
              <a:gd name="connsiteY0" fmla="*/ 1194857 h 1194857"/>
              <a:gd name="connsiteX1" fmla="*/ 1219200 w 1712686"/>
              <a:gd name="connsiteY1" fmla="*/ 933600 h 1194857"/>
              <a:gd name="connsiteX2" fmla="*/ 406400 w 1712686"/>
              <a:gd name="connsiteY2" fmla="*/ 120800 h 1194857"/>
              <a:gd name="connsiteX3" fmla="*/ 0 w 1712686"/>
              <a:gd name="connsiteY3" fmla="*/ 19200 h 1194857"/>
            </a:gdLst>
            <a:ahLst/>
            <a:cxnLst>
              <a:cxn ang="0">
                <a:pos x="connsiteX0" y="connsiteY0"/>
              </a:cxn>
              <a:cxn ang="0">
                <a:pos x="connsiteX1" y="connsiteY1"/>
              </a:cxn>
              <a:cxn ang="0">
                <a:pos x="connsiteX2" y="connsiteY2"/>
              </a:cxn>
              <a:cxn ang="0">
                <a:pos x="connsiteX3" y="connsiteY3"/>
              </a:cxn>
            </a:cxnLst>
            <a:rect l="l" t="t" r="r" b="b"/>
            <a:pathLst>
              <a:path w="1712686" h="1194857">
                <a:moveTo>
                  <a:pt x="1712686" y="1194857"/>
                </a:moveTo>
                <a:cubicBezTo>
                  <a:pt x="1574800" y="1153733"/>
                  <a:pt x="1436914" y="1112609"/>
                  <a:pt x="1219200" y="933600"/>
                </a:cubicBezTo>
                <a:cubicBezTo>
                  <a:pt x="1001486" y="754590"/>
                  <a:pt x="609600" y="273200"/>
                  <a:pt x="406400" y="120800"/>
                </a:cubicBezTo>
                <a:cubicBezTo>
                  <a:pt x="203200" y="-31600"/>
                  <a:pt x="101600" y="-6200"/>
                  <a:pt x="0" y="19200"/>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reeform 18"/>
          <p:cNvSpPr/>
          <p:nvPr/>
        </p:nvSpPr>
        <p:spPr>
          <a:xfrm>
            <a:off x="8324850" y="5342370"/>
            <a:ext cx="1277041" cy="297000"/>
          </a:xfrm>
          <a:custGeom>
            <a:avLst/>
            <a:gdLst>
              <a:gd name="connsiteX0" fmla="*/ 1270000 w 1277041"/>
              <a:gd name="connsiteY0" fmla="*/ 296430 h 297000"/>
              <a:gd name="connsiteX1" fmla="*/ 1238250 w 1277041"/>
              <a:gd name="connsiteY1" fmla="*/ 251980 h 297000"/>
              <a:gd name="connsiteX2" fmla="*/ 971550 w 1277041"/>
              <a:gd name="connsiteY2" fmla="*/ 10680 h 297000"/>
              <a:gd name="connsiteX3" fmla="*/ 793750 w 1277041"/>
              <a:gd name="connsiteY3" fmla="*/ 48780 h 297000"/>
              <a:gd name="connsiteX4" fmla="*/ 355600 w 1277041"/>
              <a:gd name="connsiteY4" fmla="*/ 105930 h 297000"/>
              <a:gd name="connsiteX5" fmla="*/ 0 w 1277041"/>
              <a:gd name="connsiteY5" fmla="*/ 86880 h 2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041" h="297000">
                <a:moveTo>
                  <a:pt x="1270000" y="296430"/>
                </a:moveTo>
                <a:cubicBezTo>
                  <a:pt x="1278996" y="298017"/>
                  <a:pt x="1287992" y="299605"/>
                  <a:pt x="1238250" y="251980"/>
                </a:cubicBezTo>
                <a:cubicBezTo>
                  <a:pt x="1188508" y="204355"/>
                  <a:pt x="1045633" y="44547"/>
                  <a:pt x="971550" y="10680"/>
                </a:cubicBezTo>
                <a:cubicBezTo>
                  <a:pt x="897467" y="-23187"/>
                  <a:pt x="896408" y="32905"/>
                  <a:pt x="793750" y="48780"/>
                </a:cubicBezTo>
                <a:cubicBezTo>
                  <a:pt x="691092" y="64655"/>
                  <a:pt x="487892" y="99580"/>
                  <a:pt x="355600" y="105930"/>
                </a:cubicBezTo>
                <a:cubicBezTo>
                  <a:pt x="223308" y="112280"/>
                  <a:pt x="111654" y="99580"/>
                  <a:pt x="0" y="86880"/>
                </a:cubicBezTo>
              </a:path>
            </a:pathLst>
          </a:custGeom>
          <a:noFill/>
          <a:ln w="38100">
            <a:solidFill>
              <a:srgbClr val="00B05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7162800" y="3175000"/>
            <a:ext cx="1295400" cy="711200"/>
          </a:xfrm>
          <a:custGeom>
            <a:avLst/>
            <a:gdLst>
              <a:gd name="connsiteX0" fmla="*/ 1295400 w 1295400"/>
              <a:gd name="connsiteY0" fmla="*/ 711200 h 711200"/>
              <a:gd name="connsiteX1" fmla="*/ 1092200 w 1295400"/>
              <a:gd name="connsiteY1" fmla="*/ 533400 h 711200"/>
              <a:gd name="connsiteX2" fmla="*/ 736600 w 1295400"/>
              <a:gd name="connsiteY2" fmla="*/ 520700 h 711200"/>
              <a:gd name="connsiteX3" fmla="*/ 177800 w 1295400"/>
              <a:gd name="connsiteY3" fmla="*/ 533400 h 711200"/>
              <a:gd name="connsiteX4" fmla="*/ 38100 w 1295400"/>
              <a:gd name="connsiteY4" fmla="*/ 241300 h 711200"/>
              <a:gd name="connsiteX5" fmla="*/ 0 w 1295400"/>
              <a:gd name="connsiteY5" fmla="*/ 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711200">
                <a:moveTo>
                  <a:pt x="1295400" y="711200"/>
                </a:moveTo>
                <a:cubicBezTo>
                  <a:pt x="1240366" y="638175"/>
                  <a:pt x="1185333" y="565150"/>
                  <a:pt x="1092200" y="533400"/>
                </a:cubicBezTo>
                <a:cubicBezTo>
                  <a:pt x="999067" y="501650"/>
                  <a:pt x="889000" y="520700"/>
                  <a:pt x="736600" y="520700"/>
                </a:cubicBezTo>
                <a:cubicBezTo>
                  <a:pt x="584200" y="520700"/>
                  <a:pt x="294217" y="579967"/>
                  <a:pt x="177800" y="533400"/>
                </a:cubicBezTo>
                <a:cubicBezTo>
                  <a:pt x="61383" y="486833"/>
                  <a:pt x="67733" y="330200"/>
                  <a:pt x="38100" y="241300"/>
                </a:cubicBezTo>
                <a:cubicBezTo>
                  <a:pt x="8467" y="152400"/>
                  <a:pt x="4233" y="76200"/>
                  <a:pt x="0" y="0"/>
                </a:cubicBezTo>
              </a:path>
            </a:pathLst>
          </a:custGeom>
          <a:noFill/>
          <a:ln w="38100">
            <a:solidFill>
              <a:srgbClr val="00B05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4648200" y="1181100"/>
            <a:ext cx="1187858" cy="927100"/>
          </a:xfrm>
          <a:custGeom>
            <a:avLst/>
            <a:gdLst>
              <a:gd name="connsiteX0" fmla="*/ 0 w 1187858"/>
              <a:gd name="connsiteY0" fmla="*/ 927100 h 927100"/>
              <a:gd name="connsiteX1" fmla="*/ 355600 w 1187858"/>
              <a:gd name="connsiteY1" fmla="*/ 762000 h 927100"/>
              <a:gd name="connsiteX2" fmla="*/ 508000 w 1187858"/>
              <a:gd name="connsiteY2" fmla="*/ 825500 h 927100"/>
              <a:gd name="connsiteX3" fmla="*/ 1104900 w 1187858"/>
              <a:gd name="connsiteY3" fmla="*/ 177800 h 927100"/>
              <a:gd name="connsiteX4" fmla="*/ 1168400 w 1187858"/>
              <a:gd name="connsiteY4" fmla="*/ 0 h 92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858" h="927100">
                <a:moveTo>
                  <a:pt x="0" y="927100"/>
                </a:moveTo>
                <a:cubicBezTo>
                  <a:pt x="135466" y="853016"/>
                  <a:pt x="270933" y="778933"/>
                  <a:pt x="355600" y="762000"/>
                </a:cubicBezTo>
                <a:cubicBezTo>
                  <a:pt x="440267" y="745067"/>
                  <a:pt x="383117" y="922867"/>
                  <a:pt x="508000" y="825500"/>
                </a:cubicBezTo>
                <a:cubicBezTo>
                  <a:pt x="632883" y="728133"/>
                  <a:pt x="994833" y="315383"/>
                  <a:pt x="1104900" y="177800"/>
                </a:cubicBezTo>
                <a:cubicBezTo>
                  <a:pt x="1214967" y="40217"/>
                  <a:pt x="1191683" y="20108"/>
                  <a:pt x="1168400" y="0"/>
                </a:cubicBezTo>
              </a:path>
            </a:pathLst>
          </a:custGeom>
          <a:noFill/>
          <a:ln w="38100">
            <a:solidFill>
              <a:srgbClr val="00B05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1321391" y="2295525"/>
            <a:ext cx="945446" cy="692465"/>
          </a:xfrm>
          <a:custGeom>
            <a:avLst/>
            <a:gdLst>
              <a:gd name="connsiteX0" fmla="*/ 812007 w 873806"/>
              <a:gd name="connsiteY0" fmla="*/ 0 h 692465"/>
              <a:gd name="connsiteX1" fmla="*/ 864394 w 873806"/>
              <a:gd name="connsiteY1" fmla="*/ 319088 h 692465"/>
              <a:gd name="connsiteX2" fmla="*/ 642938 w 873806"/>
              <a:gd name="connsiteY2" fmla="*/ 552450 h 692465"/>
              <a:gd name="connsiteX3" fmla="*/ 209550 w 873806"/>
              <a:gd name="connsiteY3" fmla="*/ 678656 h 692465"/>
              <a:gd name="connsiteX4" fmla="*/ 0 w 873806"/>
              <a:gd name="connsiteY4" fmla="*/ 683419 h 69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806" h="692465">
                <a:moveTo>
                  <a:pt x="812007" y="0"/>
                </a:moveTo>
                <a:cubicBezTo>
                  <a:pt x="852289" y="113506"/>
                  <a:pt x="892572" y="227013"/>
                  <a:pt x="864394" y="319088"/>
                </a:cubicBezTo>
                <a:cubicBezTo>
                  <a:pt x="836216" y="411163"/>
                  <a:pt x="752079" y="492522"/>
                  <a:pt x="642938" y="552450"/>
                </a:cubicBezTo>
                <a:cubicBezTo>
                  <a:pt x="533797" y="612378"/>
                  <a:pt x="316706" y="656828"/>
                  <a:pt x="209550" y="678656"/>
                </a:cubicBezTo>
                <a:cubicBezTo>
                  <a:pt x="102394" y="700484"/>
                  <a:pt x="51197" y="691951"/>
                  <a:pt x="0" y="683419"/>
                </a:cubicBezTo>
              </a:path>
            </a:pathLst>
          </a:custGeom>
          <a:noFill/>
          <a:ln w="38100">
            <a:solidFill>
              <a:srgbClr val="00B05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Multiply 342"/>
          <p:cNvSpPr/>
          <p:nvPr/>
        </p:nvSpPr>
        <p:spPr>
          <a:xfrm>
            <a:off x="10137892" y="1296605"/>
            <a:ext cx="254658" cy="254658"/>
          </a:xfrm>
          <a:prstGeom prst="mathMultiply">
            <a:avLst>
              <a:gd name="adj1" fmla="val 764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10282238" y="1404938"/>
            <a:ext cx="483672" cy="45719"/>
          </a:xfrm>
          <a:custGeom>
            <a:avLst/>
            <a:gdLst>
              <a:gd name="connsiteX0" fmla="*/ 0 w 290512"/>
              <a:gd name="connsiteY0" fmla="*/ 9525 h 9525"/>
              <a:gd name="connsiteX1" fmla="*/ 290512 w 290512"/>
              <a:gd name="connsiteY1" fmla="*/ 0 h 9525"/>
              <a:gd name="connsiteX2" fmla="*/ 290512 w 290512"/>
              <a:gd name="connsiteY2" fmla="*/ 0 h 9525"/>
              <a:gd name="connsiteX3" fmla="*/ 290512 w 290512"/>
              <a:gd name="connsiteY3" fmla="*/ 0 h 9525"/>
            </a:gdLst>
            <a:ahLst/>
            <a:cxnLst>
              <a:cxn ang="0">
                <a:pos x="connsiteX0" y="connsiteY0"/>
              </a:cxn>
              <a:cxn ang="0">
                <a:pos x="connsiteX1" y="connsiteY1"/>
              </a:cxn>
              <a:cxn ang="0">
                <a:pos x="connsiteX2" y="connsiteY2"/>
              </a:cxn>
              <a:cxn ang="0">
                <a:pos x="connsiteX3" y="connsiteY3"/>
              </a:cxn>
            </a:cxnLst>
            <a:rect l="l" t="t" r="r" b="b"/>
            <a:pathLst>
              <a:path w="290512" h="9525">
                <a:moveTo>
                  <a:pt x="0" y="9525"/>
                </a:moveTo>
                <a:lnTo>
                  <a:pt x="290512" y="0"/>
                </a:lnTo>
                <a:lnTo>
                  <a:pt x="290512" y="0"/>
                </a:lnTo>
                <a:lnTo>
                  <a:pt x="290512" y="0"/>
                </a:lnTo>
              </a:path>
            </a:pathLst>
          </a:custGeom>
          <a:noFill/>
          <a:ln w="38100">
            <a:solidFill>
              <a:srgbClr val="00B05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10267950" y="1457325"/>
            <a:ext cx="597895" cy="781050"/>
          </a:xfrm>
          <a:custGeom>
            <a:avLst/>
            <a:gdLst>
              <a:gd name="connsiteX0" fmla="*/ 0 w 597895"/>
              <a:gd name="connsiteY0" fmla="*/ 0 h 781050"/>
              <a:gd name="connsiteX1" fmla="*/ 552450 w 597895"/>
              <a:gd name="connsiteY1" fmla="*/ 523875 h 781050"/>
              <a:gd name="connsiteX2" fmla="*/ 561975 w 597895"/>
              <a:gd name="connsiteY2" fmla="*/ 523875 h 781050"/>
              <a:gd name="connsiteX3" fmla="*/ 523875 w 597895"/>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597895" h="781050">
                <a:moveTo>
                  <a:pt x="0" y="0"/>
                </a:moveTo>
                <a:lnTo>
                  <a:pt x="552450" y="523875"/>
                </a:lnTo>
                <a:cubicBezTo>
                  <a:pt x="646112" y="611187"/>
                  <a:pt x="566738" y="481013"/>
                  <a:pt x="561975" y="523875"/>
                </a:cubicBezTo>
                <a:cubicBezTo>
                  <a:pt x="557213" y="566738"/>
                  <a:pt x="540544" y="673894"/>
                  <a:pt x="523875" y="781050"/>
                </a:cubicBez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176"/>
          <p:cNvSpPr/>
          <p:nvPr/>
        </p:nvSpPr>
        <p:spPr>
          <a:xfrm>
            <a:off x="4426875" y="1018690"/>
            <a:ext cx="270134" cy="51007"/>
          </a:xfrm>
          <a:custGeom>
            <a:avLst/>
            <a:gdLst>
              <a:gd name="connsiteX0" fmla="*/ 0 w 290512"/>
              <a:gd name="connsiteY0" fmla="*/ 9525 h 9525"/>
              <a:gd name="connsiteX1" fmla="*/ 290512 w 290512"/>
              <a:gd name="connsiteY1" fmla="*/ 0 h 9525"/>
              <a:gd name="connsiteX2" fmla="*/ 290512 w 290512"/>
              <a:gd name="connsiteY2" fmla="*/ 0 h 9525"/>
              <a:gd name="connsiteX3" fmla="*/ 290512 w 290512"/>
              <a:gd name="connsiteY3" fmla="*/ 0 h 9525"/>
            </a:gdLst>
            <a:ahLst/>
            <a:cxnLst>
              <a:cxn ang="0">
                <a:pos x="connsiteX0" y="connsiteY0"/>
              </a:cxn>
              <a:cxn ang="0">
                <a:pos x="connsiteX1" y="connsiteY1"/>
              </a:cxn>
              <a:cxn ang="0">
                <a:pos x="connsiteX2" y="connsiteY2"/>
              </a:cxn>
              <a:cxn ang="0">
                <a:pos x="connsiteX3" y="connsiteY3"/>
              </a:cxn>
            </a:cxnLst>
            <a:rect l="l" t="t" r="r" b="b"/>
            <a:pathLst>
              <a:path w="290512" h="9525">
                <a:moveTo>
                  <a:pt x="0" y="9525"/>
                </a:moveTo>
                <a:lnTo>
                  <a:pt x="290512" y="0"/>
                </a:lnTo>
                <a:lnTo>
                  <a:pt x="290512" y="0"/>
                </a:lnTo>
                <a:lnTo>
                  <a:pt x="290512" y="0"/>
                </a:lnTo>
              </a:path>
            </a:pathLst>
          </a:custGeom>
          <a:noFill/>
          <a:ln w="38100">
            <a:solidFill>
              <a:srgbClr val="00B05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8" name="Straight Connector 177">
            <a:extLst>
              <a:ext uri="{FF2B5EF4-FFF2-40B4-BE49-F238E27FC236}">
                <a16:creationId xmlns:a16="http://schemas.microsoft.com/office/drawing/2014/main" id="{1E6753C3-A011-4BB0-817C-8657D7AEF984}"/>
              </a:ext>
            </a:extLst>
          </p:cNvPr>
          <p:cNvCxnSpPr/>
          <p:nvPr/>
        </p:nvCxnSpPr>
        <p:spPr>
          <a:xfrm>
            <a:off x="1052955" y="3424598"/>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363E05D8-23F7-4551-9536-6E9549A70007}"/>
              </a:ext>
            </a:extLst>
          </p:cNvPr>
          <p:cNvSpPr/>
          <p:nvPr/>
        </p:nvSpPr>
        <p:spPr>
          <a:xfrm>
            <a:off x="924913" y="330777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F224FB69-B88E-4751-9FB2-3D8F0910363D}"/>
              </a:ext>
            </a:extLst>
          </p:cNvPr>
          <p:cNvSpPr/>
          <p:nvPr/>
        </p:nvSpPr>
        <p:spPr>
          <a:xfrm>
            <a:off x="937956" y="401550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9248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344414-5899-4A58-8C77-5F085C1302C5}"/>
              </a:ext>
            </a:extLst>
          </p:cNvPr>
          <p:cNvSpPr>
            <a:spLocks noGrp="1"/>
          </p:cNvSpPr>
          <p:nvPr>
            <p:ph type="title"/>
          </p:nvPr>
        </p:nvSpPr>
        <p:spPr>
          <a:xfrm>
            <a:off x="838200" y="884118"/>
            <a:ext cx="10515600" cy="1325563"/>
          </a:xfrm>
        </p:spPr>
        <p:txBody>
          <a:bodyPr/>
          <a:lstStyle/>
          <a:p>
            <a:r>
              <a:rPr lang="en-GB" b="1" dirty="0">
                <a:latin typeface="Arial" panose="020B0604020202020204" pitchFamily="34" charset="0"/>
                <a:cs typeface="Arial" panose="020B0604020202020204" pitchFamily="34" charset="0"/>
              </a:rPr>
              <a:t>Agent-based models (ABMs)</a:t>
            </a:r>
          </a:p>
        </p:txBody>
      </p:sp>
      <p:sp>
        <p:nvSpPr>
          <p:cNvPr id="10" name="Content Placeholder 9">
            <a:extLst>
              <a:ext uri="{FF2B5EF4-FFF2-40B4-BE49-F238E27FC236}">
                <a16:creationId xmlns:a16="http://schemas.microsoft.com/office/drawing/2014/main" id="{F474D4DA-3703-4003-8FF0-D53C126C1FA2}"/>
              </a:ext>
            </a:extLst>
          </p:cNvPr>
          <p:cNvSpPr>
            <a:spLocks noGrp="1"/>
          </p:cNvSpPr>
          <p:nvPr>
            <p:ph idx="1"/>
          </p:nvPr>
        </p:nvSpPr>
        <p:spPr>
          <a:xfrm>
            <a:off x="838200" y="2344618"/>
            <a:ext cx="10515600" cy="4351338"/>
          </a:xfrm>
        </p:spPr>
        <p:txBody>
          <a:bodyPr>
            <a:normAutofit/>
          </a:bodyPr>
          <a:lstStyle/>
          <a:p>
            <a:r>
              <a:rPr lang="en-GB" dirty="0">
                <a:latin typeface="Arial" panose="020B0604020202020204" pitchFamily="34" charset="0"/>
                <a:cs typeface="Arial" panose="020B0604020202020204" pitchFamily="34" charset="0"/>
              </a:rPr>
              <a:t>Useful for simulating crowds with </a:t>
            </a:r>
            <a:r>
              <a:rPr lang="en-GB" b="1" dirty="0">
                <a:latin typeface="Arial" panose="020B0604020202020204" pitchFamily="34" charset="0"/>
                <a:cs typeface="Arial" panose="020B0604020202020204" pitchFamily="34" charset="0"/>
              </a:rPr>
              <a:t>heterogenous behaviours </a:t>
            </a:r>
            <a:r>
              <a:rPr lang="en-GB" dirty="0">
                <a:latin typeface="Arial" panose="020B0604020202020204" pitchFamily="34" charset="0"/>
                <a:cs typeface="Arial" panose="020B0604020202020204" pitchFamily="34" charset="0"/>
              </a:rPr>
              <a:t>of individuals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Offline models </a:t>
            </a:r>
            <a:r>
              <a:rPr lang="en-GB" dirty="0">
                <a:latin typeface="Arial" panose="020B0604020202020204" pitchFamily="34" charset="0"/>
                <a:cs typeface="Arial" panose="020B0604020202020204" pitchFamily="34" charset="0"/>
              </a:rPr>
              <a:t>from historical data</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But,</a:t>
            </a:r>
            <a:r>
              <a:rPr lang="en-GB" dirty="0">
                <a:latin typeface="Arial" panose="020B0604020202020204" pitchFamily="34" charset="0"/>
                <a:cs typeface="Arial" panose="020B0604020202020204" pitchFamily="34" charset="0"/>
              </a:rPr>
              <a:t> no established methodologies for </a:t>
            </a:r>
            <a:r>
              <a:rPr lang="en-GB" b="1" dirty="0">
                <a:latin typeface="Arial" panose="020B0604020202020204" pitchFamily="34" charset="0"/>
                <a:cs typeface="Arial" panose="020B0604020202020204" pitchFamily="34" charset="0"/>
              </a:rPr>
              <a:t>Dynamic Data Assimilation (</a:t>
            </a:r>
            <a:r>
              <a:rPr lang="en-GB" b="1" dirty="0" err="1">
                <a:latin typeface="Arial" panose="020B0604020202020204" pitchFamily="34" charset="0"/>
                <a:cs typeface="Arial" panose="020B0604020202020204" pitchFamily="34" charset="0"/>
              </a:rPr>
              <a:t>DDA</a:t>
            </a:r>
            <a:r>
              <a:rPr lang="en-GB" b="1"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in agent-based models of </a:t>
            </a:r>
            <a:r>
              <a:rPr lang="en-GB" b="1" dirty="0">
                <a:latin typeface="Arial" panose="020B0604020202020204" pitchFamily="34" charset="0"/>
                <a:cs typeface="Arial" panose="020B0604020202020204" pitchFamily="34" charset="0"/>
              </a:rPr>
              <a:t>crowd simulations</a:t>
            </a:r>
          </a:p>
        </p:txBody>
      </p:sp>
      <p:pic>
        <p:nvPicPr>
          <p:cNvPr id="4" name="Picture 3">
            <a:extLst>
              <a:ext uri="{FF2B5EF4-FFF2-40B4-BE49-F238E27FC236}">
                <a16:creationId xmlns:a16="http://schemas.microsoft.com/office/drawing/2014/main" id="{10A4B74B-8DA7-4D1F-A079-C61D9FBE6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spTree>
    <p:extLst>
      <p:ext uri="{BB962C8B-B14F-4D97-AF65-F5344CB8AC3E}">
        <p14:creationId xmlns:p14="http://schemas.microsoft.com/office/powerpoint/2010/main" val="149894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993775"/>
            <a:ext cx="10515600" cy="1325563"/>
          </a:xfrm>
        </p:spPr>
        <p:txBody>
          <a:bodyPr/>
          <a:lstStyle/>
          <a:p>
            <a:r>
              <a:rPr lang="en-GB" b="1" dirty="0">
                <a:latin typeface="Arial" panose="020B0604020202020204" pitchFamily="34" charset="0"/>
                <a:cs typeface="Arial" panose="020B0604020202020204" pitchFamily="34" charset="0"/>
              </a:rPr>
              <a:t>Future direction</a:t>
            </a:r>
          </a:p>
        </p:txBody>
      </p:sp>
      <p:sp>
        <p:nvSpPr>
          <p:cNvPr id="6" name="Content Placeholder 5"/>
          <p:cNvSpPr>
            <a:spLocks noGrp="1"/>
          </p:cNvSpPr>
          <p:nvPr>
            <p:ph idx="1"/>
          </p:nvPr>
        </p:nvSpPr>
        <p:spPr>
          <a:xfrm>
            <a:off x="838200" y="2454275"/>
            <a:ext cx="10515600" cy="4351338"/>
          </a:xfrm>
        </p:spPr>
        <p:txBody>
          <a:bodyPr>
            <a:normAutofit lnSpcReduction="10000"/>
          </a:bodyPr>
          <a:lstStyle/>
          <a:p>
            <a:r>
              <a:rPr lang="en-GB" dirty="0">
                <a:latin typeface="Arial" panose="020B0604020202020204" pitchFamily="34" charset="0"/>
                <a:cs typeface="Arial" panose="020B0604020202020204" pitchFamily="34" charset="0"/>
              </a:rPr>
              <a:t>Important proofs of concept:</a:t>
            </a:r>
          </a:p>
          <a:p>
            <a:pPr marL="457200" lvl="1" indent="0">
              <a:buNone/>
            </a:pPr>
            <a:r>
              <a:rPr lang="en-GB" dirty="0">
                <a:latin typeface="Arial" panose="020B0604020202020204" pitchFamily="34" charset="0"/>
                <a:cs typeface="Arial" panose="020B0604020202020204" pitchFamily="34" charset="0"/>
              </a:rPr>
              <a:t>- Do the sensors tell us anything interesting about how the building is being used?</a:t>
            </a:r>
          </a:p>
          <a:p>
            <a:pPr marL="457200" lvl="1" indent="0">
              <a:buNone/>
            </a:pPr>
            <a:endParaRPr lang="en-GB" dirty="0">
              <a:latin typeface="Arial" panose="020B0604020202020204" pitchFamily="34" charset="0"/>
              <a:cs typeface="Arial" panose="020B0604020202020204" pitchFamily="34" charset="0"/>
            </a:endParaRPr>
          </a:p>
          <a:p>
            <a:pPr marL="457200" lvl="1" indent="0">
              <a:buNone/>
            </a:pPr>
            <a:r>
              <a:rPr lang="en-GB" dirty="0">
                <a:latin typeface="Arial" panose="020B0604020202020204" pitchFamily="34" charset="0"/>
                <a:cs typeface="Arial" panose="020B0604020202020204" pitchFamily="34" charset="0"/>
              </a:rPr>
              <a:t>- Is it possible to build an ABM with </a:t>
            </a:r>
            <a:r>
              <a:rPr lang="en-GB" dirty="0" err="1">
                <a:latin typeface="Arial" panose="020B0604020202020204" pitchFamily="34" charset="0"/>
                <a:cs typeface="Arial" panose="020B0604020202020204" pitchFamily="34" charset="0"/>
              </a:rPr>
              <a:t>DDA</a:t>
            </a:r>
            <a:r>
              <a:rPr lang="en-GB" dirty="0">
                <a:latin typeface="Arial" panose="020B0604020202020204" pitchFamily="34" charset="0"/>
                <a:cs typeface="Arial" panose="020B0604020202020204" pitchFamily="34" charset="0"/>
              </a:rPr>
              <a:t> for this building? (or at all?)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Use sensor data to model peoples’ movements incorporating real-time data with data assimilation</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hlinkClick r:id="rId2"/>
              </a:rPr>
              <a:t>t.c.tichards@leeds.ac.uk</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95345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3A581-4A26-4491-AFF1-88343D5A444E}"/>
              </a:ext>
            </a:extLst>
          </p:cNvPr>
          <p:cNvSpPr>
            <a:spLocks noGrp="1"/>
          </p:cNvSpPr>
          <p:nvPr>
            <p:ph type="title"/>
          </p:nvPr>
        </p:nvSpPr>
        <p:spPr>
          <a:xfrm>
            <a:off x="838200" y="873125"/>
            <a:ext cx="10515600" cy="1325563"/>
          </a:xfrm>
        </p:spPr>
        <p:txBody>
          <a:bodyPr/>
          <a:lstStyle/>
          <a:p>
            <a:r>
              <a:rPr lang="en-GB" b="1" dirty="0">
                <a:latin typeface="Arial" panose="020B0604020202020204" pitchFamily="34" charset="0"/>
                <a:cs typeface="Arial" panose="020B0604020202020204" pitchFamily="34" charset="0"/>
              </a:rPr>
              <a:t>Project goal</a:t>
            </a:r>
          </a:p>
        </p:txBody>
      </p:sp>
      <p:sp>
        <p:nvSpPr>
          <p:cNvPr id="3" name="Content Placeholder 2">
            <a:extLst>
              <a:ext uri="{FF2B5EF4-FFF2-40B4-BE49-F238E27FC236}">
                <a16:creationId xmlns:a16="http://schemas.microsoft.com/office/drawing/2014/main" id="{061AA303-6D98-4BA3-A677-84286A897DD5}"/>
              </a:ext>
            </a:extLst>
          </p:cNvPr>
          <p:cNvSpPr>
            <a:spLocks noGrp="1"/>
          </p:cNvSpPr>
          <p:nvPr>
            <p:ph idx="1"/>
          </p:nvPr>
        </p:nvSpPr>
        <p:spPr>
          <a:xfrm>
            <a:off x="838200" y="2600325"/>
            <a:ext cx="10515600" cy="4351338"/>
          </a:xfrm>
        </p:spPr>
        <p:txBody>
          <a:bodyPr>
            <a:normAutofit/>
          </a:bodyPr>
          <a:lstStyle/>
          <a:p>
            <a:r>
              <a:rPr lang="en-GB" sz="3200" dirty="0">
                <a:latin typeface="Arial" panose="020B0604020202020204" pitchFamily="34" charset="0"/>
                <a:cs typeface="Arial" panose="020B0604020202020204" pitchFamily="34" charset="0"/>
              </a:rPr>
              <a:t>Construct an </a:t>
            </a:r>
            <a:r>
              <a:rPr lang="en-GB" sz="3200" b="1" dirty="0">
                <a:latin typeface="Arial" panose="020B0604020202020204" pitchFamily="34" charset="0"/>
                <a:cs typeface="Arial" panose="020B0604020202020204" pitchFamily="34" charset="0"/>
              </a:rPr>
              <a:t>agent-based model</a:t>
            </a:r>
            <a:r>
              <a:rPr lang="en-GB" sz="3200" dirty="0">
                <a:latin typeface="Arial" panose="020B0604020202020204" pitchFamily="34" charset="0"/>
                <a:cs typeface="Arial" panose="020B0604020202020204" pitchFamily="34" charset="0"/>
              </a:rPr>
              <a:t> that uses </a:t>
            </a:r>
            <a:r>
              <a:rPr lang="en-GB" sz="3200" b="1" dirty="0">
                <a:latin typeface="Arial" panose="020B0604020202020204" pitchFamily="34" charset="0"/>
                <a:cs typeface="Arial" panose="020B0604020202020204" pitchFamily="34" charset="0"/>
              </a:rPr>
              <a:t>dynamic data assimilation</a:t>
            </a:r>
            <a:r>
              <a:rPr lang="en-GB" sz="3200" dirty="0">
                <a:latin typeface="Arial" panose="020B0604020202020204" pitchFamily="34" charset="0"/>
                <a:cs typeface="Arial" panose="020B0604020202020204" pitchFamily="34" charset="0"/>
              </a:rPr>
              <a:t> in a </a:t>
            </a:r>
            <a:r>
              <a:rPr lang="en-GB" sz="3200" b="1" dirty="0">
                <a:latin typeface="Arial" panose="020B0604020202020204" pitchFamily="34" charset="0"/>
                <a:cs typeface="Arial" panose="020B0604020202020204" pitchFamily="34" charset="0"/>
              </a:rPr>
              <a:t>real world</a:t>
            </a:r>
            <a:r>
              <a:rPr lang="en-GB" sz="3200" dirty="0">
                <a:latin typeface="Arial" panose="020B0604020202020204" pitchFamily="34" charset="0"/>
                <a:cs typeface="Arial" panose="020B0604020202020204" pitchFamily="34" charset="0"/>
              </a:rPr>
              <a:t> application</a:t>
            </a:r>
            <a:endParaRPr lang="en-GB" sz="32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79E723C-A404-4A1D-9F60-7A097EA67B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spTree>
    <p:extLst>
      <p:ext uri="{BB962C8B-B14F-4D97-AF65-F5344CB8AC3E}">
        <p14:creationId xmlns:p14="http://schemas.microsoft.com/office/powerpoint/2010/main" val="1642113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A4B74B-8DA7-4D1F-A079-C61D9FBE6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pic>
        <p:nvPicPr>
          <p:cNvPr id="3074" name="Picture 2" descr="https://i0.wp.com/s3-eu-west-1.amazonaws.com/media.ts.catapult/wp-content/uploads/2019/04/01100252/00921_CPC-Banner-for-linked-in-400px-x-400px.jpg?resize=833%2C470&amp;ssl=1">
            <a:extLst>
              <a:ext uri="{FF2B5EF4-FFF2-40B4-BE49-F238E27FC236}">
                <a16:creationId xmlns:a16="http://schemas.microsoft.com/office/drawing/2014/main" id="{058709C7-95BD-4FA7-AD16-000D909892E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71135" y="988800"/>
            <a:ext cx="8649729" cy="48804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332F070-D34E-4006-BB97-98F8ACD83CA1}"/>
              </a:ext>
            </a:extLst>
          </p:cNvPr>
          <p:cNvSpPr/>
          <p:nvPr/>
        </p:nvSpPr>
        <p:spPr>
          <a:xfrm>
            <a:off x="2600983" y="4786354"/>
            <a:ext cx="6096000" cy="707886"/>
          </a:xfrm>
          <a:prstGeom prst="rect">
            <a:avLst/>
          </a:prstGeom>
        </p:spPr>
        <p:txBody>
          <a:bodyPr>
            <a:spAutoFit/>
          </a:bodyPr>
          <a:lstStyle/>
          <a:p>
            <a:r>
              <a:rPr lang="en-GB" sz="4000" b="1" dirty="0">
                <a:latin typeface="Aharoni" panose="020B0604020202020204" pitchFamily="2" charset="-79"/>
                <a:cs typeface="Aharoni" panose="020B0604020202020204" pitchFamily="2" charset="-79"/>
              </a:rPr>
              <a:t>Smart Building</a:t>
            </a:r>
          </a:p>
        </p:txBody>
      </p:sp>
    </p:spTree>
    <p:extLst>
      <p:ext uri="{BB962C8B-B14F-4D97-AF65-F5344CB8AC3E}">
        <p14:creationId xmlns:p14="http://schemas.microsoft.com/office/powerpoint/2010/main" val="3262133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TextBox 71"/>
          <p:cNvSpPr txBox="1"/>
          <p:nvPr/>
        </p:nvSpPr>
        <p:spPr>
          <a:xfrm>
            <a:off x="6528049" y="3360170"/>
            <a:ext cx="1674643" cy="646331"/>
          </a:xfrm>
          <a:prstGeom prst="rect">
            <a:avLst/>
          </a:prstGeom>
          <a:solidFill>
            <a:schemeClr val="bg1"/>
          </a:solidFill>
          <a:ln w="22225">
            <a:noFill/>
            <a:prstDash val="solid"/>
          </a:ln>
        </p:spPr>
        <p:txBody>
          <a:bodyPr wrap="square" rtlCol="0">
            <a:spAutoFit/>
          </a:bodyPr>
          <a:lstStyle/>
          <a:p>
            <a:pPr algn="ctr"/>
            <a:r>
              <a:rPr lang="en-GB" sz="3600" dirty="0"/>
              <a:t>Sensors</a:t>
            </a:r>
            <a:endParaRPr lang="en-GB" sz="2400" dirty="0"/>
          </a:p>
        </p:txBody>
      </p:sp>
      <p:sp>
        <p:nvSpPr>
          <p:cNvPr id="204" name="Rectangle 203"/>
          <p:cNvSpPr/>
          <p:nvPr/>
        </p:nvSpPr>
        <p:spPr>
          <a:xfrm>
            <a:off x="9696399" y="4144120"/>
            <a:ext cx="1440161" cy="216520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flipH="1">
            <a:off x="7536160" y="4154040"/>
            <a:ext cx="2160240" cy="215528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p:cNvSpPr/>
          <p:nvPr/>
        </p:nvSpPr>
        <p:spPr>
          <a:xfrm>
            <a:off x="7536160" y="4149080"/>
            <a:ext cx="3600400" cy="21602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536160" y="1988837"/>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55440" y="548680"/>
            <a:ext cx="10081120" cy="576064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1055440" y="548680"/>
            <a:ext cx="5760640" cy="2880319"/>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p:cNvSpPr/>
          <p:nvPr/>
        </p:nvSpPr>
        <p:spPr>
          <a:xfrm flipV="1">
            <a:off x="1055440" y="4149078"/>
            <a:ext cx="5760640" cy="2160242"/>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flipV="1">
            <a:off x="7536160" y="548680"/>
            <a:ext cx="3600400" cy="288032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721418" y="658570"/>
            <a:ext cx="822854" cy="523220"/>
          </a:xfrm>
          <a:prstGeom prst="rect">
            <a:avLst/>
          </a:prstGeom>
          <a:solidFill>
            <a:schemeClr val="bg1"/>
          </a:solidFill>
          <a:ln>
            <a:noFill/>
            <a:prstDash val="solid"/>
          </a:ln>
        </p:spPr>
        <p:txBody>
          <a:bodyPr wrap="none" rtlCol="0">
            <a:spAutoFit/>
          </a:bodyPr>
          <a:lstStyle/>
          <a:p>
            <a:r>
              <a:rPr lang="en-GB" sz="2800" dirty="0"/>
              <a:t>Café</a:t>
            </a:r>
          </a:p>
        </p:txBody>
      </p:sp>
      <p:sp>
        <p:nvSpPr>
          <p:cNvPr id="167" name="TextBox 166"/>
          <p:cNvSpPr txBox="1"/>
          <p:nvPr/>
        </p:nvSpPr>
        <p:spPr>
          <a:xfrm>
            <a:off x="1187796" y="4279806"/>
            <a:ext cx="4033797" cy="523220"/>
          </a:xfrm>
          <a:prstGeom prst="rect">
            <a:avLst/>
          </a:prstGeom>
          <a:solidFill>
            <a:schemeClr val="bg1"/>
          </a:solidFill>
          <a:ln>
            <a:noFill/>
            <a:prstDash val="solid"/>
          </a:ln>
        </p:spPr>
        <p:txBody>
          <a:bodyPr wrap="none" rtlCol="0">
            <a:spAutoFit/>
          </a:bodyPr>
          <a:lstStyle/>
          <a:p>
            <a:r>
              <a:rPr lang="en-GB" sz="2800" dirty="0"/>
              <a:t>UM-Meeting-Room-UM01</a:t>
            </a:r>
          </a:p>
        </p:txBody>
      </p:sp>
      <p:sp>
        <p:nvSpPr>
          <p:cNvPr id="168" name="TextBox 167"/>
          <p:cNvSpPr txBox="1"/>
          <p:nvPr/>
        </p:nvSpPr>
        <p:spPr>
          <a:xfrm>
            <a:off x="7844813" y="4245030"/>
            <a:ext cx="2425729" cy="523220"/>
          </a:xfrm>
          <a:prstGeom prst="rect">
            <a:avLst/>
          </a:prstGeom>
          <a:solidFill>
            <a:schemeClr val="bg1"/>
          </a:solidFill>
          <a:ln>
            <a:noFill/>
            <a:prstDash val="solid"/>
          </a:ln>
        </p:spPr>
        <p:txBody>
          <a:bodyPr wrap="none" rtlCol="0">
            <a:spAutoFit/>
          </a:bodyPr>
          <a:lstStyle/>
          <a:p>
            <a:r>
              <a:rPr lang="en-GB" sz="2800" dirty="0"/>
              <a:t>Exhibition-Area</a:t>
            </a:r>
          </a:p>
        </p:txBody>
      </p:sp>
      <p:cxnSp>
        <p:nvCxnSpPr>
          <p:cNvPr id="170" name="Straight Connector 169"/>
          <p:cNvCxnSpPr/>
          <p:nvPr/>
        </p:nvCxnSpPr>
        <p:spPr>
          <a:xfrm>
            <a:off x="2495600" y="4149080"/>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495600" y="3428999"/>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536160" y="486916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816080" y="1988840"/>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1055440" y="54868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2495598" y="548676"/>
            <a:ext cx="1440159" cy="1440161"/>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3935759" y="548678"/>
            <a:ext cx="1440159" cy="144016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5375920" y="54867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1055440"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2495599"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3935761" y="1988841"/>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5375920" y="1988839"/>
            <a:ext cx="1440160" cy="144015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TextBox 164"/>
          <p:cNvSpPr txBox="1"/>
          <p:nvPr/>
        </p:nvSpPr>
        <p:spPr>
          <a:xfrm>
            <a:off x="1111323" y="611977"/>
            <a:ext cx="1952458" cy="523220"/>
          </a:xfrm>
          <a:prstGeom prst="rect">
            <a:avLst/>
          </a:prstGeom>
          <a:solidFill>
            <a:schemeClr val="bg1"/>
          </a:solidFill>
          <a:ln>
            <a:noFill/>
            <a:prstDash val="solid"/>
          </a:ln>
        </p:spPr>
        <p:txBody>
          <a:bodyPr wrap="none" rtlCol="0">
            <a:spAutoFit/>
          </a:bodyPr>
          <a:lstStyle/>
          <a:p>
            <a:r>
              <a:rPr lang="en-GB" sz="2800" dirty="0"/>
              <a:t>Open-Office</a:t>
            </a:r>
          </a:p>
        </p:txBody>
      </p:sp>
      <p:cxnSp>
        <p:nvCxnSpPr>
          <p:cNvPr id="188" name="Straight Connector 187"/>
          <p:cNvCxnSpPr/>
          <p:nvPr/>
        </p:nvCxnSpPr>
        <p:spPr>
          <a:xfrm>
            <a:off x="2495600" y="3428997"/>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7536160" y="548682"/>
            <a:ext cx="2160240" cy="144015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9696400" y="548679"/>
            <a:ext cx="1440160" cy="2880313"/>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TextBox 191"/>
          <p:cNvSpPr txBox="1"/>
          <p:nvPr/>
        </p:nvSpPr>
        <p:spPr>
          <a:xfrm>
            <a:off x="1102265" y="1641938"/>
            <a:ext cx="1329204" cy="307777"/>
          </a:xfrm>
          <a:prstGeom prst="rect">
            <a:avLst/>
          </a:prstGeom>
          <a:solidFill>
            <a:schemeClr val="bg1"/>
          </a:solidFill>
          <a:ln>
            <a:noFill/>
            <a:prstDash val="solid"/>
          </a:ln>
        </p:spPr>
        <p:txBody>
          <a:bodyPr wrap="square" rtlCol="0">
            <a:spAutoFit/>
          </a:bodyPr>
          <a:lstStyle/>
          <a:p>
            <a:r>
              <a:rPr lang="en-GB" sz="1400" dirty="0"/>
              <a:t>Desks: 201-208</a:t>
            </a:r>
          </a:p>
        </p:txBody>
      </p:sp>
      <p:sp>
        <p:nvSpPr>
          <p:cNvPr id="193" name="TextBox 192"/>
          <p:cNvSpPr txBox="1"/>
          <p:nvPr/>
        </p:nvSpPr>
        <p:spPr>
          <a:xfrm>
            <a:off x="2561667" y="1641937"/>
            <a:ext cx="1329204" cy="307777"/>
          </a:xfrm>
          <a:prstGeom prst="rect">
            <a:avLst/>
          </a:prstGeom>
          <a:solidFill>
            <a:schemeClr val="bg1"/>
          </a:solidFill>
          <a:ln>
            <a:noFill/>
            <a:prstDash val="solid"/>
          </a:ln>
        </p:spPr>
        <p:txBody>
          <a:bodyPr wrap="square" rtlCol="0">
            <a:spAutoFit/>
          </a:bodyPr>
          <a:lstStyle/>
          <a:p>
            <a:r>
              <a:rPr lang="en-GB" sz="1400" dirty="0"/>
              <a:t>Desks: 209-216</a:t>
            </a:r>
          </a:p>
        </p:txBody>
      </p:sp>
      <p:sp>
        <p:nvSpPr>
          <p:cNvPr id="194" name="TextBox 193"/>
          <p:cNvSpPr txBox="1"/>
          <p:nvPr/>
        </p:nvSpPr>
        <p:spPr>
          <a:xfrm>
            <a:off x="3979312" y="1644701"/>
            <a:ext cx="1329204" cy="307777"/>
          </a:xfrm>
          <a:prstGeom prst="rect">
            <a:avLst/>
          </a:prstGeom>
          <a:solidFill>
            <a:schemeClr val="bg1"/>
          </a:solidFill>
          <a:ln>
            <a:noFill/>
            <a:prstDash val="solid"/>
          </a:ln>
        </p:spPr>
        <p:txBody>
          <a:bodyPr wrap="square" rtlCol="0">
            <a:spAutoFit/>
          </a:bodyPr>
          <a:lstStyle/>
          <a:p>
            <a:r>
              <a:rPr lang="en-GB" sz="1400" dirty="0"/>
              <a:t>Desks: 217-220</a:t>
            </a:r>
          </a:p>
        </p:txBody>
      </p:sp>
      <p:sp>
        <p:nvSpPr>
          <p:cNvPr id="195" name="TextBox 194"/>
          <p:cNvSpPr txBox="1"/>
          <p:nvPr/>
        </p:nvSpPr>
        <p:spPr>
          <a:xfrm>
            <a:off x="5431396" y="1639224"/>
            <a:ext cx="1329204" cy="307777"/>
          </a:xfrm>
          <a:prstGeom prst="rect">
            <a:avLst/>
          </a:prstGeom>
          <a:solidFill>
            <a:schemeClr val="bg1"/>
          </a:solidFill>
          <a:ln>
            <a:noFill/>
            <a:prstDash val="solid"/>
          </a:ln>
        </p:spPr>
        <p:txBody>
          <a:bodyPr wrap="square" rtlCol="0">
            <a:spAutoFit/>
          </a:bodyPr>
          <a:lstStyle/>
          <a:p>
            <a:r>
              <a:rPr lang="en-GB" sz="1400" dirty="0"/>
              <a:t>Desks: 221-228</a:t>
            </a:r>
          </a:p>
        </p:txBody>
      </p:sp>
      <p:sp>
        <p:nvSpPr>
          <p:cNvPr id="196" name="TextBox 195"/>
          <p:cNvSpPr txBox="1"/>
          <p:nvPr/>
        </p:nvSpPr>
        <p:spPr>
          <a:xfrm>
            <a:off x="1137615" y="3068959"/>
            <a:ext cx="1329204" cy="307777"/>
          </a:xfrm>
          <a:prstGeom prst="rect">
            <a:avLst/>
          </a:prstGeom>
          <a:solidFill>
            <a:schemeClr val="bg1"/>
          </a:solidFill>
          <a:ln>
            <a:noFill/>
            <a:prstDash val="solid"/>
          </a:ln>
        </p:spPr>
        <p:txBody>
          <a:bodyPr wrap="square" rtlCol="0">
            <a:spAutoFit/>
          </a:bodyPr>
          <a:lstStyle/>
          <a:p>
            <a:r>
              <a:rPr lang="en-GB" sz="1400" dirty="0"/>
              <a:t>Desks: 229-232</a:t>
            </a:r>
          </a:p>
        </p:txBody>
      </p:sp>
      <p:sp>
        <p:nvSpPr>
          <p:cNvPr id="197" name="TextBox 196"/>
          <p:cNvSpPr txBox="1"/>
          <p:nvPr/>
        </p:nvSpPr>
        <p:spPr>
          <a:xfrm>
            <a:off x="2553161" y="3068960"/>
            <a:ext cx="1329204" cy="307777"/>
          </a:xfrm>
          <a:prstGeom prst="rect">
            <a:avLst/>
          </a:prstGeom>
          <a:solidFill>
            <a:schemeClr val="bg1"/>
          </a:solidFill>
          <a:ln>
            <a:noFill/>
            <a:prstDash val="solid"/>
          </a:ln>
        </p:spPr>
        <p:txBody>
          <a:bodyPr wrap="square" rtlCol="0">
            <a:spAutoFit/>
          </a:bodyPr>
          <a:lstStyle/>
          <a:p>
            <a:r>
              <a:rPr lang="en-GB" sz="1400" dirty="0"/>
              <a:t>Desks: 233-240</a:t>
            </a:r>
          </a:p>
        </p:txBody>
      </p:sp>
      <p:sp>
        <p:nvSpPr>
          <p:cNvPr id="198" name="TextBox 197"/>
          <p:cNvSpPr txBox="1"/>
          <p:nvPr/>
        </p:nvSpPr>
        <p:spPr>
          <a:xfrm>
            <a:off x="4012999" y="3068959"/>
            <a:ext cx="1329204" cy="307777"/>
          </a:xfrm>
          <a:prstGeom prst="rect">
            <a:avLst/>
          </a:prstGeom>
          <a:solidFill>
            <a:schemeClr val="bg1"/>
          </a:solidFill>
          <a:ln>
            <a:noFill/>
            <a:prstDash val="solid"/>
          </a:ln>
        </p:spPr>
        <p:txBody>
          <a:bodyPr wrap="square" rtlCol="0">
            <a:spAutoFit/>
          </a:bodyPr>
          <a:lstStyle/>
          <a:p>
            <a:r>
              <a:rPr lang="en-GB" sz="1400" dirty="0"/>
              <a:t>Desks: 241-244</a:t>
            </a:r>
          </a:p>
        </p:txBody>
      </p:sp>
      <p:sp>
        <p:nvSpPr>
          <p:cNvPr id="199" name="TextBox 198"/>
          <p:cNvSpPr txBox="1"/>
          <p:nvPr/>
        </p:nvSpPr>
        <p:spPr>
          <a:xfrm>
            <a:off x="5440760" y="3068959"/>
            <a:ext cx="1329204" cy="307777"/>
          </a:xfrm>
          <a:prstGeom prst="rect">
            <a:avLst/>
          </a:prstGeom>
          <a:solidFill>
            <a:schemeClr val="bg1"/>
          </a:solidFill>
          <a:ln>
            <a:noFill/>
            <a:prstDash val="solid"/>
          </a:ln>
        </p:spPr>
        <p:txBody>
          <a:bodyPr wrap="square" rtlCol="0">
            <a:spAutoFit/>
          </a:bodyPr>
          <a:lstStyle/>
          <a:p>
            <a:r>
              <a:rPr lang="en-GB" sz="1400" dirty="0"/>
              <a:t>Desks: 245-254</a:t>
            </a:r>
          </a:p>
        </p:txBody>
      </p:sp>
      <p:sp>
        <p:nvSpPr>
          <p:cNvPr id="200" name="TextBox 199"/>
          <p:cNvSpPr txBox="1"/>
          <p:nvPr/>
        </p:nvSpPr>
        <p:spPr>
          <a:xfrm>
            <a:off x="7721418" y="1580150"/>
            <a:ext cx="678838" cy="307777"/>
          </a:xfrm>
          <a:prstGeom prst="rect">
            <a:avLst/>
          </a:prstGeom>
          <a:solidFill>
            <a:schemeClr val="bg1"/>
          </a:solidFill>
          <a:ln>
            <a:noFill/>
            <a:prstDash val="solid"/>
          </a:ln>
        </p:spPr>
        <p:txBody>
          <a:bodyPr wrap="square" rtlCol="0">
            <a:spAutoFit/>
          </a:bodyPr>
          <a:lstStyle/>
          <a:p>
            <a:r>
              <a:rPr lang="en-GB" sz="1400" dirty="0"/>
              <a:t>Café-1</a:t>
            </a:r>
          </a:p>
        </p:txBody>
      </p:sp>
      <p:sp>
        <p:nvSpPr>
          <p:cNvPr id="202" name="TextBox 201"/>
          <p:cNvSpPr txBox="1"/>
          <p:nvPr/>
        </p:nvSpPr>
        <p:spPr>
          <a:xfrm>
            <a:off x="7721418" y="3042971"/>
            <a:ext cx="678838" cy="307777"/>
          </a:xfrm>
          <a:prstGeom prst="rect">
            <a:avLst/>
          </a:prstGeom>
          <a:solidFill>
            <a:schemeClr val="bg1"/>
          </a:solidFill>
          <a:ln>
            <a:noFill/>
            <a:prstDash val="solid"/>
          </a:ln>
        </p:spPr>
        <p:txBody>
          <a:bodyPr wrap="square" rtlCol="0">
            <a:spAutoFit/>
          </a:bodyPr>
          <a:lstStyle/>
          <a:p>
            <a:r>
              <a:rPr lang="en-GB" sz="1400" dirty="0"/>
              <a:t>Café-2</a:t>
            </a:r>
          </a:p>
        </p:txBody>
      </p:sp>
      <p:sp>
        <p:nvSpPr>
          <p:cNvPr id="203" name="TextBox 202"/>
          <p:cNvSpPr txBox="1"/>
          <p:nvPr/>
        </p:nvSpPr>
        <p:spPr>
          <a:xfrm>
            <a:off x="9762253" y="3042971"/>
            <a:ext cx="678838" cy="307777"/>
          </a:xfrm>
          <a:prstGeom prst="rect">
            <a:avLst/>
          </a:prstGeom>
          <a:solidFill>
            <a:schemeClr val="bg1"/>
          </a:solidFill>
          <a:ln>
            <a:noFill/>
            <a:prstDash val="solid"/>
          </a:ln>
        </p:spPr>
        <p:txBody>
          <a:bodyPr wrap="square" rtlCol="0">
            <a:spAutoFit/>
          </a:bodyPr>
          <a:lstStyle/>
          <a:p>
            <a:r>
              <a:rPr lang="en-GB" sz="1400" dirty="0"/>
              <a:t>Café-3</a:t>
            </a:r>
          </a:p>
        </p:txBody>
      </p:sp>
      <p:sp>
        <p:nvSpPr>
          <p:cNvPr id="207" name="TextBox 206"/>
          <p:cNvSpPr txBox="1"/>
          <p:nvPr/>
        </p:nvSpPr>
        <p:spPr>
          <a:xfrm>
            <a:off x="9762253" y="5691516"/>
            <a:ext cx="1268193" cy="523220"/>
          </a:xfrm>
          <a:prstGeom prst="rect">
            <a:avLst/>
          </a:prstGeom>
          <a:solidFill>
            <a:schemeClr val="bg1"/>
          </a:solidFill>
          <a:ln>
            <a:noFill/>
            <a:prstDash val="solid"/>
          </a:ln>
        </p:spPr>
        <p:txBody>
          <a:bodyPr wrap="square" rtlCol="0">
            <a:spAutoFit/>
          </a:bodyPr>
          <a:lstStyle/>
          <a:p>
            <a:r>
              <a:rPr lang="en-GB" sz="1400" dirty="0"/>
              <a:t>Exhibition-Area-2</a:t>
            </a:r>
          </a:p>
        </p:txBody>
      </p:sp>
      <p:sp>
        <p:nvSpPr>
          <p:cNvPr id="208" name="TextBox 207"/>
          <p:cNvSpPr txBox="1"/>
          <p:nvPr/>
        </p:nvSpPr>
        <p:spPr>
          <a:xfrm>
            <a:off x="7642274" y="5680185"/>
            <a:ext cx="1268193" cy="523220"/>
          </a:xfrm>
          <a:prstGeom prst="rect">
            <a:avLst/>
          </a:prstGeom>
          <a:solidFill>
            <a:schemeClr val="bg1"/>
          </a:solidFill>
          <a:ln>
            <a:noFill/>
            <a:prstDash val="solid"/>
          </a:ln>
        </p:spPr>
        <p:txBody>
          <a:bodyPr wrap="square" rtlCol="0">
            <a:spAutoFit/>
          </a:bodyPr>
          <a:lstStyle/>
          <a:p>
            <a:r>
              <a:rPr lang="en-GB" sz="1400" dirty="0"/>
              <a:t>Exhibition-Area-1</a:t>
            </a:r>
          </a:p>
        </p:txBody>
      </p:sp>
      <p:sp>
        <p:nvSpPr>
          <p:cNvPr id="209" name="Oval 208"/>
          <p:cNvSpPr/>
          <p:nvPr/>
        </p:nvSpPr>
        <p:spPr>
          <a:xfrm>
            <a:off x="1641210" y="114468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3088279"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4534062"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985216" y="1141356"/>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1651989" y="258151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3094705"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4525298" y="257819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5991113" y="257784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8488880" y="257656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8474731" y="1130323"/>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10289082" y="1858961"/>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8487554" y="5101800"/>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10295161" y="5076677"/>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TextBox 221"/>
          <p:cNvSpPr txBox="1"/>
          <p:nvPr/>
        </p:nvSpPr>
        <p:spPr>
          <a:xfrm>
            <a:off x="2927832" y="5941795"/>
            <a:ext cx="2102960" cy="307777"/>
          </a:xfrm>
          <a:prstGeom prst="rect">
            <a:avLst/>
          </a:prstGeom>
          <a:solidFill>
            <a:schemeClr val="bg1"/>
          </a:solidFill>
          <a:ln>
            <a:noFill/>
            <a:prstDash val="solid"/>
          </a:ln>
        </p:spPr>
        <p:txBody>
          <a:bodyPr wrap="square" rtlCol="0">
            <a:spAutoFit/>
          </a:bodyPr>
          <a:lstStyle/>
          <a:p>
            <a:r>
              <a:rPr lang="en-GB" sz="1400" dirty="0"/>
              <a:t>UM-Meeting-Room-UM01</a:t>
            </a:r>
          </a:p>
        </p:txBody>
      </p:sp>
      <p:sp>
        <p:nvSpPr>
          <p:cNvPr id="223" name="Oval 222"/>
          <p:cNvSpPr/>
          <p:nvPr/>
        </p:nvSpPr>
        <p:spPr>
          <a:xfrm>
            <a:off x="3793486" y="5109285"/>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TextBox 231"/>
          <p:cNvSpPr txBox="1"/>
          <p:nvPr/>
        </p:nvSpPr>
        <p:spPr>
          <a:xfrm>
            <a:off x="1087536" y="-41968"/>
            <a:ext cx="5549789" cy="523220"/>
          </a:xfrm>
          <a:prstGeom prst="rect">
            <a:avLst/>
          </a:prstGeom>
          <a:solidFill>
            <a:schemeClr val="bg1"/>
          </a:solidFill>
          <a:ln>
            <a:noFill/>
            <a:prstDash val="solid"/>
          </a:ln>
        </p:spPr>
        <p:txBody>
          <a:bodyPr wrap="none" rtlCol="0">
            <a:spAutoFit/>
          </a:bodyPr>
          <a:lstStyle/>
          <a:p>
            <a:r>
              <a:rPr lang="en-GB" sz="2800" b="1" dirty="0"/>
              <a:t>Cactus Smart Building, Ground Floor</a:t>
            </a:r>
          </a:p>
        </p:txBody>
      </p:sp>
      <p:cxnSp>
        <p:nvCxnSpPr>
          <p:cNvPr id="4" name="Straight Arrow Connector 3"/>
          <p:cNvCxnSpPr>
            <a:endCxn id="217" idx="4"/>
          </p:cNvCxnSpPr>
          <p:nvPr/>
        </p:nvCxnSpPr>
        <p:spPr>
          <a:xfrm flipV="1">
            <a:off x="8066108" y="2831359"/>
            <a:ext cx="550172" cy="741657"/>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216" idx="4"/>
          </p:cNvCxnSpPr>
          <p:nvPr/>
        </p:nvCxnSpPr>
        <p:spPr>
          <a:xfrm flipH="1" flipV="1">
            <a:off x="6118513" y="2832640"/>
            <a:ext cx="518812" cy="668368"/>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220" idx="0"/>
          </p:cNvCxnSpPr>
          <p:nvPr/>
        </p:nvCxnSpPr>
        <p:spPr>
          <a:xfrm>
            <a:off x="8082082" y="3933056"/>
            <a:ext cx="532872" cy="1168744"/>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223" idx="6"/>
          </p:cNvCxnSpPr>
          <p:nvPr/>
        </p:nvCxnSpPr>
        <p:spPr>
          <a:xfrm flipH="1">
            <a:off x="4048285" y="3861048"/>
            <a:ext cx="2533829" cy="1375637"/>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8976319" y="3428992"/>
            <a:ext cx="72008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816079" y="1988832"/>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156DA24-78C5-40F4-AAC2-819EBEE3BF4A}"/>
              </a:ext>
            </a:extLst>
          </p:cNvPr>
          <p:cNvCxnSpPr/>
          <p:nvPr/>
        </p:nvCxnSpPr>
        <p:spPr>
          <a:xfrm>
            <a:off x="1052955" y="3424598"/>
            <a:ext cx="0" cy="72008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6840FE76-CAEE-4CE7-8303-4B182F88E543}"/>
              </a:ext>
            </a:extLst>
          </p:cNvPr>
          <p:cNvSpPr/>
          <p:nvPr/>
        </p:nvSpPr>
        <p:spPr>
          <a:xfrm>
            <a:off x="924913" y="330777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CBF49970-8340-4292-BBB0-20588BB16F91}"/>
              </a:ext>
            </a:extLst>
          </p:cNvPr>
          <p:cNvSpPr/>
          <p:nvPr/>
        </p:nvSpPr>
        <p:spPr>
          <a:xfrm>
            <a:off x="937956" y="4015504"/>
            <a:ext cx="254799" cy="2547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8048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3A581-4A26-4491-AFF1-88343D5A444E}"/>
              </a:ext>
            </a:extLst>
          </p:cNvPr>
          <p:cNvSpPr>
            <a:spLocks noGrp="1"/>
          </p:cNvSpPr>
          <p:nvPr>
            <p:ph type="title"/>
          </p:nvPr>
        </p:nvSpPr>
        <p:spPr>
          <a:xfrm>
            <a:off x="838200" y="420525"/>
            <a:ext cx="10515600" cy="1325563"/>
          </a:xfrm>
        </p:spPr>
        <p:txBody>
          <a:bodyPr/>
          <a:lstStyle/>
          <a:p>
            <a:r>
              <a:rPr lang="en-GB" b="1" dirty="0">
                <a:latin typeface="Arial" panose="020B0604020202020204" pitchFamily="34" charset="0"/>
                <a:cs typeface="Arial" panose="020B0604020202020204" pitchFamily="34" charset="0"/>
              </a:rPr>
              <a:t>Sensors measure:</a:t>
            </a:r>
          </a:p>
        </p:txBody>
      </p:sp>
      <p:sp>
        <p:nvSpPr>
          <p:cNvPr id="3" name="Content Placeholder 2">
            <a:extLst>
              <a:ext uri="{FF2B5EF4-FFF2-40B4-BE49-F238E27FC236}">
                <a16:creationId xmlns:a16="http://schemas.microsoft.com/office/drawing/2014/main" id="{061AA303-6D98-4BA3-A677-84286A897DD5}"/>
              </a:ext>
            </a:extLst>
          </p:cNvPr>
          <p:cNvSpPr>
            <a:spLocks noGrp="1"/>
          </p:cNvSpPr>
          <p:nvPr>
            <p:ph idx="1"/>
          </p:nvPr>
        </p:nvSpPr>
        <p:spPr>
          <a:xfrm>
            <a:off x="838200" y="1489450"/>
            <a:ext cx="10515600" cy="4351338"/>
          </a:xfrm>
        </p:spPr>
        <p:txBody>
          <a:bodyPr>
            <a:normAutofit/>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Atmospheric volatile organic compound levels (VOC)</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CO2 levels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Temperature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Pressure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Humidity</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Light Intensity</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Noise Levels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Occupancy (number of people)</a:t>
            </a:r>
          </a:p>
        </p:txBody>
      </p:sp>
      <p:pic>
        <p:nvPicPr>
          <p:cNvPr id="4" name="Picture 3">
            <a:extLst>
              <a:ext uri="{FF2B5EF4-FFF2-40B4-BE49-F238E27FC236}">
                <a16:creationId xmlns:a16="http://schemas.microsoft.com/office/drawing/2014/main" id="{479E723C-A404-4A1D-9F60-7A097EA67B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spTree>
    <p:extLst>
      <p:ext uri="{BB962C8B-B14F-4D97-AF65-F5344CB8AC3E}">
        <p14:creationId xmlns:p14="http://schemas.microsoft.com/office/powerpoint/2010/main" val="1904612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3A581-4A26-4491-AFF1-88343D5A444E}"/>
              </a:ext>
            </a:extLst>
          </p:cNvPr>
          <p:cNvSpPr>
            <a:spLocks noGrp="1"/>
          </p:cNvSpPr>
          <p:nvPr>
            <p:ph type="title"/>
          </p:nvPr>
        </p:nvSpPr>
        <p:spPr>
          <a:xfrm>
            <a:off x="838200" y="873125"/>
            <a:ext cx="10515600" cy="1325563"/>
          </a:xfrm>
        </p:spPr>
        <p:txBody>
          <a:bodyPr/>
          <a:lstStyle/>
          <a:p>
            <a:r>
              <a:rPr lang="en-GB" b="1" dirty="0">
                <a:latin typeface="Arial" panose="020B0604020202020204" pitchFamily="34" charset="0"/>
                <a:cs typeface="Arial" panose="020B0604020202020204" pitchFamily="34" charset="0"/>
              </a:rPr>
              <a:t>To obtain data from the Smart Building…</a:t>
            </a:r>
          </a:p>
        </p:txBody>
      </p:sp>
      <p:sp>
        <p:nvSpPr>
          <p:cNvPr id="3" name="Content Placeholder 2">
            <a:extLst>
              <a:ext uri="{FF2B5EF4-FFF2-40B4-BE49-F238E27FC236}">
                <a16:creationId xmlns:a16="http://schemas.microsoft.com/office/drawing/2014/main" id="{061AA303-6D98-4BA3-A677-84286A897DD5}"/>
              </a:ext>
            </a:extLst>
          </p:cNvPr>
          <p:cNvSpPr>
            <a:spLocks noGrp="1"/>
          </p:cNvSpPr>
          <p:nvPr>
            <p:ph idx="1"/>
          </p:nvPr>
        </p:nvSpPr>
        <p:spPr>
          <a:xfrm>
            <a:off x="838200" y="2600325"/>
            <a:ext cx="10515600" cy="4351338"/>
          </a:xfrm>
        </p:spPr>
        <p:txBody>
          <a:bodyPr>
            <a:normAutofit/>
          </a:bodyPr>
          <a:lstStyle/>
          <a:p>
            <a:pPr marL="514350" indent="-514350">
              <a:buFont typeface="+mj-lt"/>
              <a:buAutoNum type="arabicPeriod"/>
            </a:pPr>
            <a:r>
              <a:rPr lang="en-GB" b="1" dirty="0">
                <a:latin typeface="Arial" panose="020B0604020202020204" pitchFamily="34" charset="0"/>
                <a:cs typeface="Arial" panose="020B0604020202020204" pitchFamily="34" charset="0"/>
              </a:rPr>
              <a:t>Access </a:t>
            </a:r>
            <a:r>
              <a:rPr lang="en-GB" dirty="0">
                <a:latin typeface="Arial" panose="020B0604020202020204" pitchFamily="34" charset="0"/>
                <a:cs typeface="Arial" panose="020B0604020202020204" pitchFamily="34" charset="0"/>
              </a:rPr>
              <a:t>the data</a:t>
            </a:r>
          </a:p>
          <a:p>
            <a:pPr marL="514350" indent="-514350">
              <a:buFont typeface="+mj-lt"/>
              <a:buAutoNum type="arabicPeriod"/>
            </a:pPr>
            <a:endParaRPr lang="en-GB" dirty="0">
              <a:latin typeface="Arial" panose="020B0604020202020204" pitchFamily="34" charset="0"/>
              <a:cs typeface="Arial" panose="020B0604020202020204" pitchFamily="34" charset="0"/>
            </a:endParaRPr>
          </a:p>
          <a:p>
            <a:pPr marL="514350" indent="-514350">
              <a:buFont typeface="+mj-lt"/>
              <a:buAutoNum type="arabicPeriod"/>
            </a:pPr>
            <a:r>
              <a:rPr lang="en-GB" dirty="0">
                <a:latin typeface="Arial" panose="020B0604020202020204" pitchFamily="34" charset="0"/>
                <a:cs typeface="Arial" panose="020B0604020202020204" pitchFamily="34" charset="0"/>
              </a:rPr>
              <a:t>Build Python module to </a:t>
            </a:r>
            <a:r>
              <a:rPr lang="en-GB" b="1" dirty="0">
                <a:latin typeface="Arial" panose="020B0604020202020204" pitchFamily="34" charset="0"/>
                <a:cs typeface="Arial" panose="020B0604020202020204" pitchFamily="34" charset="0"/>
              </a:rPr>
              <a:t>retrieve data </a:t>
            </a:r>
            <a:r>
              <a:rPr lang="en-GB" dirty="0">
                <a:latin typeface="Arial" panose="020B0604020202020204" pitchFamily="34" charset="0"/>
                <a:cs typeface="Arial" panose="020B0604020202020204" pitchFamily="34" charset="0"/>
              </a:rPr>
              <a:t>and visualise (understand) the data</a:t>
            </a:r>
            <a:endParaRPr lang="en-GB" b="1" dirty="0">
              <a:latin typeface="Arial" panose="020B0604020202020204" pitchFamily="34" charset="0"/>
              <a:cs typeface="Arial" panose="020B0604020202020204" pitchFamily="34" charset="0"/>
            </a:endParaRPr>
          </a:p>
          <a:p>
            <a:pPr marL="514350" indent="-514350">
              <a:buFont typeface="+mj-lt"/>
              <a:buAutoNum type="arabicPeriod"/>
            </a:pPr>
            <a:endParaRPr lang="en-GB" dirty="0">
              <a:latin typeface="Arial" panose="020B0604020202020204" pitchFamily="34" charset="0"/>
              <a:cs typeface="Arial" panose="020B0604020202020204" pitchFamily="34" charset="0"/>
            </a:endParaRPr>
          </a:p>
          <a:p>
            <a:pPr marL="514350" indent="-514350">
              <a:buFont typeface="+mj-lt"/>
              <a:buAutoNum type="arabicPeriod"/>
            </a:pPr>
            <a:r>
              <a:rPr lang="en-GB" dirty="0">
                <a:latin typeface="Arial" panose="020B0604020202020204" pitchFamily="34" charset="0"/>
                <a:cs typeface="Arial" panose="020B0604020202020204" pitchFamily="34" charset="0"/>
              </a:rPr>
              <a:t>Build SQL database to </a:t>
            </a:r>
            <a:r>
              <a:rPr lang="en-GB" b="1" dirty="0">
                <a:latin typeface="Arial" panose="020B0604020202020204" pitchFamily="34" charset="0"/>
                <a:cs typeface="Arial" panose="020B0604020202020204" pitchFamily="34" charset="0"/>
              </a:rPr>
              <a:t>store data</a:t>
            </a:r>
          </a:p>
        </p:txBody>
      </p:sp>
      <p:pic>
        <p:nvPicPr>
          <p:cNvPr id="4" name="Picture 3">
            <a:extLst>
              <a:ext uri="{FF2B5EF4-FFF2-40B4-BE49-F238E27FC236}">
                <a16:creationId xmlns:a16="http://schemas.microsoft.com/office/drawing/2014/main" id="{479E723C-A404-4A1D-9F60-7A097EA67B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spTree>
    <p:extLst>
      <p:ext uri="{BB962C8B-B14F-4D97-AF65-F5344CB8AC3E}">
        <p14:creationId xmlns:p14="http://schemas.microsoft.com/office/powerpoint/2010/main" val="3995820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0DAC-8C2F-4695-9E3F-9F9113D15FE2}"/>
              </a:ext>
            </a:extLst>
          </p:cNvPr>
          <p:cNvSpPr>
            <a:spLocks noGrp="1"/>
          </p:cNvSpPr>
          <p:nvPr>
            <p:ph type="title"/>
          </p:nvPr>
        </p:nvSpPr>
        <p:spPr>
          <a:xfrm>
            <a:off x="838200" y="688975"/>
            <a:ext cx="10515600" cy="1325563"/>
          </a:xfrm>
        </p:spPr>
        <p:txBody>
          <a:bodyPr/>
          <a:lstStyle/>
          <a:p>
            <a:r>
              <a:rPr lang="en-GB" b="1" dirty="0">
                <a:latin typeface="Arial" panose="020B0604020202020204" pitchFamily="34" charset="0"/>
                <a:cs typeface="Arial" panose="020B0604020202020204" pitchFamily="34" charset="0"/>
              </a:rPr>
              <a:t>1. Smart building Application Programming Interface (API)</a:t>
            </a:r>
          </a:p>
        </p:txBody>
      </p:sp>
      <p:pic>
        <p:nvPicPr>
          <p:cNvPr id="4" name="Picture 3">
            <a:extLst>
              <a:ext uri="{FF2B5EF4-FFF2-40B4-BE49-F238E27FC236}">
                <a16:creationId xmlns:a16="http://schemas.microsoft.com/office/drawing/2014/main" id="{9702B672-0B8D-4E51-9720-E101461CDB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 y="178962"/>
            <a:ext cx="2742670" cy="483126"/>
          </a:xfrm>
          <a:prstGeom prst="rect">
            <a:avLst/>
          </a:prstGeom>
        </p:spPr>
      </p:pic>
      <p:pic>
        <p:nvPicPr>
          <p:cNvPr id="20" name="Content Placeholder 12">
            <a:extLst>
              <a:ext uri="{FF2B5EF4-FFF2-40B4-BE49-F238E27FC236}">
                <a16:creationId xmlns:a16="http://schemas.microsoft.com/office/drawing/2014/main" id="{F5886628-753E-4216-8ED4-078EA6E4F3A4}"/>
              </a:ext>
            </a:extLst>
          </p:cNvPr>
          <p:cNvPicPr>
            <a:picLocks noChangeAspect="1"/>
          </p:cNvPicPr>
          <p:nvPr/>
        </p:nvPicPr>
        <p:blipFill>
          <a:blip r:embed="rId4"/>
          <a:stretch>
            <a:fillRect/>
          </a:stretch>
        </p:blipFill>
        <p:spPr>
          <a:xfrm>
            <a:off x="3518328" y="2108209"/>
            <a:ext cx="5555420" cy="4351338"/>
          </a:xfrm>
          <a:prstGeom prst="rect">
            <a:avLst/>
          </a:prstGeom>
        </p:spPr>
      </p:pic>
      <p:sp>
        <p:nvSpPr>
          <p:cNvPr id="21" name="Oval 20">
            <a:extLst>
              <a:ext uri="{FF2B5EF4-FFF2-40B4-BE49-F238E27FC236}">
                <a16:creationId xmlns:a16="http://schemas.microsoft.com/office/drawing/2014/main" id="{878D8009-6094-43C1-8353-5B6706F8DF6D}"/>
              </a:ext>
            </a:extLst>
          </p:cNvPr>
          <p:cNvSpPr/>
          <p:nvPr/>
        </p:nvSpPr>
        <p:spPr>
          <a:xfrm>
            <a:off x="5203044" y="4560115"/>
            <a:ext cx="647700" cy="200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A4AC0EB-AE2F-4635-8D27-2E8D034302F4}"/>
              </a:ext>
            </a:extLst>
          </p:cNvPr>
          <p:cNvSpPr/>
          <p:nvPr/>
        </p:nvSpPr>
        <p:spPr>
          <a:xfrm>
            <a:off x="5364966" y="5042712"/>
            <a:ext cx="1131095" cy="20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3AC6F98-5B3A-4881-BDB0-B30F4FB9F68D}"/>
              </a:ext>
            </a:extLst>
          </p:cNvPr>
          <p:cNvSpPr/>
          <p:nvPr/>
        </p:nvSpPr>
        <p:spPr>
          <a:xfrm>
            <a:off x="6584181" y="5047470"/>
            <a:ext cx="1131095" cy="20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817ED6C-991F-4630-8872-7DDE036004CA}"/>
              </a:ext>
            </a:extLst>
          </p:cNvPr>
          <p:cNvSpPr/>
          <p:nvPr/>
        </p:nvSpPr>
        <p:spPr>
          <a:xfrm>
            <a:off x="5434037" y="5965843"/>
            <a:ext cx="914389" cy="20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58B714F4-7129-4D73-8D46-2327AA1FC7D5}"/>
              </a:ext>
            </a:extLst>
          </p:cNvPr>
          <p:cNvSpPr/>
          <p:nvPr/>
        </p:nvSpPr>
        <p:spPr>
          <a:xfrm>
            <a:off x="6462749" y="5970601"/>
            <a:ext cx="1042964" cy="20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23C8D0A-6441-4CB2-8FCA-B8D3BF94D553}"/>
              </a:ext>
            </a:extLst>
          </p:cNvPr>
          <p:cNvSpPr/>
          <p:nvPr/>
        </p:nvSpPr>
        <p:spPr>
          <a:xfrm>
            <a:off x="5429268" y="6199206"/>
            <a:ext cx="914389" cy="20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E3722D9-79AD-468B-9630-A7A87C0F5223}"/>
              </a:ext>
            </a:extLst>
          </p:cNvPr>
          <p:cNvSpPr/>
          <p:nvPr/>
        </p:nvSpPr>
        <p:spPr>
          <a:xfrm>
            <a:off x="6448455" y="6199207"/>
            <a:ext cx="419083" cy="20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75DFD5F-B2BC-4984-8A95-9E7BE6A5E9DE}"/>
              </a:ext>
            </a:extLst>
          </p:cNvPr>
          <p:cNvSpPr/>
          <p:nvPr/>
        </p:nvSpPr>
        <p:spPr>
          <a:xfrm>
            <a:off x="5431647" y="4788716"/>
            <a:ext cx="647700" cy="200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AFD0382-5201-47B9-A813-42AB6CFC16B9}"/>
              </a:ext>
            </a:extLst>
          </p:cNvPr>
          <p:cNvSpPr/>
          <p:nvPr/>
        </p:nvSpPr>
        <p:spPr>
          <a:xfrm>
            <a:off x="5484031" y="5741218"/>
            <a:ext cx="647700" cy="200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037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2164</Words>
  <Application>Microsoft Office PowerPoint</Application>
  <PresentationFormat>Widescreen</PresentationFormat>
  <Paragraphs>457</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Aharoni</vt:lpstr>
      <vt:lpstr>Arial</vt:lpstr>
      <vt:lpstr>Calibri</vt:lpstr>
      <vt:lpstr>Calibri Light</vt:lpstr>
      <vt:lpstr>Office Theme</vt:lpstr>
      <vt:lpstr>Presentation title slide</vt:lpstr>
      <vt:lpstr>Presentation title slide</vt:lpstr>
      <vt:lpstr>Agent-based models (ABMs)</vt:lpstr>
      <vt:lpstr>Project goal</vt:lpstr>
      <vt:lpstr>PowerPoint Presentation</vt:lpstr>
      <vt:lpstr>PowerPoint Presentation</vt:lpstr>
      <vt:lpstr>Sensors measure:</vt:lpstr>
      <vt:lpstr>To obtain data from the Smart Building…</vt:lpstr>
      <vt:lpstr>1. Smart building Application Programming Interface (API)</vt:lpstr>
      <vt:lpstr>1. API functions</vt:lpstr>
      <vt:lpstr>2. Python Module to access API</vt:lpstr>
      <vt:lpstr>PowerPoint Presentation</vt:lpstr>
      <vt:lpstr>2. Python Module to access API</vt:lpstr>
      <vt:lpstr>PowerPoint Presentation</vt:lpstr>
      <vt:lpstr>2. Python Module to access API</vt:lpstr>
      <vt:lpstr>2. Python Module to access API</vt:lpstr>
      <vt:lpstr>3. SQL Database to store data</vt:lpstr>
      <vt:lpstr>Proposal for an ABM of the smart building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Proposal for a more sophisticated ABM with DDA…</vt:lpstr>
      <vt:lpstr>PowerPoint Presentation</vt:lpstr>
      <vt:lpstr>PowerPoint Presentation</vt:lpstr>
      <vt:lpstr>PowerPoint Presentation</vt:lpstr>
      <vt:lpstr>Future direction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dc:title>
  <dc:creator>Author</dc:creator>
  <cp:lastModifiedBy>Author</cp:lastModifiedBy>
  <cp:revision>97</cp:revision>
  <dcterms:created xsi:type="dcterms:W3CDTF">2020-01-17T17:30:18Z</dcterms:created>
  <dcterms:modified xsi:type="dcterms:W3CDTF">2020-01-23T13:28:18Z</dcterms:modified>
</cp:coreProperties>
</file>