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7" r:id="rId2"/>
    <p:sldId id="258" r:id="rId3"/>
    <p:sldId id="259" r:id="rId4"/>
    <p:sldId id="261" r:id="rId5"/>
    <p:sldId id="262" r:id="rId6"/>
    <p:sldId id="263" r:id="rId7"/>
    <p:sldId id="264" r:id="rId8"/>
    <p:sldId id="265" r:id="rId9"/>
    <p:sldId id="267" r:id="rId10"/>
    <p:sldId id="266"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860" autoAdjust="0"/>
  </p:normalViewPr>
  <p:slideViewPr>
    <p:cSldViewPr snapToGrid="0">
      <p:cViewPr varScale="1">
        <p:scale>
          <a:sx n="88" d="100"/>
          <a:sy n="88" d="100"/>
        </p:scale>
        <p:origin x="14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7C1D5-8ACA-4EB5-AA98-72C591D9A2E4}" type="datetimeFigureOut">
              <a:rPr lang="en-GB" smtClean="0"/>
              <a:t>14/01/2020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F4566-797C-4ABC-9211-1B585228E01F}" type="slidenum">
              <a:rPr lang="en-GB" smtClean="0"/>
              <a:t>‹#›</a:t>
            </a:fld>
            <a:endParaRPr lang="en-GB"/>
          </a:p>
        </p:txBody>
      </p:sp>
    </p:spTree>
    <p:extLst>
      <p:ext uri="{BB962C8B-B14F-4D97-AF65-F5344CB8AC3E}">
        <p14:creationId xmlns:p14="http://schemas.microsoft.com/office/powerpoint/2010/main" val="292967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a:t>
            </a:r>
            <a:r>
              <a:rPr lang="en-GB" baseline="0" dirty="0" smtClean="0"/>
              <a:t> project is based around using statistics to better understand the public health risks related around pollution and exercise habits in Leeds. Pollution has been on the public’s mind for a while now and you don’t have to search far to see some warning signs that are cropping up locally. Here are a few articles I found.</a:t>
            </a:r>
          </a:p>
          <a:p>
            <a:endParaRPr lang="en-GB" dirty="0" smtClean="0"/>
          </a:p>
          <a:p>
            <a:r>
              <a:rPr lang="en-GB" dirty="0" smtClean="0"/>
              <a:t>First article-</a:t>
            </a:r>
            <a:r>
              <a:rPr lang="en-GB" baseline="0" dirty="0" smtClean="0"/>
              <a:t> A study reported by the BBC shows out major cities across the UK, Leeds had the highest recorded value of NO2 emissions outside of London (NO2 caused by combustion engine emissions)</a:t>
            </a:r>
          </a:p>
          <a:p>
            <a:endParaRPr lang="en-GB" dirty="0" smtClean="0"/>
          </a:p>
          <a:p>
            <a:r>
              <a:rPr lang="en-GB" dirty="0" smtClean="0"/>
              <a:t>Second</a:t>
            </a:r>
            <a:r>
              <a:rPr lang="en-GB" baseline="0" dirty="0" smtClean="0"/>
              <a:t> </a:t>
            </a:r>
            <a:r>
              <a:rPr lang="en-GB" baseline="0" dirty="0" smtClean="0"/>
              <a:t>article- </a:t>
            </a:r>
            <a:r>
              <a:rPr lang="en-GB" baseline="0" dirty="0" smtClean="0"/>
              <a:t>An independent study of 100 cites across the world found that for transport </a:t>
            </a:r>
            <a:r>
              <a:rPr lang="en-GB" baseline="0" dirty="0" smtClean="0"/>
              <a:t>attributable fraction for </a:t>
            </a:r>
            <a:r>
              <a:rPr lang="en-GB" baseline="0" dirty="0" smtClean="0"/>
              <a:t>deaths, Leeds ranked in the top 10 beating other </a:t>
            </a:r>
            <a:r>
              <a:rPr lang="en-GB" baseline="0" dirty="0" smtClean="0"/>
              <a:t>hotspots such as Shanghai, New Delhi and Mexico </a:t>
            </a:r>
            <a:r>
              <a:rPr lang="en-GB" baseline="0" dirty="0" smtClean="0"/>
              <a:t>City</a:t>
            </a:r>
          </a:p>
          <a:p>
            <a:endParaRPr lang="en-GB" baseline="0" dirty="0" smtClean="0"/>
          </a:p>
          <a:p>
            <a:r>
              <a:rPr lang="en-GB" baseline="0" dirty="0" smtClean="0"/>
              <a:t>It is obvious that something is going on here and our goal is to try and quantify this, link it other variables and model its effect on our health. To do such a thing we must choose an appropriate health outcome to measure. </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1</a:t>
            </a:fld>
            <a:endParaRPr lang="en-GB"/>
          </a:p>
        </p:txBody>
      </p:sp>
    </p:spTree>
    <p:extLst>
      <p:ext uri="{BB962C8B-B14F-4D97-AF65-F5344CB8AC3E}">
        <p14:creationId xmlns:p14="http://schemas.microsoft.com/office/powerpoint/2010/main" val="271493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Doing</a:t>
            </a:r>
            <a:r>
              <a:rPr lang="en-GB" baseline="0" dirty="0" smtClean="0"/>
              <a:t> the same regression(left) we see that there is a negative correlation between COPD hospital admissions and exercise intensity, so in districts where people exercise more regularly there are generally less COPD hospital admissions. This is another expected outcome.</a:t>
            </a:r>
          </a:p>
          <a:p>
            <a:endParaRPr lang="en-GB" baseline="0" dirty="0" smtClean="0"/>
          </a:p>
          <a:p>
            <a:r>
              <a:rPr lang="en-GB" baseline="0" dirty="0" smtClean="0"/>
              <a:t>We also thought it would be interesting to see if the NO2 in a region effects the intensity in which people exercise(right). We thought we may see some correlation due to compounding factors, however the correlation was very weak showing that there is a lot more other important variables that effect this.</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10</a:t>
            </a:fld>
            <a:endParaRPr lang="en-GB"/>
          </a:p>
        </p:txBody>
      </p:sp>
    </p:spTree>
    <p:extLst>
      <p:ext uri="{BB962C8B-B14F-4D97-AF65-F5344CB8AC3E}">
        <p14:creationId xmlns:p14="http://schemas.microsoft.com/office/powerpoint/2010/main" val="111182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are we on</a:t>
            </a:r>
            <a:r>
              <a:rPr lang="en-GB" baseline="0" dirty="0" smtClean="0"/>
              <a:t> the road map of completing this project?</a:t>
            </a:r>
          </a:p>
          <a:p>
            <a:endParaRPr lang="en-GB" dirty="0" smtClean="0"/>
          </a:p>
          <a:p>
            <a:r>
              <a:rPr lang="en-GB" dirty="0" smtClean="0"/>
              <a:t>We</a:t>
            </a:r>
            <a:r>
              <a:rPr lang="en-GB" baseline="0" dirty="0" smtClean="0"/>
              <a:t> have just completed the static models so the next step is to run some dynamic models to see any correlations through time and then test our own functional models. However, we are waiting for the time stamped version of the COPD data from Public Health England. The current COPD data set is aggregated from 2013 to 2018 so to test any temporal hypothesis we need a new COPD data set.</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11</a:t>
            </a:fld>
            <a:endParaRPr lang="en-GB"/>
          </a:p>
        </p:txBody>
      </p:sp>
    </p:spTree>
    <p:extLst>
      <p:ext uri="{BB962C8B-B14F-4D97-AF65-F5344CB8AC3E}">
        <p14:creationId xmlns:p14="http://schemas.microsoft.com/office/powerpoint/2010/main" val="261515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since noticing some of these waring signs, how far have we gotten to quantifying an better understanding the problems of health and pollution across Leeds?</a:t>
            </a:r>
          </a:p>
          <a:p>
            <a:endParaRPr lang="en-GB" baseline="0" dirty="0" smtClean="0"/>
          </a:p>
          <a:p>
            <a:r>
              <a:rPr lang="en-GB" baseline="0" dirty="0" smtClean="0"/>
              <a:t>Well we have found that higher NO2 levels in a district leads to a higher number of COPD hospital admissions.</a:t>
            </a:r>
          </a:p>
          <a:p>
            <a:r>
              <a:rPr lang="en-GB" baseline="0" dirty="0" smtClean="0"/>
              <a:t>Also we see that higher exercise intensity leads to lower COPD hospital admissions</a:t>
            </a:r>
          </a:p>
          <a:p>
            <a:r>
              <a:rPr lang="en-GB" baseline="0" dirty="0" smtClean="0"/>
              <a:t>And as a caveat we found that the NO2 in a district does not necessarily effect the population's exercise habits</a:t>
            </a:r>
          </a:p>
          <a:p>
            <a:endParaRPr lang="en-GB" baseline="0" dirty="0" smtClean="0"/>
          </a:p>
          <a:p>
            <a:r>
              <a:rPr lang="en-GB" baseline="0" dirty="0" smtClean="0"/>
              <a:t>So we have already produced some useful outputs but we hope to find a lot more in the next stages of the project.</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12</a:t>
            </a:fld>
            <a:endParaRPr lang="en-GB"/>
          </a:p>
        </p:txBody>
      </p:sp>
    </p:spTree>
    <p:extLst>
      <p:ext uri="{BB962C8B-B14F-4D97-AF65-F5344CB8AC3E}">
        <p14:creationId xmlns:p14="http://schemas.microsoft.com/office/powerpoint/2010/main" val="17752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chosen to measure COPD hospital admissions. This Is because it is known that air quality can effect the symptoms of COPD.</a:t>
            </a:r>
            <a:endParaRPr lang="en-GB" dirty="0" smtClean="0"/>
          </a:p>
          <a:p>
            <a:endParaRPr lang="en-GB" dirty="0" smtClean="0"/>
          </a:p>
          <a:p>
            <a:r>
              <a:rPr lang="en-GB" dirty="0" smtClean="0"/>
              <a:t>COPD </a:t>
            </a:r>
            <a:r>
              <a:rPr lang="en-GB" dirty="0" smtClean="0"/>
              <a:t>is an umbrella</a:t>
            </a:r>
            <a:r>
              <a:rPr lang="en-GB" baseline="0" dirty="0" smtClean="0"/>
              <a:t> term for a group of lung diseases including emphysema and chronic </a:t>
            </a:r>
            <a:r>
              <a:rPr lang="en-GB" baseline="0" dirty="0" smtClean="0"/>
              <a:t>bronchitis, it is characterised </a:t>
            </a:r>
            <a:r>
              <a:rPr lang="en-GB" baseline="0" dirty="0" smtClean="0"/>
              <a:t>by </a:t>
            </a:r>
            <a:r>
              <a:rPr lang="en-GB" baseline="0" dirty="0" smtClean="0"/>
              <a:t>sufferers having d</a:t>
            </a:r>
            <a:r>
              <a:rPr lang="en-GB" dirty="0" smtClean="0"/>
              <a:t>ifficulty</a:t>
            </a:r>
            <a:r>
              <a:rPr lang="en-GB" baseline="0" dirty="0" smtClean="0"/>
              <a:t> </a:t>
            </a:r>
            <a:r>
              <a:rPr lang="en-GB" baseline="0" dirty="0" smtClean="0"/>
              <a:t>breathing, shortness of breath, air being trapped in </a:t>
            </a:r>
            <a:r>
              <a:rPr lang="en-GB" baseline="0" dirty="0" smtClean="0"/>
              <a:t>the lungs. It can lead to a poor quality of life and if not managed properly can lead to the contraction of other fatal diseases.</a:t>
            </a:r>
          </a:p>
          <a:p>
            <a:endParaRPr lang="en-GB" baseline="0" dirty="0" smtClean="0"/>
          </a:p>
          <a:p>
            <a:r>
              <a:rPr lang="en-GB" baseline="0" dirty="0" smtClean="0"/>
              <a:t>(See diagram to see the effects COPD has on the body)</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2</a:t>
            </a:fld>
            <a:endParaRPr lang="en-GB"/>
          </a:p>
        </p:txBody>
      </p:sp>
    </p:spTree>
    <p:extLst>
      <p:ext uri="{BB962C8B-B14F-4D97-AF65-F5344CB8AC3E}">
        <p14:creationId xmlns:p14="http://schemas.microsoft.com/office/powerpoint/2010/main" val="139255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a:t>
            </a:r>
            <a:r>
              <a:rPr lang="en-GB" baseline="0" dirty="0" smtClean="0"/>
              <a:t> do we want to get from monitoring COPD?</a:t>
            </a:r>
          </a:p>
          <a:p>
            <a:endParaRPr lang="en-GB" baseline="0" dirty="0" smtClean="0"/>
          </a:p>
          <a:p>
            <a:r>
              <a:rPr lang="en-GB" baseline="0" dirty="0" smtClean="0"/>
              <a:t>Firstly, we want analyse and map COPD across Leeds by the geography of postcode districts and see if there are any interesting patterns. </a:t>
            </a:r>
          </a:p>
          <a:p>
            <a:endParaRPr lang="en-GB" baseline="0" dirty="0" smtClean="0"/>
          </a:p>
          <a:p>
            <a:r>
              <a:rPr lang="en-GB" baseline="0" dirty="0" smtClean="0"/>
              <a:t>Secondly, we want to do the same with NO2 across Leeds and see if we can link COPD and NO2 distribution</a:t>
            </a:r>
          </a:p>
          <a:p>
            <a:endParaRPr lang="en-GB" baseline="0" dirty="0" smtClean="0"/>
          </a:p>
          <a:p>
            <a:r>
              <a:rPr lang="en-GB" baseline="0" dirty="0" smtClean="0"/>
              <a:t>Thirdly, we want to look at the exercise habits across Leeds and link it to COPD </a:t>
            </a:r>
          </a:p>
          <a:p>
            <a:endParaRPr lang="en-GB" baseline="0" dirty="0" smtClean="0"/>
          </a:p>
          <a:p>
            <a:r>
              <a:rPr lang="en-GB" baseline="0" dirty="0" smtClean="0"/>
              <a:t>And finally, our end goal is to build a temporal function that accounts for both variables and maps their effect on COPD outcomes (hospital admissions) so we can see trends through time. </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3</a:t>
            </a:fld>
            <a:endParaRPr lang="en-GB"/>
          </a:p>
        </p:txBody>
      </p:sp>
    </p:spTree>
    <p:extLst>
      <p:ext uri="{BB962C8B-B14F-4D97-AF65-F5344CB8AC3E}">
        <p14:creationId xmlns:p14="http://schemas.microsoft.com/office/powerpoint/2010/main" val="296237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lets have a look at how we used the publicly available pollution data. </a:t>
            </a:r>
          </a:p>
          <a:p>
            <a:endParaRPr lang="en-GB" baseline="0" dirty="0" smtClean="0"/>
          </a:p>
          <a:p>
            <a:r>
              <a:rPr lang="en-GB" baseline="0" dirty="0" smtClean="0"/>
              <a:t>Data on NO2 concentration is collected every 15 minutes by 11 different monitoring sites across Leeds (10 plotted on the left). However, we need a fuller picture of Leeds not just these specific points, therefore, we have used these points to carry out an interpolation over a 100km squared grid across Leeds (map on the right).  </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4</a:t>
            </a:fld>
            <a:endParaRPr lang="en-GB"/>
          </a:p>
        </p:txBody>
      </p:sp>
    </p:spTree>
    <p:extLst>
      <p:ext uri="{BB962C8B-B14F-4D97-AF65-F5344CB8AC3E}">
        <p14:creationId xmlns:p14="http://schemas.microsoft.com/office/powerpoint/2010/main" val="124678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plot</a:t>
            </a:r>
            <a:r>
              <a:rPr lang="en-GB" baseline="0" dirty="0" smtClean="0"/>
              <a:t> the average NO2 from 2013 to 2018 we get this map. As you can see the highest average values are in the city centre.</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5</a:t>
            </a:fld>
            <a:endParaRPr lang="en-GB"/>
          </a:p>
        </p:txBody>
      </p:sp>
    </p:spTree>
    <p:extLst>
      <p:ext uri="{BB962C8B-B14F-4D97-AF65-F5344CB8AC3E}">
        <p14:creationId xmlns:p14="http://schemas.microsoft.com/office/powerpoint/2010/main" val="381729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w lets have a look at the change in NO2 across time. I have chosen two districts, LS1(red) and LS15(blue), I chose these because the difference in NO2 was large and noticeable. You can see there is a clear seasonality to this data. During the winter months NO2 levels rise, this is due to lower air temperatures causing NO2 to sit lower in the atmosphere. This is interesting as it is recorded that COPD hospital admissions rise in colder weather, is NO2 levels rising in colder weather a compounding factor that is causing this?</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6</a:t>
            </a:fld>
            <a:endParaRPr lang="en-GB"/>
          </a:p>
        </p:txBody>
      </p:sp>
    </p:spTree>
    <p:extLst>
      <p:ext uri="{BB962C8B-B14F-4D97-AF65-F5344CB8AC3E}">
        <p14:creationId xmlns:p14="http://schemas.microsoft.com/office/powerpoint/2010/main" val="49424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can also have a look at the COPD hospital admissions across Leeds and map it. This is a standardised count so 1 would be the average expected number of admissions for a district of that size populations. Here you can see that the city centre regions have the worst readings and values get better the further away you move from the city centre. </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7</a:t>
            </a:fld>
            <a:endParaRPr lang="en-GB"/>
          </a:p>
        </p:txBody>
      </p:sp>
    </p:spTree>
    <p:extLst>
      <p:ext uri="{BB962C8B-B14F-4D97-AF65-F5344CB8AC3E}">
        <p14:creationId xmlns:p14="http://schemas.microsoft.com/office/powerpoint/2010/main" val="179476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do some simple static regression we can see that there is a positive correlation and areas that have higher max NO2 readings have higher COPD admission counts. This was an expected output so it is good to see out logic being conformed by the data.</a:t>
            </a:r>
            <a:endParaRPr lang="en-GB" dirty="0" smtClean="0"/>
          </a:p>
          <a:p>
            <a:endParaRPr lang="en-GB" dirty="0" smtClean="0"/>
          </a:p>
          <a:p>
            <a:endParaRPr lang="en-GB" dirty="0" smtClean="0"/>
          </a:p>
          <a:p>
            <a:r>
              <a:rPr lang="en-GB" dirty="0" smtClean="0"/>
              <a:t>For</a:t>
            </a:r>
            <a:r>
              <a:rPr lang="en-GB" baseline="0" dirty="0" smtClean="0"/>
              <a:t> </a:t>
            </a:r>
            <a:r>
              <a:rPr lang="en-GB" baseline="0" dirty="0" smtClean="0"/>
              <a:t>COPD some </a:t>
            </a:r>
            <a:r>
              <a:rPr lang="en-GB" baseline="0" dirty="0" err="1" smtClean="0"/>
              <a:t>errorbars</a:t>
            </a:r>
            <a:r>
              <a:rPr lang="en-GB" baseline="0" dirty="0" smtClean="0"/>
              <a:t> are large as the COPD data is collected by MSOA. And we have lifestyle data and NO2 data by postcode district. Some MSOAs cross districts so I have assigned an MSOA by seeing which district it falls into mostly. For most of them the vast majority fall within one district, but for others there is more cross over.  In city centre, districts are smaller, more cross over, and bigger difference between districts. For </a:t>
            </a:r>
            <a:r>
              <a:rPr lang="en-GB" baseline="0" dirty="0" smtClean="0"/>
              <a:t>the districts near the city centre, </a:t>
            </a:r>
            <a:r>
              <a:rPr lang="en-GB" baseline="0" dirty="0" smtClean="0"/>
              <a:t>differences between COPD counts for </a:t>
            </a:r>
            <a:r>
              <a:rPr lang="en-GB" baseline="0" dirty="0" smtClean="0"/>
              <a:t>MSOAs </a:t>
            </a:r>
            <a:r>
              <a:rPr lang="en-GB" baseline="0" dirty="0" smtClean="0"/>
              <a:t>that fall within a districts show more variation that others, think of </a:t>
            </a:r>
            <a:r>
              <a:rPr lang="en-GB" baseline="0" dirty="0" err="1" smtClean="0"/>
              <a:t>Headlingly</a:t>
            </a:r>
            <a:r>
              <a:rPr lang="en-GB" baseline="0" dirty="0" smtClean="0"/>
              <a:t> </a:t>
            </a:r>
            <a:r>
              <a:rPr lang="en-GB" baseline="0" dirty="0" smtClean="0"/>
              <a:t>and </a:t>
            </a:r>
            <a:r>
              <a:rPr lang="en-GB" baseline="0" dirty="0" err="1" smtClean="0"/>
              <a:t>Meanwood</a:t>
            </a:r>
            <a:r>
              <a:rPr lang="en-GB" baseline="0" dirty="0" smtClean="0"/>
              <a:t>, two very different areas in the same district. </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8</a:t>
            </a:fld>
            <a:endParaRPr lang="en-GB"/>
          </a:p>
        </p:txBody>
      </p:sp>
    </p:spTree>
    <p:extLst>
      <p:ext uri="{BB962C8B-B14F-4D97-AF65-F5344CB8AC3E}">
        <p14:creationId xmlns:p14="http://schemas.microsoft.com/office/powerpoint/2010/main" val="249113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also looked at the exercise activity of people in Leeds. Here we have a map of the gym visits per week per population within a district to give an idea of how intensely people are exercising. Here again we see the city centre having some of the worst values, but there is other districts outside the city centre having the same readings, so there is more randomness to this data and other factors effecting it.</a:t>
            </a:r>
            <a:endParaRPr lang="en-GB" dirty="0"/>
          </a:p>
        </p:txBody>
      </p:sp>
      <p:sp>
        <p:nvSpPr>
          <p:cNvPr id="4" name="Slide Number Placeholder 3"/>
          <p:cNvSpPr>
            <a:spLocks noGrp="1"/>
          </p:cNvSpPr>
          <p:nvPr>
            <p:ph type="sldNum" sz="quarter" idx="10"/>
          </p:nvPr>
        </p:nvSpPr>
        <p:spPr/>
        <p:txBody>
          <a:bodyPr/>
          <a:lstStyle/>
          <a:p>
            <a:fld id="{F5BF4566-797C-4ABC-9211-1B585228E01F}" type="slidenum">
              <a:rPr lang="en-GB" smtClean="0"/>
              <a:t>9</a:t>
            </a:fld>
            <a:endParaRPr lang="en-GB"/>
          </a:p>
        </p:txBody>
      </p:sp>
    </p:spTree>
    <p:extLst>
      <p:ext uri="{BB962C8B-B14F-4D97-AF65-F5344CB8AC3E}">
        <p14:creationId xmlns:p14="http://schemas.microsoft.com/office/powerpoint/2010/main" val="168162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C8D17B6-A98F-4980-821F-811BA0AF37D8}" type="datetimeFigureOut">
              <a:rPr lang="en-GB" smtClean="0"/>
              <a:t>14/01/2020</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6386556-D3E2-4BF3-BB1F-7B00679F65B0}"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43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D17B6-A98F-4980-821F-811BA0AF37D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351910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D17B6-A98F-4980-821F-811BA0AF37D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285735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D17B6-A98F-4980-821F-811BA0AF37D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14281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8D17B6-A98F-4980-821F-811BA0AF37D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6556-D3E2-4BF3-BB1F-7B00679F65B0}"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05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8D17B6-A98F-4980-821F-811BA0AF37D8}"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19236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8D17B6-A98F-4980-821F-811BA0AF37D8}" type="datetimeFigureOut">
              <a:rPr lang="en-GB" smtClean="0"/>
              <a:t>14/01/2020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120616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8D17B6-A98F-4980-821F-811BA0AF37D8}" type="datetimeFigureOut">
              <a:rPr lang="en-GB" smtClean="0"/>
              <a:t>14/01/2020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369555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D17B6-A98F-4980-821F-811BA0AF37D8}" type="datetimeFigureOut">
              <a:rPr lang="en-GB" smtClean="0"/>
              <a:t>14/01/2020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321752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8D17B6-A98F-4980-821F-811BA0AF37D8}"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204949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8D17B6-A98F-4980-821F-811BA0AF37D8}"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6556-D3E2-4BF3-BB1F-7B00679F65B0}" type="slidenum">
              <a:rPr lang="en-GB" smtClean="0"/>
              <a:t>‹#›</a:t>
            </a:fld>
            <a:endParaRPr lang="en-GB"/>
          </a:p>
        </p:txBody>
      </p:sp>
    </p:spTree>
    <p:extLst>
      <p:ext uri="{BB962C8B-B14F-4D97-AF65-F5344CB8AC3E}">
        <p14:creationId xmlns:p14="http://schemas.microsoft.com/office/powerpoint/2010/main" val="319614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8D17B6-A98F-4980-821F-811BA0AF37D8}" type="datetimeFigureOut">
              <a:rPr lang="en-GB" smtClean="0"/>
              <a:t>14/01/2020</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6386556-D3E2-4BF3-BB1F-7B00679F65B0}" type="slidenum">
              <a:rPr lang="en-GB" smtClean="0"/>
              <a:t>‹#›</a:t>
            </a:fld>
            <a:endParaRPr lang="en-GB"/>
          </a:p>
        </p:txBody>
      </p:sp>
    </p:spTree>
    <p:extLst>
      <p:ext uri="{BB962C8B-B14F-4D97-AF65-F5344CB8AC3E}">
        <p14:creationId xmlns:p14="http://schemas.microsoft.com/office/powerpoint/2010/main" val="1452702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Pollution in Leeds</a:t>
            </a:r>
            <a:endParaRPr lang="en-GB" dirty="0"/>
          </a:p>
        </p:txBody>
      </p:sp>
      <p:pic>
        <p:nvPicPr>
          <p:cNvPr id="4" name="Picture 3"/>
          <p:cNvPicPr>
            <a:picLocks noChangeAspect="1"/>
          </p:cNvPicPr>
          <p:nvPr/>
        </p:nvPicPr>
        <p:blipFill>
          <a:blip r:embed="rId3"/>
          <a:stretch>
            <a:fillRect/>
          </a:stretch>
        </p:blipFill>
        <p:spPr>
          <a:xfrm>
            <a:off x="714742" y="1965960"/>
            <a:ext cx="4362288" cy="4038600"/>
          </a:xfrm>
          <a:prstGeom prst="rect">
            <a:avLst/>
          </a:prstGeom>
        </p:spPr>
      </p:pic>
      <p:pic>
        <p:nvPicPr>
          <p:cNvPr id="5" name="Picture 4"/>
          <p:cNvPicPr>
            <a:picLocks noChangeAspect="1"/>
          </p:cNvPicPr>
          <p:nvPr/>
        </p:nvPicPr>
        <p:blipFill>
          <a:blip r:embed="rId4"/>
          <a:stretch>
            <a:fillRect/>
          </a:stretch>
        </p:blipFill>
        <p:spPr>
          <a:xfrm>
            <a:off x="5433518" y="1965960"/>
            <a:ext cx="6248487" cy="3565440"/>
          </a:xfrm>
          <a:prstGeom prst="rect">
            <a:avLst/>
          </a:prstGeom>
        </p:spPr>
      </p:pic>
    </p:spTree>
    <p:extLst>
      <p:ext uri="{BB962C8B-B14F-4D97-AF65-F5344CB8AC3E}">
        <p14:creationId xmlns:p14="http://schemas.microsoft.com/office/powerpoint/2010/main" val="24518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Static Models </a:t>
            </a:r>
            <a:endParaRPr lang="en-GB"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3" t="6419" r="8544" b="2786"/>
          <a:stretch/>
        </p:blipFill>
        <p:spPr>
          <a:xfrm>
            <a:off x="5885574" y="2036597"/>
            <a:ext cx="5961185" cy="4037423"/>
          </a:xfrm>
        </p:spPr>
      </p:pic>
      <p:pic>
        <p:nvPicPr>
          <p:cNvPr id="5" name="Picture 4"/>
          <p:cNvPicPr>
            <a:picLocks noChangeAspect="1"/>
          </p:cNvPicPr>
          <p:nvPr/>
        </p:nvPicPr>
        <p:blipFill>
          <a:blip r:embed="rId4"/>
          <a:stretch>
            <a:fillRect/>
          </a:stretch>
        </p:blipFill>
        <p:spPr>
          <a:xfrm>
            <a:off x="380409" y="1807330"/>
            <a:ext cx="5505165" cy="4328535"/>
          </a:xfrm>
          <a:prstGeom prst="rect">
            <a:avLst/>
          </a:prstGeom>
        </p:spPr>
      </p:pic>
    </p:spTree>
    <p:extLst>
      <p:ext uri="{BB962C8B-B14F-4D97-AF65-F5344CB8AC3E}">
        <p14:creationId xmlns:p14="http://schemas.microsoft.com/office/powerpoint/2010/main" val="33905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Where are we now?</a:t>
            </a:r>
            <a:endParaRPr lang="en-GB" dirty="0"/>
          </a:p>
        </p:txBody>
      </p:sp>
      <p:sp>
        <p:nvSpPr>
          <p:cNvPr id="3" name="Content Placeholder 2"/>
          <p:cNvSpPr>
            <a:spLocks noGrp="1"/>
          </p:cNvSpPr>
          <p:nvPr>
            <p:ph idx="1"/>
          </p:nvPr>
        </p:nvSpPr>
        <p:spPr/>
        <p:txBody>
          <a:bodyPr/>
          <a:lstStyle/>
          <a:p>
            <a:r>
              <a:rPr lang="en-GB" dirty="0"/>
              <a:t>Process exercise data from Leeds City Council</a:t>
            </a:r>
          </a:p>
          <a:p>
            <a:r>
              <a:rPr lang="en-GB" dirty="0"/>
              <a:t>Process NO2 data and interpolate over all of Leeds</a:t>
            </a:r>
          </a:p>
          <a:p>
            <a:r>
              <a:rPr lang="en-GB" dirty="0"/>
              <a:t>Map NO2 data onto postcode districts</a:t>
            </a:r>
          </a:p>
          <a:p>
            <a:r>
              <a:rPr lang="en-GB" dirty="0"/>
              <a:t>Find the change in NO2 across Leeds through the recent years </a:t>
            </a:r>
          </a:p>
          <a:p>
            <a:r>
              <a:rPr lang="en-GB" dirty="0"/>
              <a:t>Process and map COPD data across Leeds</a:t>
            </a:r>
          </a:p>
          <a:p>
            <a:r>
              <a:rPr lang="en-GB" dirty="0"/>
              <a:t>Run static models to find general correlations </a:t>
            </a:r>
          </a:p>
          <a:p>
            <a:r>
              <a:rPr lang="en-GB" dirty="0"/>
              <a:t>Run dynamic models to find correlations through time</a:t>
            </a:r>
          </a:p>
          <a:p>
            <a:r>
              <a:rPr lang="en-GB" dirty="0"/>
              <a:t>Put all variables into a temporal functional model </a:t>
            </a:r>
            <a:r>
              <a:rPr lang="en-GB" dirty="0" smtClean="0"/>
              <a:t>and </a:t>
            </a:r>
            <a:r>
              <a:rPr lang="en-GB" dirty="0"/>
              <a:t>test its performance </a:t>
            </a:r>
          </a:p>
          <a:p>
            <a:endParaRPr lang="en-GB" dirty="0"/>
          </a:p>
        </p:txBody>
      </p:sp>
      <p:cxnSp>
        <p:nvCxnSpPr>
          <p:cNvPr id="11" name="Straight Arrow Connector 10"/>
          <p:cNvCxnSpPr/>
          <p:nvPr/>
        </p:nvCxnSpPr>
        <p:spPr>
          <a:xfrm flipH="1">
            <a:off x="7781192" y="5108331"/>
            <a:ext cx="984739" cy="8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Concluding Remarks</a:t>
            </a:r>
            <a:endParaRPr lang="en-GB" dirty="0"/>
          </a:p>
        </p:txBody>
      </p:sp>
      <p:sp>
        <p:nvSpPr>
          <p:cNvPr id="3" name="Content Placeholder 2"/>
          <p:cNvSpPr>
            <a:spLocks noGrp="1"/>
          </p:cNvSpPr>
          <p:nvPr>
            <p:ph idx="1"/>
          </p:nvPr>
        </p:nvSpPr>
        <p:spPr>
          <a:xfrm>
            <a:off x="5029201" y="2115429"/>
            <a:ext cx="5873262" cy="4038600"/>
          </a:xfrm>
        </p:spPr>
        <p:txBody>
          <a:bodyPr/>
          <a:lstStyle/>
          <a:p>
            <a:r>
              <a:rPr lang="en-GB" dirty="0" smtClean="0"/>
              <a:t>The NO2 levels in an area do effect the number of COPD hospital admissions</a:t>
            </a:r>
          </a:p>
          <a:p>
            <a:r>
              <a:rPr lang="en-GB" dirty="0" smtClean="0"/>
              <a:t>Places where people </a:t>
            </a:r>
            <a:r>
              <a:rPr lang="en-GB" dirty="0"/>
              <a:t>o</a:t>
            </a:r>
            <a:r>
              <a:rPr lang="en-GB" dirty="0" smtClean="0"/>
              <a:t>n average exercise more regularly have lower COPD hospital admissions </a:t>
            </a:r>
          </a:p>
          <a:p>
            <a:r>
              <a:rPr lang="en-GB" dirty="0" smtClean="0"/>
              <a:t>NO2 levels in an area do not necessarily effect the population’s exercise habits </a:t>
            </a:r>
          </a:p>
          <a:p>
            <a:endParaRPr lang="en-GB" dirty="0" smtClean="0"/>
          </a:p>
          <a:p>
            <a:endParaRPr lang="en-GB" dirty="0"/>
          </a:p>
        </p:txBody>
      </p:sp>
      <p:pic>
        <p:nvPicPr>
          <p:cNvPr id="4" name="Picture 3"/>
          <p:cNvPicPr>
            <a:picLocks noChangeAspect="1"/>
          </p:cNvPicPr>
          <p:nvPr/>
        </p:nvPicPr>
        <p:blipFill>
          <a:blip r:embed="rId3"/>
          <a:stretch>
            <a:fillRect/>
          </a:stretch>
        </p:blipFill>
        <p:spPr>
          <a:xfrm>
            <a:off x="900846" y="1564647"/>
            <a:ext cx="3582462" cy="3316638"/>
          </a:xfrm>
          <a:prstGeom prst="rect">
            <a:avLst/>
          </a:prstGeom>
        </p:spPr>
      </p:pic>
      <p:pic>
        <p:nvPicPr>
          <p:cNvPr id="5" name="Picture 4"/>
          <p:cNvPicPr>
            <a:picLocks noChangeAspect="1"/>
          </p:cNvPicPr>
          <p:nvPr/>
        </p:nvPicPr>
        <p:blipFill>
          <a:blip r:embed="rId4"/>
          <a:stretch>
            <a:fillRect/>
          </a:stretch>
        </p:blipFill>
        <p:spPr>
          <a:xfrm>
            <a:off x="900846" y="5399589"/>
            <a:ext cx="6257925" cy="1076325"/>
          </a:xfrm>
          <a:prstGeom prst="rect">
            <a:avLst/>
          </a:prstGeom>
        </p:spPr>
      </p:pic>
      <p:pic>
        <p:nvPicPr>
          <p:cNvPr id="6" name="Picture 5"/>
          <p:cNvPicPr>
            <a:picLocks noChangeAspect="1"/>
          </p:cNvPicPr>
          <p:nvPr/>
        </p:nvPicPr>
        <p:blipFill>
          <a:blip r:embed="rId5"/>
          <a:stretch>
            <a:fillRect/>
          </a:stretch>
        </p:blipFill>
        <p:spPr>
          <a:xfrm>
            <a:off x="900846" y="4923339"/>
            <a:ext cx="1685925" cy="476250"/>
          </a:xfrm>
          <a:prstGeom prst="rect">
            <a:avLst/>
          </a:prstGeom>
        </p:spPr>
      </p:pic>
    </p:spTree>
    <p:extLst>
      <p:ext uri="{BB962C8B-B14F-4D97-AF65-F5344CB8AC3E}">
        <p14:creationId xmlns:p14="http://schemas.microsoft.com/office/powerpoint/2010/main" val="25971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271" y="1116623"/>
            <a:ext cx="7648267" cy="4743904"/>
          </a:xfrm>
          <a:prstGeom prst="rect">
            <a:avLst/>
          </a:prstGeom>
        </p:spPr>
      </p:pic>
    </p:spTree>
    <p:extLst>
      <p:ext uri="{BB962C8B-B14F-4D97-AF65-F5344CB8AC3E}">
        <p14:creationId xmlns:p14="http://schemas.microsoft.com/office/powerpoint/2010/main" val="3115404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80440"/>
            <a:ext cx="11234594" cy="5541229"/>
          </a:xfrm>
          <a:prstGeom prst="rect">
            <a:avLst/>
          </a:prstGeom>
        </p:spPr>
      </p:pic>
    </p:spTree>
    <p:extLst>
      <p:ext uri="{BB962C8B-B14F-4D97-AF65-F5344CB8AC3E}">
        <p14:creationId xmlns:p14="http://schemas.microsoft.com/office/powerpoint/2010/main" val="1703906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87" t="8856" r="9524" b="5866"/>
          <a:stretch/>
        </p:blipFill>
        <p:spPr>
          <a:xfrm>
            <a:off x="782516" y="879231"/>
            <a:ext cx="10093570" cy="5240216"/>
          </a:xfrm>
          <a:prstGeom prst="rect">
            <a:avLst/>
          </a:prstGeom>
        </p:spPr>
      </p:pic>
    </p:spTree>
    <p:extLst>
      <p:ext uri="{BB962C8B-B14F-4D97-AF65-F5344CB8AC3E}">
        <p14:creationId xmlns:p14="http://schemas.microsoft.com/office/powerpoint/2010/main" val="3781893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26" r="9063"/>
          <a:stretch/>
        </p:blipFill>
        <p:spPr>
          <a:xfrm>
            <a:off x="1151792" y="433509"/>
            <a:ext cx="10023231" cy="6026150"/>
          </a:xfrm>
          <a:prstGeom prst="rect">
            <a:avLst/>
          </a:prstGeom>
        </p:spPr>
      </p:pic>
    </p:spTree>
    <p:extLst>
      <p:ext uri="{BB962C8B-B14F-4D97-AF65-F5344CB8AC3E}">
        <p14:creationId xmlns:p14="http://schemas.microsoft.com/office/powerpoint/2010/main" val="3498277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Chronic Obstructive Pulmonary Disease </a:t>
            </a:r>
            <a:endParaRPr lang="en-GB" dirty="0"/>
          </a:p>
        </p:txBody>
      </p:sp>
      <p:pic>
        <p:nvPicPr>
          <p:cNvPr id="6" name="Picture 5"/>
          <p:cNvPicPr>
            <a:picLocks noChangeAspect="1"/>
          </p:cNvPicPr>
          <p:nvPr/>
        </p:nvPicPr>
        <p:blipFill>
          <a:blip r:embed="rId3"/>
          <a:stretch>
            <a:fillRect/>
          </a:stretch>
        </p:blipFill>
        <p:spPr>
          <a:xfrm>
            <a:off x="2352376" y="2439383"/>
            <a:ext cx="7456768" cy="3169126"/>
          </a:xfrm>
          <a:prstGeom prst="rect">
            <a:avLst/>
          </a:prstGeom>
        </p:spPr>
      </p:pic>
    </p:spTree>
    <p:extLst>
      <p:ext uri="{BB962C8B-B14F-4D97-AF65-F5344CB8AC3E}">
        <p14:creationId xmlns:p14="http://schemas.microsoft.com/office/powerpoint/2010/main" val="240626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Objective</a:t>
            </a:r>
            <a:endParaRPr lang="en-GB" dirty="0"/>
          </a:p>
        </p:txBody>
      </p:sp>
      <p:pic>
        <p:nvPicPr>
          <p:cNvPr id="4" name="Content Placeholder 3"/>
          <p:cNvPicPr>
            <a:picLocks noGrp="1" noChangeAspect="1"/>
          </p:cNvPicPr>
          <p:nvPr>
            <p:ph idx="1"/>
          </p:nvPr>
        </p:nvPicPr>
        <p:blipFill>
          <a:blip r:embed="rId3"/>
          <a:stretch>
            <a:fillRect/>
          </a:stretch>
        </p:blipFill>
        <p:spPr>
          <a:xfrm>
            <a:off x="7880244" y="4112548"/>
            <a:ext cx="1476006" cy="1476006"/>
          </a:xfrm>
          <a:prstGeom prst="rect">
            <a:avLst/>
          </a:prstGeom>
        </p:spPr>
      </p:pic>
      <p:pic>
        <p:nvPicPr>
          <p:cNvPr id="5" name="Picture 4"/>
          <p:cNvPicPr>
            <a:picLocks noChangeAspect="1"/>
          </p:cNvPicPr>
          <p:nvPr/>
        </p:nvPicPr>
        <p:blipFill>
          <a:blip r:embed="rId4"/>
          <a:stretch>
            <a:fillRect/>
          </a:stretch>
        </p:blipFill>
        <p:spPr>
          <a:xfrm>
            <a:off x="9536175" y="2429686"/>
            <a:ext cx="1746481" cy="1272436"/>
          </a:xfrm>
          <a:prstGeom prst="rect">
            <a:avLst/>
          </a:prstGeom>
        </p:spPr>
      </p:pic>
      <p:pic>
        <p:nvPicPr>
          <p:cNvPr id="6" name="Picture 5"/>
          <p:cNvPicPr>
            <a:picLocks noChangeAspect="1"/>
          </p:cNvPicPr>
          <p:nvPr/>
        </p:nvPicPr>
        <p:blipFill rotWithShape="1">
          <a:blip r:embed="rId5"/>
          <a:srcRect b="10439"/>
          <a:stretch/>
        </p:blipFill>
        <p:spPr>
          <a:xfrm>
            <a:off x="5105154" y="2171920"/>
            <a:ext cx="2184489" cy="1530202"/>
          </a:xfrm>
          <a:prstGeom prst="rect">
            <a:avLst/>
          </a:prstGeom>
        </p:spPr>
      </p:pic>
      <p:pic>
        <p:nvPicPr>
          <p:cNvPr id="7" name="Picture 6"/>
          <p:cNvPicPr>
            <a:picLocks noChangeAspect="1"/>
          </p:cNvPicPr>
          <p:nvPr/>
        </p:nvPicPr>
        <p:blipFill>
          <a:blip r:embed="rId6"/>
          <a:stretch>
            <a:fillRect/>
          </a:stretch>
        </p:blipFill>
        <p:spPr>
          <a:xfrm>
            <a:off x="9203065" y="3705628"/>
            <a:ext cx="735479" cy="735479"/>
          </a:xfrm>
          <a:prstGeom prst="rect">
            <a:avLst/>
          </a:prstGeom>
        </p:spPr>
      </p:pic>
      <p:pic>
        <p:nvPicPr>
          <p:cNvPr id="9" name="Picture 8"/>
          <p:cNvPicPr>
            <a:picLocks noChangeAspect="1"/>
          </p:cNvPicPr>
          <p:nvPr/>
        </p:nvPicPr>
        <p:blipFill>
          <a:blip r:embed="rId7"/>
          <a:stretch>
            <a:fillRect/>
          </a:stretch>
        </p:blipFill>
        <p:spPr>
          <a:xfrm flipH="1">
            <a:off x="7221797" y="3702122"/>
            <a:ext cx="734786" cy="738985"/>
          </a:xfrm>
          <a:prstGeom prst="rect">
            <a:avLst/>
          </a:prstGeom>
        </p:spPr>
      </p:pic>
      <p:sp>
        <p:nvSpPr>
          <p:cNvPr id="14" name="TextBox 13"/>
          <p:cNvSpPr txBox="1"/>
          <p:nvPr/>
        </p:nvSpPr>
        <p:spPr>
          <a:xfrm>
            <a:off x="940777" y="2171920"/>
            <a:ext cx="3918192"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Gather, analyse and map COPD across Leeds</a:t>
            </a:r>
          </a:p>
        </p:txBody>
      </p:sp>
      <p:sp>
        <p:nvSpPr>
          <p:cNvPr id="15" name="TextBox 14"/>
          <p:cNvSpPr txBox="1"/>
          <p:nvPr/>
        </p:nvSpPr>
        <p:spPr>
          <a:xfrm>
            <a:off x="940777" y="2883877"/>
            <a:ext cx="3411415"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Map NO</a:t>
            </a:r>
            <a:r>
              <a:rPr lang="en-GB" baseline="-25000" dirty="0" smtClean="0"/>
              <a:t>2</a:t>
            </a:r>
            <a:r>
              <a:rPr lang="en-GB" dirty="0"/>
              <a:t> </a:t>
            </a:r>
            <a:r>
              <a:rPr lang="en-GB" dirty="0" smtClean="0"/>
              <a:t>across Leeds and find any links with COPD</a:t>
            </a:r>
            <a:endParaRPr lang="en-GB" dirty="0"/>
          </a:p>
        </p:txBody>
      </p:sp>
      <p:sp>
        <p:nvSpPr>
          <p:cNvPr id="17" name="TextBox 16"/>
          <p:cNvSpPr txBox="1"/>
          <p:nvPr/>
        </p:nvSpPr>
        <p:spPr>
          <a:xfrm>
            <a:off x="937502" y="3525908"/>
            <a:ext cx="3349869"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Look at the population’s exercise habits and find any links with COPD</a:t>
            </a:r>
            <a:endParaRPr lang="en-GB" dirty="0"/>
          </a:p>
        </p:txBody>
      </p:sp>
      <p:pic>
        <p:nvPicPr>
          <p:cNvPr id="18" name="Picture 17"/>
          <p:cNvPicPr>
            <a:picLocks noChangeAspect="1"/>
          </p:cNvPicPr>
          <p:nvPr/>
        </p:nvPicPr>
        <p:blipFill>
          <a:blip r:embed="rId6"/>
          <a:stretch>
            <a:fillRect/>
          </a:stretch>
        </p:blipFill>
        <p:spPr>
          <a:xfrm rot="2754584">
            <a:off x="7979029" y="2494849"/>
            <a:ext cx="1216763" cy="1216763"/>
          </a:xfrm>
          <a:prstGeom prst="rect">
            <a:avLst/>
          </a:prstGeom>
        </p:spPr>
      </p:pic>
      <p:sp>
        <p:nvSpPr>
          <p:cNvPr id="19" name="TextBox 18"/>
          <p:cNvSpPr txBox="1"/>
          <p:nvPr/>
        </p:nvSpPr>
        <p:spPr>
          <a:xfrm>
            <a:off x="937502" y="4503175"/>
            <a:ext cx="3258671"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Test a temporal functional model to see the effects of both variables on COPD</a:t>
            </a:r>
            <a:endParaRPr lang="en-GB" dirty="0"/>
          </a:p>
        </p:txBody>
      </p:sp>
    </p:spTree>
    <p:extLst>
      <p:ext uri="{BB962C8B-B14F-4D97-AF65-F5344CB8AC3E}">
        <p14:creationId xmlns:p14="http://schemas.microsoft.com/office/powerpoint/2010/main" val="10308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Pollution</a:t>
            </a:r>
            <a:endParaRPr lang="en-GB" dirty="0"/>
          </a:p>
        </p:txBody>
      </p:sp>
      <p:pic>
        <p:nvPicPr>
          <p:cNvPr id="4" name="Picture 3"/>
          <p:cNvPicPr>
            <a:picLocks noChangeAspect="1"/>
          </p:cNvPicPr>
          <p:nvPr/>
        </p:nvPicPr>
        <p:blipFill>
          <a:blip r:embed="rId3"/>
          <a:stretch>
            <a:fillRect/>
          </a:stretch>
        </p:blipFill>
        <p:spPr>
          <a:xfrm>
            <a:off x="432288" y="2080260"/>
            <a:ext cx="5159619" cy="3740076"/>
          </a:xfrm>
          <a:prstGeom prst="rect">
            <a:avLst/>
          </a:prstGeom>
        </p:spPr>
      </p:pic>
      <p:pic>
        <p:nvPicPr>
          <p:cNvPr id="5" name="Picture 4"/>
          <p:cNvPicPr>
            <a:picLocks noChangeAspect="1"/>
          </p:cNvPicPr>
          <p:nvPr/>
        </p:nvPicPr>
        <p:blipFill>
          <a:blip r:embed="rId4"/>
          <a:stretch>
            <a:fillRect/>
          </a:stretch>
        </p:blipFill>
        <p:spPr>
          <a:xfrm>
            <a:off x="5758961" y="2080260"/>
            <a:ext cx="6062184" cy="3740076"/>
          </a:xfrm>
          <a:prstGeom prst="rect">
            <a:avLst/>
          </a:prstGeom>
        </p:spPr>
      </p:pic>
    </p:spTree>
    <p:extLst>
      <p:ext uri="{BB962C8B-B14F-4D97-AF65-F5344CB8AC3E}">
        <p14:creationId xmlns:p14="http://schemas.microsoft.com/office/powerpoint/2010/main" val="23524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72762" y="327653"/>
            <a:ext cx="8581292" cy="5899639"/>
          </a:xfrm>
        </p:spPr>
      </p:pic>
    </p:spTree>
    <p:extLst>
      <p:ext uri="{BB962C8B-B14F-4D97-AF65-F5344CB8AC3E}">
        <p14:creationId xmlns:p14="http://schemas.microsoft.com/office/powerpoint/2010/main" val="2000431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Change in NO</a:t>
            </a:r>
            <a:r>
              <a:rPr lang="en-GB" baseline="-25000" dirty="0" smtClean="0"/>
              <a:t>2 </a:t>
            </a:r>
            <a:r>
              <a:rPr lang="en-GB" dirty="0" smtClean="0"/>
              <a:t>from 2013-2018</a:t>
            </a:r>
            <a:endParaRPr lang="en-GB" dirty="0"/>
          </a:p>
        </p:txBody>
      </p:sp>
      <p:pic>
        <p:nvPicPr>
          <p:cNvPr id="4" name="Picture 3"/>
          <p:cNvPicPr>
            <a:picLocks noChangeAspect="1"/>
          </p:cNvPicPr>
          <p:nvPr/>
        </p:nvPicPr>
        <p:blipFill rotWithShape="1">
          <a:blip r:embed="rId3"/>
          <a:srcRect l="727" t="8990"/>
          <a:stretch/>
        </p:blipFill>
        <p:spPr>
          <a:xfrm>
            <a:off x="272562" y="2268414"/>
            <a:ext cx="11524922" cy="3061601"/>
          </a:xfrm>
          <a:prstGeom prst="rect">
            <a:avLst/>
          </a:prstGeom>
        </p:spPr>
      </p:pic>
      <p:grpSp>
        <p:nvGrpSpPr>
          <p:cNvPr id="6" name="Group 5"/>
          <p:cNvGrpSpPr/>
          <p:nvPr/>
        </p:nvGrpSpPr>
        <p:grpSpPr>
          <a:xfrm>
            <a:off x="2951797" y="2384967"/>
            <a:ext cx="6257925" cy="1494271"/>
            <a:chOff x="2951797" y="2393760"/>
            <a:chExt cx="6257925" cy="1494271"/>
          </a:xfrm>
        </p:grpSpPr>
        <p:pic>
          <p:nvPicPr>
            <p:cNvPr id="3" name="Picture 2"/>
            <p:cNvPicPr>
              <a:picLocks noChangeAspect="1"/>
            </p:cNvPicPr>
            <p:nvPr/>
          </p:nvPicPr>
          <p:blipFill>
            <a:blip r:embed="rId4"/>
            <a:stretch>
              <a:fillRect/>
            </a:stretch>
          </p:blipFill>
          <p:spPr>
            <a:xfrm>
              <a:off x="2951797" y="2811706"/>
              <a:ext cx="6257925" cy="1076325"/>
            </a:xfrm>
            <a:prstGeom prst="rect">
              <a:avLst/>
            </a:prstGeom>
          </p:spPr>
        </p:pic>
        <p:pic>
          <p:nvPicPr>
            <p:cNvPr id="5" name="Picture 4"/>
            <p:cNvPicPr>
              <a:picLocks noChangeAspect="1"/>
            </p:cNvPicPr>
            <p:nvPr/>
          </p:nvPicPr>
          <p:blipFill>
            <a:blip r:embed="rId5"/>
            <a:stretch>
              <a:fillRect/>
            </a:stretch>
          </p:blipFill>
          <p:spPr>
            <a:xfrm>
              <a:off x="2951798" y="2393760"/>
              <a:ext cx="1479526" cy="417945"/>
            </a:xfrm>
            <a:prstGeom prst="rect">
              <a:avLst/>
            </a:prstGeom>
          </p:spPr>
        </p:pic>
      </p:grpSp>
    </p:spTree>
    <p:extLst>
      <p:ext uri="{BB962C8B-B14F-4D97-AF65-F5344CB8AC3E}">
        <p14:creationId xmlns:p14="http://schemas.microsoft.com/office/powerpoint/2010/main" val="2923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COPD Hospital Admissions 2013-2018</a:t>
            </a:r>
            <a:endParaRPr lang="en-GB" dirty="0"/>
          </a:p>
        </p:txBody>
      </p:sp>
      <p:pic>
        <p:nvPicPr>
          <p:cNvPr id="7" name="Picture 6"/>
          <p:cNvPicPr>
            <a:picLocks noChangeAspect="1"/>
          </p:cNvPicPr>
          <p:nvPr/>
        </p:nvPicPr>
        <p:blipFill>
          <a:blip r:embed="rId3"/>
          <a:stretch>
            <a:fillRect/>
          </a:stretch>
        </p:blipFill>
        <p:spPr>
          <a:xfrm>
            <a:off x="2092506" y="1760956"/>
            <a:ext cx="7976508" cy="4710182"/>
          </a:xfrm>
          <a:prstGeom prst="rect">
            <a:avLst/>
          </a:prstGeom>
        </p:spPr>
      </p:pic>
    </p:spTree>
    <p:extLst>
      <p:ext uri="{BB962C8B-B14F-4D97-AF65-F5344CB8AC3E}">
        <p14:creationId xmlns:p14="http://schemas.microsoft.com/office/powerpoint/2010/main" val="106018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Static Models</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79" t="7024" r="9197"/>
          <a:stretch/>
        </p:blipFill>
        <p:spPr>
          <a:xfrm>
            <a:off x="2801229" y="1723291"/>
            <a:ext cx="6559061" cy="4799273"/>
          </a:xfrm>
          <a:prstGeom prst="rect">
            <a:avLst/>
          </a:prstGeom>
        </p:spPr>
      </p:pic>
    </p:spTree>
    <p:extLst>
      <p:ext uri="{BB962C8B-B14F-4D97-AF65-F5344CB8AC3E}">
        <p14:creationId xmlns:p14="http://schemas.microsoft.com/office/powerpoint/2010/main" val="304752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mtClean="0"/>
              <a:t>Exercise </a:t>
            </a:r>
            <a:r>
              <a:rPr lang="en-GB" dirty="0" smtClean="0"/>
              <a:t>Activity in Leeds</a:t>
            </a:r>
            <a:endParaRPr lang="en-GB" dirty="0"/>
          </a:p>
        </p:txBody>
      </p:sp>
      <p:pic>
        <p:nvPicPr>
          <p:cNvPr id="5" name="Picture 4"/>
          <p:cNvPicPr>
            <a:picLocks noChangeAspect="1"/>
          </p:cNvPicPr>
          <p:nvPr/>
        </p:nvPicPr>
        <p:blipFill>
          <a:blip r:embed="rId3"/>
          <a:stretch>
            <a:fillRect/>
          </a:stretch>
        </p:blipFill>
        <p:spPr>
          <a:xfrm>
            <a:off x="2434884" y="1737316"/>
            <a:ext cx="7291752" cy="4748678"/>
          </a:xfrm>
          <a:prstGeom prst="rect">
            <a:avLst/>
          </a:prstGeom>
        </p:spPr>
      </p:pic>
    </p:spTree>
    <p:extLst>
      <p:ext uri="{BB962C8B-B14F-4D97-AF65-F5344CB8AC3E}">
        <p14:creationId xmlns:p14="http://schemas.microsoft.com/office/powerpoint/2010/main" val="392576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1840</TotalTime>
  <Words>1410</Words>
  <Application>Microsoft Office PowerPoint</Application>
  <PresentationFormat>Widescreen</PresentationFormat>
  <Paragraphs>83</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Pollution in Leeds</vt:lpstr>
      <vt:lpstr>Chronic Obstructive Pulmonary Disease </vt:lpstr>
      <vt:lpstr>Objective</vt:lpstr>
      <vt:lpstr>Pollution</vt:lpstr>
      <vt:lpstr>PowerPoint Presentation</vt:lpstr>
      <vt:lpstr>Change in NO2 from 2013-2018</vt:lpstr>
      <vt:lpstr>COPD Hospital Admissions 2013-2018</vt:lpstr>
      <vt:lpstr>Static Models</vt:lpstr>
      <vt:lpstr>Exercise Activity in Leeds</vt:lpstr>
      <vt:lpstr>Static Models </vt:lpstr>
      <vt:lpstr>Where are we now?</vt:lpstr>
      <vt:lpstr>Concluding Remarks</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 Kumar</dc:creator>
  <cp:lastModifiedBy>Vijay Kumar</cp:lastModifiedBy>
  <cp:revision>56</cp:revision>
  <dcterms:created xsi:type="dcterms:W3CDTF">2019-12-10T10:22:07Z</dcterms:created>
  <dcterms:modified xsi:type="dcterms:W3CDTF">2020-01-14T11:08:41Z</dcterms:modified>
</cp:coreProperties>
</file>