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7"/>
  </p:notesMasterIdLst>
  <p:sldIdLst>
    <p:sldId id="301" r:id="rId2"/>
    <p:sldId id="316" r:id="rId3"/>
    <p:sldId id="318" r:id="rId4"/>
    <p:sldId id="258" r:id="rId5"/>
    <p:sldId id="328" r:id="rId6"/>
    <p:sldId id="348" r:id="rId7"/>
    <p:sldId id="326" r:id="rId8"/>
    <p:sldId id="324" r:id="rId9"/>
    <p:sldId id="323" r:id="rId10"/>
    <p:sldId id="349" r:id="rId11"/>
    <p:sldId id="275" r:id="rId12"/>
    <p:sldId id="333" r:id="rId13"/>
    <p:sldId id="334" r:id="rId14"/>
    <p:sldId id="335" r:id="rId15"/>
    <p:sldId id="336" r:id="rId16"/>
    <p:sldId id="347" r:id="rId17"/>
    <p:sldId id="308" r:id="rId18"/>
    <p:sldId id="352" r:id="rId19"/>
    <p:sldId id="351" r:id="rId20"/>
    <p:sldId id="350" r:id="rId21"/>
    <p:sldId id="340" r:id="rId22"/>
    <p:sldId id="341" r:id="rId23"/>
    <p:sldId id="342" r:id="rId24"/>
    <p:sldId id="344" r:id="rId25"/>
    <p:sldId id="34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43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AA4"/>
    <a:srgbClr val="0DE70D"/>
    <a:srgbClr val="FFA4E3"/>
    <a:srgbClr val="46F446"/>
    <a:srgbClr val="FF85D9"/>
    <a:srgbClr val="FF00FF"/>
    <a:srgbClr val="BD61A9"/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4338" autoAdjust="0"/>
  </p:normalViewPr>
  <p:slideViewPr>
    <p:cSldViewPr snapToGrid="0" snapToObjects="1">
      <p:cViewPr varScale="1">
        <p:scale>
          <a:sx n="57" d="100"/>
          <a:sy n="57" d="100"/>
        </p:scale>
        <p:origin x="738" y="60"/>
      </p:cViewPr>
      <p:guideLst>
        <p:guide pos="3840"/>
        <p:guide orient="horz"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D59F-84DF-0C4A-A564-05F3AC6AA4F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607B-BC83-1C44-A501-8F981FF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8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0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4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0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65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70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2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28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8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45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7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1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5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6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8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2136-154D-8E49-9F0F-8D035B85AE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abs/10.1111/j.1745-3984.2009.01066.x?casa_token=jtbPHmhxTW0AAAAA:fCoZXXHKW-qz82Xq04qrFDMHSVgBJcrry0RIohbEbl5PfZ4N15wqnZtNrB0BJLJWCPEULxQLU_Ti2e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journals.co.za/content/amesap/33/3/EJC129248" TargetMode="External"/><Relationship Id="rId5" Type="http://schemas.openxmlformats.org/officeDocument/2006/relationships/hyperlink" Target="https://www.sciencedirect.com/science/article/pii/S1059131112000969" TargetMode="External"/><Relationship Id="rId4" Type="http://schemas.openxmlformats.org/officeDocument/2006/relationships/hyperlink" Target="https://www.sciencedirect.com/science/article/pii/S155252601202462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3" y="2097833"/>
            <a:ext cx="2662334" cy="26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Rasch Measurement Theory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E526F-8911-41D8-9027-5EC0DBA2A26E}"/>
              </a:ext>
            </a:extLst>
          </p:cNvPr>
          <p:cNvSpPr txBox="1"/>
          <p:nvPr/>
        </p:nvSpPr>
        <p:spPr>
          <a:xfrm>
            <a:off x="901048" y="1649799"/>
            <a:ext cx="37750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Probability of answering correctly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3445726" y="2774340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Question difficulty</a:t>
            </a:r>
            <a:endParaRPr lang="en-US" sz="2000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6885824" y="2766160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Task difficulty</a:t>
            </a:r>
            <a:endParaRPr lang="en-US" sz="2000" dirty="0"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9670786" y="2766160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Marker leniency</a:t>
            </a:r>
            <a:endParaRPr lang="en-US" sz="2000" b="1" dirty="0">
              <a:cs typeface="Calibri"/>
            </a:endParaRPr>
          </a:p>
        </p:txBody>
      </p:sp>
      <p:pic>
        <p:nvPicPr>
          <p:cNvPr id="1026" name="Picture 2" descr="Woman's hands filling in standardized test form Premium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72" y="3415003"/>
            <a:ext cx="270215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ud little boy with glasses and graduation cap Free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9" y="3415003"/>
            <a:ext cx="24656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ldren student girl in kid chemical laboratory Premium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54" y="3415003"/>
            <a:ext cx="27021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rict teacher in education Premium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30" y="3415003"/>
            <a:ext cx="27021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497827" y="2779045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Person ability</a:t>
            </a:r>
            <a:endParaRPr lang="en-US" sz="2000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3243491" y="5450851"/>
            <a:ext cx="2402521" cy="414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Question = 1</a:t>
            </a:r>
            <a:r>
              <a:rPr lang="en-US" sz="2000" b="1" baseline="30000" dirty="0"/>
              <a:t>st</a:t>
            </a:r>
            <a:r>
              <a:rPr lang="en-US" sz="2000" b="1" dirty="0"/>
              <a:t> facet</a:t>
            </a:r>
            <a:endParaRPr lang="en-US" sz="2000" b="1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6546839" y="5465509"/>
            <a:ext cx="1924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Task = 2</a:t>
            </a:r>
            <a:r>
              <a:rPr lang="en-US" sz="2000" b="1" baseline="30000" dirty="0"/>
              <a:t>nd</a:t>
            </a:r>
            <a:r>
              <a:rPr lang="en-US" sz="2000" b="1" dirty="0"/>
              <a:t> facet</a:t>
            </a:r>
            <a:endParaRPr lang="en-US" sz="2000" b="1" dirty="0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9487008" y="5466389"/>
            <a:ext cx="23346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Marker = 3</a:t>
            </a:r>
            <a:r>
              <a:rPr lang="en-US" sz="2000" b="1" baseline="30000" dirty="0"/>
              <a:t>rd</a:t>
            </a:r>
            <a:r>
              <a:rPr lang="en-US" sz="2000" b="1" dirty="0"/>
              <a:t> facet</a:t>
            </a:r>
            <a:endParaRPr lang="en-US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72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Rasch Measurement Theory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4856" y="3087246"/>
            <a:ext cx="0" cy="24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49546" y="2514916"/>
            <a:ext cx="64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1178" y="2870496"/>
            <a:ext cx="179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dobe Devanagari" panose="02040503050201020203" pitchFamily="18" charset="0"/>
              </a:rPr>
              <a:t>Lowest 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535" y="5261998"/>
            <a:ext cx="167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dobe Devanagari" panose="02040503050201020203" pitchFamily="18" charset="0"/>
              </a:rPr>
              <a:t>Highest 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7174" y="2114633"/>
            <a:ext cx="152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dobe Devanagari" panose="02040503050201020203" pitchFamily="18" charset="0"/>
              </a:rPr>
              <a:t>Easiest item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3427" y="2099802"/>
            <a:ext cx="15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dobe Devanagari" panose="02040503050201020203" pitchFamily="18" charset="0"/>
              </a:rPr>
              <a:t>Hardest item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5866"/>
              </p:ext>
            </p:extLst>
          </p:nvPr>
        </p:nvGraphicFramePr>
        <p:xfrm>
          <a:off x="2344743" y="2713272"/>
          <a:ext cx="7623420" cy="2773680"/>
        </p:xfrm>
        <a:graphic>
          <a:graphicData uri="http://schemas.openxmlformats.org/drawingml/2006/table">
            <a:tbl>
              <a:tblPr firstRow="1" bandRow="1"/>
              <a:tblGrid>
                <a:gridCol w="108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Item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Item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Item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Item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Item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Item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Person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Person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Person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Person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Incorrect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  <a:cs typeface="Adobe Devanagari" panose="02040503050201020203" pitchFamily="18" charset="0"/>
                        </a:rPr>
                        <a:t>Person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  <a:cs typeface="Adobe Devanagari" panose="02040503050201020203" pitchFamily="18" charset="0"/>
                        </a:rPr>
                        <a:t>Correct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1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A girl brushing teeth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886" y="2205246"/>
            <a:ext cx="1493898" cy="33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Consumer survey data</a:t>
            </a:r>
          </a:p>
        </p:txBody>
      </p:sp>
      <p:pic>
        <p:nvPicPr>
          <p:cNvPr id="2064" name="Picture 16" descr="Happy cute kid boy brush clean teeth Premium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78" y="1877300"/>
            <a:ext cx="3325326" cy="33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ute baby girl brushing her teeth in the morning. daily routine. dental hygien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4004" y="2730369"/>
            <a:ext cx="3349110" cy="33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A girl brushing teeth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886" y="2205246"/>
            <a:ext cx="1493898" cy="33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Consumer survey data</a:t>
            </a:r>
          </a:p>
        </p:txBody>
      </p:sp>
      <p:pic>
        <p:nvPicPr>
          <p:cNvPr id="2064" name="Picture 16" descr="Happy cute kid boy brush clean teeth Premium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78" y="1877300"/>
            <a:ext cx="3325326" cy="33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ute baby girl brushing her teeth in the morning. daily routine. dental hygien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4004" y="2730369"/>
            <a:ext cx="3349110" cy="33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Feedback concept. five stars rating and emoji scale for web and mobile app Premium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68" y="2412243"/>
            <a:ext cx="2475014" cy="24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2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 calendar with days o the week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76" y="284144"/>
            <a:ext cx="6343003" cy="61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01194" y="2896591"/>
            <a:ext cx="984652" cy="984652"/>
            <a:chOff x="-186030" y="897876"/>
            <a:chExt cx="3084156" cy="3084156"/>
          </a:xfrm>
        </p:grpSpPr>
        <p:sp>
          <p:nvSpPr>
            <p:cNvPr id="3" name="Rectangle 2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880105" y="2896591"/>
            <a:ext cx="984652" cy="984652"/>
            <a:chOff x="-186030" y="897876"/>
            <a:chExt cx="3084156" cy="3084156"/>
          </a:xfrm>
        </p:grpSpPr>
        <p:sp>
          <p:nvSpPr>
            <p:cNvPr id="8" name="Rectangle 7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320987" y="2901454"/>
            <a:ext cx="984652" cy="984652"/>
            <a:chOff x="-186030" y="897876"/>
            <a:chExt cx="3084156" cy="3084156"/>
          </a:xfrm>
        </p:grpSpPr>
        <p:sp>
          <p:nvSpPr>
            <p:cNvPr id="11" name="Rectangle 10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101521" y="2883580"/>
            <a:ext cx="984652" cy="984652"/>
            <a:chOff x="-186030" y="897876"/>
            <a:chExt cx="3084156" cy="3084156"/>
          </a:xfrm>
        </p:grpSpPr>
        <p:sp>
          <p:nvSpPr>
            <p:cNvPr id="14" name="Rectangle 13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942598" y="2865707"/>
            <a:ext cx="984652" cy="984652"/>
            <a:chOff x="-186030" y="897876"/>
            <a:chExt cx="3084156" cy="3084156"/>
          </a:xfrm>
        </p:grpSpPr>
        <p:sp>
          <p:nvSpPr>
            <p:cNvPr id="17" name="Rectangle 16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0" descr="A girl brushing teeth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b="45089"/>
          <a:stretch/>
        </p:blipFill>
        <p:spPr bwMode="auto">
          <a:xfrm flipH="1">
            <a:off x="3387779" y="4067368"/>
            <a:ext cx="611482" cy="7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A girl brushing teeth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b="45089"/>
          <a:stretch/>
        </p:blipFill>
        <p:spPr bwMode="auto">
          <a:xfrm flipH="1">
            <a:off x="4759419" y="4064936"/>
            <a:ext cx="611482" cy="7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 girl brushing teeth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b="45089"/>
          <a:stretch/>
        </p:blipFill>
        <p:spPr bwMode="auto">
          <a:xfrm flipH="1">
            <a:off x="5571367" y="4051926"/>
            <a:ext cx="611482" cy="7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A girl brushing teeth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b="45089"/>
          <a:stretch/>
        </p:blipFill>
        <p:spPr bwMode="auto">
          <a:xfrm flipH="1">
            <a:off x="7099502" y="4067368"/>
            <a:ext cx="611482" cy="7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Vector illustration of kids daily routine activities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35090" r="75381" b="36429"/>
          <a:stretch/>
        </p:blipFill>
        <p:spPr bwMode="auto">
          <a:xfrm>
            <a:off x="4018786" y="4668646"/>
            <a:ext cx="687435" cy="1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Vector illustration of kids daily routine activities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35090" r="75381" b="36429"/>
          <a:stretch/>
        </p:blipFill>
        <p:spPr bwMode="auto">
          <a:xfrm>
            <a:off x="4709751" y="4654417"/>
            <a:ext cx="687435" cy="1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Vector illustration of kids daily routine activities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35090" r="75381" b="36429"/>
          <a:stretch/>
        </p:blipFill>
        <p:spPr bwMode="auto">
          <a:xfrm>
            <a:off x="6246411" y="4668646"/>
            <a:ext cx="687435" cy="1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Vector illustration of kids daily routine activities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35090" r="75381" b="36429"/>
          <a:stretch/>
        </p:blipFill>
        <p:spPr bwMode="auto">
          <a:xfrm>
            <a:off x="7927250" y="4675175"/>
            <a:ext cx="687435" cy="1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705878" y="2938776"/>
            <a:ext cx="5908807" cy="9489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84679" y="2312573"/>
            <a:ext cx="70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Test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797263" y="2678491"/>
            <a:ext cx="908615" cy="512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80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 calendar with days o the week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76" y="284144"/>
            <a:ext cx="6343003" cy="61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01194" y="2896591"/>
            <a:ext cx="984652" cy="984652"/>
            <a:chOff x="-186030" y="897876"/>
            <a:chExt cx="3084156" cy="3084156"/>
          </a:xfrm>
        </p:grpSpPr>
        <p:sp>
          <p:nvSpPr>
            <p:cNvPr id="3" name="Rectangle 2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880105" y="2896591"/>
            <a:ext cx="984652" cy="984652"/>
            <a:chOff x="-186030" y="897876"/>
            <a:chExt cx="3084156" cy="3084156"/>
          </a:xfrm>
        </p:grpSpPr>
        <p:sp>
          <p:nvSpPr>
            <p:cNvPr id="8" name="Rectangle 7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320987" y="2901454"/>
            <a:ext cx="984652" cy="984652"/>
            <a:chOff x="-186030" y="897876"/>
            <a:chExt cx="3084156" cy="3084156"/>
          </a:xfrm>
        </p:grpSpPr>
        <p:sp>
          <p:nvSpPr>
            <p:cNvPr id="11" name="Rectangle 10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101521" y="2883580"/>
            <a:ext cx="984652" cy="984652"/>
            <a:chOff x="-186030" y="897876"/>
            <a:chExt cx="3084156" cy="3084156"/>
          </a:xfrm>
        </p:grpSpPr>
        <p:sp>
          <p:nvSpPr>
            <p:cNvPr id="14" name="Rectangle 13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942598" y="2865707"/>
            <a:ext cx="984652" cy="984652"/>
            <a:chOff x="-186030" y="897876"/>
            <a:chExt cx="3084156" cy="3084156"/>
          </a:xfrm>
        </p:grpSpPr>
        <p:sp>
          <p:nvSpPr>
            <p:cNvPr id="17" name="Rectangle 16"/>
            <p:cNvSpPr/>
            <p:nvPr/>
          </p:nvSpPr>
          <p:spPr>
            <a:xfrm>
              <a:off x="982824" y="2383971"/>
              <a:ext cx="746449" cy="375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2" descr="Cute baby girl brushing her teeth in the morning. daily routine. dental hygiene.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030" y="897876"/>
              <a:ext cx="3084156" cy="308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0" descr="A girl brushing teeth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b="45089"/>
          <a:stretch/>
        </p:blipFill>
        <p:spPr bwMode="auto">
          <a:xfrm flipH="1">
            <a:off x="3387779" y="4067368"/>
            <a:ext cx="611482" cy="7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A girl brushing teeth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b="45089"/>
          <a:stretch/>
        </p:blipFill>
        <p:spPr bwMode="auto">
          <a:xfrm flipH="1">
            <a:off x="4759419" y="4064936"/>
            <a:ext cx="611482" cy="7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 girl brushing teeth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b="45089"/>
          <a:stretch/>
        </p:blipFill>
        <p:spPr bwMode="auto">
          <a:xfrm flipH="1">
            <a:off x="5571367" y="4051926"/>
            <a:ext cx="611482" cy="7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A girl brushing teeth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b="45089"/>
          <a:stretch/>
        </p:blipFill>
        <p:spPr bwMode="auto">
          <a:xfrm flipH="1">
            <a:off x="7099502" y="4067368"/>
            <a:ext cx="611482" cy="7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Vector illustration of kids daily routine activities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35090" r="75381" b="36429"/>
          <a:stretch/>
        </p:blipFill>
        <p:spPr bwMode="auto">
          <a:xfrm>
            <a:off x="4018786" y="4668646"/>
            <a:ext cx="687435" cy="1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Vector illustration of kids daily routine activities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35090" r="75381" b="36429"/>
          <a:stretch/>
        </p:blipFill>
        <p:spPr bwMode="auto">
          <a:xfrm>
            <a:off x="4709751" y="4654417"/>
            <a:ext cx="687435" cy="1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Vector illustration of kids daily routine activities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35090" r="75381" b="36429"/>
          <a:stretch/>
        </p:blipFill>
        <p:spPr bwMode="auto">
          <a:xfrm>
            <a:off x="6246411" y="4668646"/>
            <a:ext cx="687435" cy="1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Vector illustration of kids daily routine activities Premium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35090" r="75381" b="36429"/>
          <a:stretch/>
        </p:blipFill>
        <p:spPr bwMode="auto">
          <a:xfrm>
            <a:off x="7927250" y="4675175"/>
            <a:ext cx="687435" cy="1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705878" y="2938776"/>
            <a:ext cx="5908807" cy="9489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84679" y="2312573"/>
            <a:ext cx="70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Test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797263" y="2678491"/>
            <a:ext cx="908615" cy="512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842527" y="2938776"/>
            <a:ext cx="1184794" cy="911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50" name="Straight Arrow Connector 2049"/>
          <p:cNvCxnSpPr/>
          <p:nvPr/>
        </p:nvCxnSpPr>
        <p:spPr>
          <a:xfrm flipH="1">
            <a:off x="8104074" y="2493967"/>
            <a:ext cx="1469135" cy="827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527770" y="2112518"/>
            <a:ext cx="112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399766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4606" y="1151485"/>
            <a:ext cx="2304532" cy="2068420"/>
            <a:chOff x="1347496" y="-479162"/>
            <a:chExt cx="7529610" cy="7337162"/>
          </a:xfrm>
        </p:grpSpPr>
        <p:pic>
          <p:nvPicPr>
            <p:cNvPr id="2054" name="Picture 6" descr="A calendar with days o the week Free Vec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496" y="-479162"/>
              <a:ext cx="7529610" cy="73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740676" y="2622004"/>
              <a:ext cx="1168854" cy="1168854"/>
              <a:chOff x="-186030" y="897876"/>
              <a:chExt cx="3084156" cy="308415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982824" y="2383971"/>
                <a:ext cx="746449" cy="3753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2" descr="Cute baby girl brushing her teeth in the morning. daily routine. dental hygiene. Free Vecto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6030" y="897876"/>
                <a:ext cx="3084156" cy="3084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2546593" y="2622004"/>
              <a:ext cx="1168854" cy="1168854"/>
              <a:chOff x="-186030" y="897876"/>
              <a:chExt cx="3084156" cy="308415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82824" y="2383971"/>
                <a:ext cx="746449" cy="3753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2" descr="Cute baby girl brushing her teeth in the morning. daily routine. dental hygiene. Free Vecto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6030" y="897876"/>
                <a:ext cx="3084156" cy="3084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4257026" y="2627777"/>
              <a:ext cx="1168854" cy="1168854"/>
              <a:chOff x="-186030" y="897876"/>
              <a:chExt cx="3084156" cy="308415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82824" y="2383971"/>
                <a:ext cx="746449" cy="3753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2" descr="Cute baby girl brushing her teeth in the morning. daily routine. dental hygiene. Free Vecto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6030" y="897876"/>
                <a:ext cx="3084156" cy="3084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5183577" y="2606560"/>
              <a:ext cx="1168854" cy="1168854"/>
              <a:chOff x="-186030" y="897876"/>
              <a:chExt cx="3084156" cy="308415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982824" y="2383971"/>
                <a:ext cx="746449" cy="3753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" name="Picture 2" descr="Cute baby girl brushing her teeth in the morning. daily routine. dental hygiene. Free Vecto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6030" y="897876"/>
                <a:ext cx="3084156" cy="3084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6181997" y="2585343"/>
              <a:ext cx="1168854" cy="1168854"/>
              <a:chOff x="-186030" y="897876"/>
              <a:chExt cx="3084156" cy="308415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982824" y="2383971"/>
                <a:ext cx="746449" cy="3753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2" descr="Cute baby girl brushing her teeth in the morning. daily routine. dental hygiene. Free Vecto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6030" y="897876"/>
                <a:ext cx="3084156" cy="3084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0" descr="A girl brushing teeth Free Vecto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7" b="45089"/>
            <a:stretch/>
          </p:blipFill>
          <p:spPr bwMode="auto">
            <a:xfrm flipH="1">
              <a:off x="1962166" y="4011803"/>
              <a:ext cx="725874" cy="87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A girl brushing teeth Free Vecto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7" b="45089"/>
            <a:stretch/>
          </p:blipFill>
          <p:spPr bwMode="auto">
            <a:xfrm flipH="1">
              <a:off x="3590404" y="4008916"/>
              <a:ext cx="725874" cy="87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A girl brushing teeth Free Vecto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7" b="45089"/>
            <a:stretch/>
          </p:blipFill>
          <p:spPr bwMode="auto">
            <a:xfrm flipH="1">
              <a:off x="4554245" y="3993472"/>
              <a:ext cx="725874" cy="87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A girl brushing teeth Free Vecto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7" b="45089"/>
            <a:stretch/>
          </p:blipFill>
          <p:spPr bwMode="auto">
            <a:xfrm flipH="1">
              <a:off x="6368254" y="4011803"/>
              <a:ext cx="725874" cy="87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Vector illustration of kids daily routine activities Premium Vecto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t="35090" r="75381" b="36429"/>
            <a:stretch/>
          </p:blipFill>
          <p:spPr bwMode="auto">
            <a:xfrm>
              <a:off x="2711218" y="4725564"/>
              <a:ext cx="816036" cy="1197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Vector illustration of kids daily routine activities Premium Vecto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t="35090" r="75381" b="36429"/>
            <a:stretch/>
          </p:blipFill>
          <p:spPr bwMode="auto">
            <a:xfrm>
              <a:off x="3531444" y="4708673"/>
              <a:ext cx="816036" cy="1197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Vector illustration of kids daily routine activities Premium Vecto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t="35090" r="75381" b="36429"/>
            <a:stretch/>
          </p:blipFill>
          <p:spPr bwMode="auto">
            <a:xfrm>
              <a:off x="5355572" y="4725564"/>
              <a:ext cx="816036" cy="1197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Vector illustration of kids daily routine activities Premium Vecto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t="35090" r="75381" b="36429"/>
            <a:stretch/>
          </p:blipFill>
          <p:spPr bwMode="auto">
            <a:xfrm>
              <a:off x="7350851" y="4733314"/>
              <a:ext cx="816036" cy="1197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70076" y="695883"/>
            <a:ext cx="257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June 2016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898491" y="3611132"/>
            <a:ext cx="200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November 2018</a:t>
            </a:r>
          </a:p>
        </p:txBody>
      </p:sp>
      <p:grpSp>
        <p:nvGrpSpPr>
          <p:cNvPr id="2052" name="Group 2051"/>
          <p:cNvGrpSpPr/>
          <p:nvPr/>
        </p:nvGrpSpPr>
        <p:grpSpPr>
          <a:xfrm>
            <a:off x="8677119" y="4066128"/>
            <a:ext cx="2957464" cy="2240111"/>
            <a:chOff x="8677119" y="4066128"/>
            <a:chExt cx="2957464" cy="2240111"/>
          </a:xfrm>
        </p:grpSpPr>
        <p:grpSp>
          <p:nvGrpSpPr>
            <p:cNvPr id="128" name="Group 127"/>
            <p:cNvGrpSpPr/>
            <p:nvPr/>
          </p:nvGrpSpPr>
          <p:grpSpPr>
            <a:xfrm>
              <a:off x="8677119" y="4066128"/>
              <a:ext cx="2304532" cy="2068420"/>
              <a:chOff x="1347496" y="-479162"/>
              <a:chExt cx="7529610" cy="7337162"/>
            </a:xfrm>
          </p:grpSpPr>
          <p:pic>
            <p:nvPicPr>
              <p:cNvPr id="129" name="Picture 6" descr="A calendar with days o the week Free Vect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496" y="-479162"/>
                <a:ext cx="7529610" cy="7337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0" name="Group 129"/>
              <p:cNvGrpSpPr/>
              <p:nvPr/>
            </p:nvGrpSpPr>
            <p:grpSpPr>
              <a:xfrm>
                <a:off x="1740676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52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>
                <a:off x="2546593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50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>
                <a:off x="4257026" y="2627777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48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5183577" y="2606560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46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4" name="Group 133"/>
              <p:cNvGrpSpPr/>
              <p:nvPr/>
            </p:nvGrpSpPr>
            <p:grpSpPr>
              <a:xfrm>
                <a:off x="6181997" y="2585343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44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5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1962166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3590404" y="4008916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4554245" y="3993472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6368254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2711218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3531444" y="4708673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5355572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7350851" y="473331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Toothbrush cartoon  illustration Premium Vector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43" t="47934" r="18200" b="-2085"/>
            <a:stretch/>
          </p:blipFill>
          <p:spPr bwMode="auto">
            <a:xfrm>
              <a:off x="11148200" y="4088332"/>
              <a:ext cx="486383" cy="2217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8" name="Picture 2" descr="Toothbrush cartoon  illustration Premium Ve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6" r="89342"/>
          <a:stretch/>
        </p:blipFill>
        <p:spPr bwMode="auto">
          <a:xfrm>
            <a:off x="3528873" y="1404948"/>
            <a:ext cx="635518" cy="19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Group 2047"/>
          <p:cNvGrpSpPr/>
          <p:nvPr/>
        </p:nvGrpSpPr>
        <p:grpSpPr>
          <a:xfrm>
            <a:off x="4943734" y="1134912"/>
            <a:ext cx="2974590" cy="2251726"/>
            <a:chOff x="4943734" y="1134912"/>
            <a:chExt cx="2974590" cy="2251726"/>
          </a:xfrm>
        </p:grpSpPr>
        <p:grpSp>
          <p:nvGrpSpPr>
            <p:cNvPr id="28" name="Group 27"/>
            <p:cNvGrpSpPr/>
            <p:nvPr/>
          </p:nvGrpSpPr>
          <p:grpSpPr>
            <a:xfrm>
              <a:off x="4943734" y="1134912"/>
              <a:ext cx="2304532" cy="2068420"/>
              <a:chOff x="1347496" y="-479162"/>
              <a:chExt cx="7529610" cy="7337162"/>
            </a:xfrm>
          </p:grpSpPr>
          <p:pic>
            <p:nvPicPr>
              <p:cNvPr id="29" name="Picture 6" descr="A calendar with days o the week Free Vect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496" y="-479162"/>
                <a:ext cx="7529610" cy="7337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1740676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2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2546593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0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2" name="Group 31"/>
              <p:cNvGrpSpPr/>
              <p:nvPr/>
            </p:nvGrpSpPr>
            <p:grpSpPr>
              <a:xfrm>
                <a:off x="4257026" y="2627777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8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5183577" y="2606560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6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4" name="Group 33"/>
              <p:cNvGrpSpPr/>
              <p:nvPr/>
            </p:nvGrpSpPr>
            <p:grpSpPr>
              <a:xfrm>
                <a:off x="6181997" y="2585343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4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5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1962166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3590404" y="4008916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4554245" y="3993472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6368254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2711218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3531444" y="4708673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5355572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7350851" y="473331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9" name="Picture 2" descr="Toothbrush cartoon  illustration Premium Vector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7" t="51567" r="81785" b="-18"/>
            <a:stretch/>
          </p:blipFill>
          <p:spPr bwMode="auto">
            <a:xfrm>
              <a:off x="7490307" y="1402197"/>
              <a:ext cx="428017" cy="198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Group 2048"/>
          <p:cNvGrpSpPr/>
          <p:nvPr/>
        </p:nvGrpSpPr>
        <p:grpSpPr>
          <a:xfrm>
            <a:off x="8602663" y="1135354"/>
            <a:ext cx="2915805" cy="2212114"/>
            <a:chOff x="8602663" y="1135354"/>
            <a:chExt cx="2915805" cy="2212114"/>
          </a:xfrm>
        </p:grpSpPr>
        <p:grpSp>
          <p:nvGrpSpPr>
            <p:cNvPr id="53" name="Group 52"/>
            <p:cNvGrpSpPr/>
            <p:nvPr/>
          </p:nvGrpSpPr>
          <p:grpSpPr>
            <a:xfrm>
              <a:off x="8602663" y="1135354"/>
              <a:ext cx="2304532" cy="2068420"/>
              <a:chOff x="1347496" y="-479162"/>
              <a:chExt cx="7529610" cy="7337162"/>
            </a:xfrm>
          </p:grpSpPr>
          <p:pic>
            <p:nvPicPr>
              <p:cNvPr id="54" name="Picture 6" descr="A calendar with days o the week Free Vect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496" y="-479162"/>
                <a:ext cx="7529610" cy="7337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1740676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7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>
                <a:off x="2546593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5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4257026" y="2627777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3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5183577" y="2606560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1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9" name="Group 58"/>
              <p:cNvGrpSpPr/>
              <p:nvPr/>
            </p:nvGrpSpPr>
            <p:grpSpPr>
              <a:xfrm>
                <a:off x="6181997" y="2585343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9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0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1962166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3590404" y="4008916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4554245" y="3993472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6368254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2711218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3531444" y="4708673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5355572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7350851" y="473331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0" name="Picture 2" descr="Toothbrush cartoon  illustration Premium Vector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5" t="50206" r="73305" b="1342"/>
            <a:stretch/>
          </p:blipFill>
          <p:spPr bwMode="auto">
            <a:xfrm>
              <a:off x="10993174" y="1363025"/>
              <a:ext cx="525294" cy="1984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0" name="Group 2049"/>
          <p:cNvGrpSpPr/>
          <p:nvPr/>
        </p:nvGrpSpPr>
        <p:grpSpPr>
          <a:xfrm>
            <a:off x="1195969" y="4128511"/>
            <a:ext cx="2987336" cy="2156637"/>
            <a:chOff x="1195969" y="4128511"/>
            <a:chExt cx="2987336" cy="2156637"/>
          </a:xfrm>
        </p:grpSpPr>
        <p:grpSp>
          <p:nvGrpSpPr>
            <p:cNvPr id="78" name="Group 77"/>
            <p:cNvGrpSpPr/>
            <p:nvPr/>
          </p:nvGrpSpPr>
          <p:grpSpPr>
            <a:xfrm>
              <a:off x="1195969" y="4128511"/>
              <a:ext cx="2304532" cy="2068420"/>
              <a:chOff x="1347496" y="-479162"/>
              <a:chExt cx="7529610" cy="7337162"/>
            </a:xfrm>
          </p:grpSpPr>
          <p:pic>
            <p:nvPicPr>
              <p:cNvPr id="79" name="Picture 6" descr="A calendar with days o the week Free Vect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496" y="-479162"/>
                <a:ext cx="7529610" cy="7337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0" name="Group 79"/>
              <p:cNvGrpSpPr/>
              <p:nvPr/>
            </p:nvGrpSpPr>
            <p:grpSpPr>
              <a:xfrm>
                <a:off x="1740676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2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2546593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0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81"/>
              <p:cNvGrpSpPr/>
              <p:nvPr/>
            </p:nvGrpSpPr>
            <p:grpSpPr>
              <a:xfrm>
                <a:off x="4257026" y="2627777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98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Group 82"/>
              <p:cNvGrpSpPr/>
              <p:nvPr/>
            </p:nvGrpSpPr>
            <p:grpSpPr>
              <a:xfrm>
                <a:off x="5183577" y="2606560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96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/>
              <p:cNvGrpSpPr/>
              <p:nvPr/>
            </p:nvGrpSpPr>
            <p:grpSpPr>
              <a:xfrm>
                <a:off x="6181997" y="2585343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94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5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1962166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3590404" y="4008916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4554245" y="3993472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6368254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2711218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3531444" y="4708673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5355572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7350851" y="473331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1" name="Picture 2" descr="Toothbrush cartoon  illustration Premium Vector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5" t="-145" r="74284" b="49793"/>
            <a:stretch/>
          </p:blipFill>
          <p:spPr bwMode="auto">
            <a:xfrm>
              <a:off x="3716377" y="4222884"/>
              <a:ext cx="466928" cy="2062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Group 2050"/>
          <p:cNvGrpSpPr/>
          <p:nvPr/>
        </p:nvGrpSpPr>
        <p:grpSpPr>
          <a:xfrm>
            <a:off x="4943734" y="4060589"/>
            <a:ext cx="2955134" cy="2362809"/>
            <a:chOff x="4943734" y="4060589"/>
            <a:chExt cx="2955134" cy="2362809"/>
          </a:xfrm>
        </p:grpSpPr>
        <p:grpSp>
          <p:nvGrpSpPr>
            <p:cNvPr id="103" name="Group 102"/>
            <p:cNvGrpSpPr/>
            <p:nvPr/>
          </p:nvGrpSpPr>
          <p:grpSpPr>
            <a:xfrm>
              <a:off x="4943734" y="4060589"/>
              <a:ext cx="2304532" cy="2068420"/>
              <a:chOff x="1347496" y="-479162"/>
              <a:chExt cx="7529610" cy="7337162"/>
            </a:xfrm>
          </p:grpSpPr>
          <p:pic>
            <p:nvPicPr>
              <p:cNvPr id="104" name="Picture 6" descr="A calendar with days o the week Free Vect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496" y="-479162"/>
                <a:ext cx="7529610" cy="7337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5" name="Group 104"/>
              <p:cNvGrpSpPr/>
              <p:nvPr/>
            </p:nvGrpSpPr>
            <p:grpSpPr>
              <a:xfrm>
                <a:off x="1740676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7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6" name="Group 105"/>
              <p:cNvGrpSpPr/>
              <p:nvPr/>
            </p:nvGrpSpPr>
            <p:grpSpPr>
              <a:xfrm>
                <a:off x="2546593" y="2622004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5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Group 106"/>
              <p:cNvGrpSpPr/>
              <p:nvPr/>
            </p:nvGrpSpPr>
            <p:grpSpPr>
              <a:xfrm>
                <a:off x="4257026" y="2627777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3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/>
              <p:cNvGrpSpPr/>
              <p:nvPr/>
            </p:nvGrpSpPr>
            <p:grpSpPr>
              <a:xfrm>
                <a:off x="5183577" y="2606560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1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9" name="Group 108"/>
              <p:cNvGrpSpPr/>
              <p:nvPr/>
            </p:nvGrpSpPr>
            <p:grpSpPr>
              <a:xfrm>
                <a:off x="6181997" y="2585343"/>
                <a:ext cx="1168854" cy="1168854"/>
                <a:chOff x="-186030" y="897876"/>
                <a:chExt cx="3084156" cy="3084156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82824" y="2383971"/>
                  <a:ext cx="746449" cy="37536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19" name="Picture 2" descr="Cute baby girl brushing her teeth in the morning. daily routine. dental hygiene. Free Vecto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6030" y="897876"/>
                  <a:ext cx="3084156" cy="30841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0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1962166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3590404" y="4008916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4554245" y="3993472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0" descr="A girl brushing teeth Free Vecto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37" b="45089"/>
              <a:stretch/>
            </p:blipFill>
            <p:spPr bwMode="auto">
              <a:xfrm flipH="1">
                <a:off x="6368254" y="4011803"/>
                <a:ext cx="725874" cy="87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2711218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3531444" y="4708673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5355572" y="472556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12" descr="Vector illustration of kids daily routine activities Premium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" t="35090" r="75381" b="36429"/>
              <a:stretch/>
            </p:blipFill>
            <p:spPr bwMode="auto">
              <a:xfrm>
                <a:off x="7350851" y="4733314"/>
                <a:ext cx="816036" cy="1197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2" name="Picture 2" descr="Toothbrush cartoon  illustration Premium Vector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6" t="49437" r="42943" b="-2639"/>
            <a:stretch/>
          </p:blipFill>
          <p:spPr bwMode="auto">
            <a:xfrm>
              <a:off x="7431941" y="4244401"/>
              <a:ext cx="466927" cy="217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5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Rasch Measurement Theory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91400" y="1690688"/>
            <a:ext cx="3657600" cy="904190"/>
            <a:chOff x="7124700" y="4976813"/>
            <a:chExt cx="3657600" cy="904190"/>
          </a:xfrm>
        </p:grpSpPr>
        <p:sp>
          <p:nvSpPr>
            <p:cNvPr id="19" name="Rounded Rectangle 18"/>
            <p:cNvSpPr/>
            <p:nvPr/>
          </p:nvSpPr>
          <p:spPr>
            <a:xfrm>
              <a:off x="7124700" y="4976813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29500" y="5105743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Likelihood of endorsing product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85850" y="1690688"/>
            <a:ext cx="3657600" cy="904190"/>
            <a:chOff x="1085850" y="5029695"/>
            <a:chExt cx="3657600" cy="904190"/>
          </a:xfrm>
        </p:grpSpPr>
        <p:sp>
          <p:nvSpPr>
            <p:cNvPr id="18" name="Rounded Rectangle 17"/>
            <p:cNvSpPr/>
            <p:nvPr/>
          </p:nvSpPr>
          <p:spPr>
            <a:xfrm>
              <a:off x="1085850" y="5029695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90650" y="5250958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Person ability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138313" y="2142783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5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Rasch Measurement Theory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91400" y="1690688"/>
            <a:ext cx="3657600" cy="904190"/>
            <a:chOff x="7124700" y="4976813"/>
            <a:chExt cx="3657600" cy="904190"/>
          </a:xfrm>
        </p:grpSpPr>
        <p:sp>
          <p:nvSpPr>
            <p:cNvPr id="19" name="Rounded Rectangle 18"/>
            <p:cNvSpPr/>
            <p:nvPr/>
          </p:nvSpPr>
          <p:spPr>
            <a:xfrm>
              <a:off x="7124700" y="4976813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29500" y="5105743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Likelihood of endorsing product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85850" y="1690688"/>
            <a:ext cx="3657600" cy="904190"/>
            <a:chOff x="1085850" y="5029695"/>
            <a:chExt cx="3657600" cy="904190"/>
          </a:xfrm>
        </p:grpSpPr>
        <p:sp>
          <p:nvSpPr>
            <p:cNvPr id="18" name="Rounded Rectangle 17"/>
            <p:cNvSpPr/>
            <p:nvPr/>
          </p:nvSpPr>
          <p:spPr>
            <a:xfrm>
              <a:off x="1085850" y="5029695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90650" y="5250958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Person ability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85850" y="3053359"/>
            <a:ext cx="3657600" cy="904190"/>
            <a:chOff x="1107831" y="3387559"/>
            <a:chExt cx="3657600" cy="904190"/>
          </a:xfrm>
        </p:grpSpPr>
        <p:sp>
          <p:nvSpPr>
            <p:cNvPr id="5" name="Rounded Rectangle 4"/>
            <p:cNvSpPr/>
            <p:nvPr/>
          </p:nvSpPr>
          <p:spPr>
            <a:xfrm>
              <a:off x="1107831" y="3387559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2631" y="3454934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Question (Facet 1) difficulty</a:t>
              </a:r>
              <a:endParaRPr lang="en-GB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69419" y="3045664"/>
            <a:ext cx="3657600" cy="904190"/>
            <a:chOff x="7124700" y="3364635"/>
            <a:chExt cx="3657600" cy="904190"/>
          </a:xfrm>
        </p:grpSpPr>
        <p:sp>
          <p:nvSpPr>
            <p:cNvPr id="20" name="Rounded Rectangle 19"/>
            <p:cNvSpPr/>
            <p:nvPr/>
          </p:nvSpPr>
          <p:spPr>
            <a:xfrm>
              <a:off x="7124700" y="3364635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29500" y="3462787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Likelihood of endorsement of survey</a:t>
              </a:r>
              <a:r>
                <a:rPr lang="en-GB" b="1" dirty="0"/>
                <a:t> </a:t>
              </a:r>
              <a:r>
                <a:rPr lang="en-GB" sz="2000" b="1" dirty="0"/>
                <a:t>statement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5116332" y="3453946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38313" y="2142783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2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Rasch Measurement Theory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91400" y="1690688"/>
            <a:ext cx="3657600" cy="904190"/>
            <a:chOff x="7124700" y="4976813"/>
            <a:chExt cx="3657600" cy="904190"/>
          </a:xfrm>
        </p:grpSpPr>
        <p:sp>
          <p:nvSpPr>
            <p:cNvPr id="19" name="Rounded Rectangle 18"/>
            <p:cNvSpPr/>
            <p:nvPr/>
          </p:nvSpPr>
          <p:spPr>
            <a:xfrm>
              <a:off x="7124700" y="4976813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29500" y="5105743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Likelihood of endorsing product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85850" y="1690688"/>
            <a:ext cx="3657600" cy="904190"/>
            <a:chOff x="1085850" y="5029695"/>
            <a:chExt cx="3657600" cy="904190"/>
          </a:xfrm>
        </p:grpSpPr>
        <p:sp>
          <p:nvSpPr>
            <p:cNvPr id="18" name="Rounded Rectangle 17"/>
            <p:cNvSpPr/>
            <p:nvPr/>
          </p:nvSpPr>
          <p:spPr>
            <a:xfrm>
              <a:off x="1085850" y="5029695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90650" y="5250958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Person ability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85850" y="3053359"/>
            <a:ext cx="3657600" cy="904190"/>
            <a:chOff x="1107831" y="3387559"/>
            <a:chExt cx="3657600" cy="904190"/>
          </a:xfrm>
        </p:grpSpPr>
        <p:sp>
          <p:nvSpPr>
            <p:cNvPr id="5" name="Rounded Rectangle 4"/>
            <p:cNvSpPr/>
            <p:nvPr/>
          </p:nvSpPr>
          <p:spPr>
            <a:xfrm>
              <a:off x="1107831" y="3387559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2631" y="3454934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Question (Facet 1) difficulty</a:t>
              </a:r>
              <a:endParaRPr lang="en-GB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69419" y="3045664"/>
            <a:ext cx="3657600" cy="904190"/>
            <a:chOff x="7124700" y="3364635"/>
            <a:chExt cx="3657600" cy="904190"/>
          </a:xfrm>
        </p:grpSpPr>
        <p:sp>
          <p:nvSpPr>
            <p:cNvPr id="20" name="Rounded Rectangle 19"/>
            <p:cNvSpPr/>
            <p:nvPr/>
          </p:nvSpPr>
          <p:spPr>
            <a:xfrm>
              <a:off x="7124700" y="3364635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29500" y="3462787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Likelihood of endorsement of survey</a:t>
              </a:r>
              <a:r>
                <a:rPr lang="en-GB" b="1" dirty="0"/>
                <a:t> </a:t>
              </a:r>
              <a:r>
                <a:rPr lang="en-GB" sz="2000" b="1" dirty="0"/>
                <a:t>statement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85850" y="4390433"/>
            <a:ext cx="3657600" cy="833549"/>
            <a:chOff x="1107831" y="1822246"/>
            <a:chExt cx="3657600" cy="833549"/>
          </a:xfrm>
        </p:grpSpPr>
        <p:sp>
          <p:nvSpPr>
            <p:cNvPr id="4" name="Rounded Rectangle 3"/>
            <p:cNvSpPr/>
            <p:nvPr/>
          </p:nvSpPr>
          <p:spPr>
            <a:xfrm>
              <a:off x="1107831" y="1822246"/>
              <a:ext cx="3657600" cy="83354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12631" y="1854300"/>
              <a:ext cx="30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Facet 2</a:t>
              </a:r>
            </a:p>
            <a:p>
              <a:pPr algn="ctr"/>
              <a:r>
                <a:rPr lang="en-GB" sz="2000" dirty="0"/>
                <a:t>(Task)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69419" y="4335331"/>
            <a:ext cx="3657600" cy="833549"/>
            <a:chOff x="7124700" y="1715987"/>
            <a:chExt cx="3657600" cy="833549"/>
          </a:xfrm>
        </p:grpSpPr>
        <p:sp>
          <p:nvSpPr>
            <p:cNvPr id="21" name="Rounded Rectangle 20"/>
            <p:cNvSpPr/>
            <p:nvPr/>
          </p:nvSpPr>
          <p:spPr>
            <a:xfrm>
              <a:off x="7124700" y="1715987"/>
              <a:ext cx="3657600" cy="83354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29500" y="1948095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Product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5116332" y="4746290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16332" y="3453946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38313" y="2142783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3" y="2097833"/>
            <a:ext cx="2662334" cy="2662334"/>
          </a:xfrm>
          <a:prstGeom prst="rect">
            <a:avLst/>
          </a:prstGeom>
        </p:spPr>
      </p:pic>
      <p:pic>
        <p:nvPicPr>
          <p:cNvPr id="2050" name="Picture 2" descr="Close-up woman pouring detergent in a cap Fre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9" y="653143"/>
            <a:ext cx="3102866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aving concept with attractive young man Free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95" y="653143"/>
            <a:ext cx="3103200" cy="20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ian women bathing and she was bathing and washing hair.she is happy Premium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5" y="4131907"/>
            <a:ext cx="3103200" cy="20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ppy mother with baby girl on changing table Premium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17" y="4132655"/>
            <a:ext cx="3102078" cy="20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7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Rasch Measurement Theory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91400" y="1690688"/>
            <a:ext cx="3657600" cy="904190"/>
            <a:chOff x="7124700" y="4976813"/>
            <a:chExt cx="3657600" cy="904190"/>
          </a:xfrm>
        </p:grpSpPr>
        <p:sp>
          <p:nvSpPr>
            <p:cNvPr id="19" name="Rounded Rectangle 18"/>
            <p:cNvSpPr/>
            <p:nvPr/>
          </p:nvSpPr>
          <p:spPr>
            <a:xfrm>
              <a:off x="7124700" y="4976813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29500" y="5105743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Likelihood of endorsing product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85850" y="1690688"/>
            <a:ext cx="3657600" cy="904190"/>
            <a:chOff x="1085850" y="5029695"/>
            <a:chExt cx="3657600" cy="904190"/>
          </a:xfrm>
        </p:grpSpPr>
        <p:sp>
          <p:nvSpPr>
            <p:cNvPr id="18" name="Rounded Rectangle 17"/>
            <p:cNvSpPr/>
            <p:nvPr/>
          </p:nvSpPr>
          <p:spPr>
            <a:xfrm>
              <a:off x="1085850" y="5029695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90650" y="5250958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Person ability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85850" y="3053359"/>
            <a:ext cx="3657600" cy="904190"/>
            <a:chOff x="1107831" y="3387559"/>
            <a:chExt cx="3657600" cy="904190"/>
          </a:xfrm>
        </p:grpSpPr>
        <p:sp>
          <p:nvSpPr>
            <p:cNvPr id="5" name="Rounded Rectangle 4"/>
            <p:cNvSpPr/>
            <p:nvPr/>
          </p:nvSpPr>
          <p:spPr>
            <a:xfrm>
              <a:off x="1107831" y="3387559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2631" y="3454934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Question (Facet 1) difficulty</a:t>
              </a:r>
              <a:endParaRPr lang="en-GB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69419" y="3045664"/>
            <a:ext cx="3657600" cy="904190"/>
            <a:chOff x="7124700" y="3364635"/>
            <a:chExt cx="3657600" cy="904190"/>
          </a:xfrm>
        </p:grpSpPr>
        <p:sp>
          <p:nvSpPr>
            <p:cNvPr id="20" name="Rounded Rectangle 19"/>
            <p:cNvSpPr/>
            <p:nvPr/>
          </p:nvSpPr>
          <p:spPr>
            <a:xfrm>
              <a:off x="7124700" y="3364635"/>
              <a:ext cx="3657600" cy="90419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29500" y="3462787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Likelihood of endorsement of survey</a:t>
              </a:r>
              <a:r>
                <a:rPr lang="en-GB" b="1" dirty="0"/>
                <a:t> </a:t>
              </a:r>
              <a:r>
                <a:rPr lang="en-GB" sz="2000" b="1" dirty="0"/>
                <a:t>statement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85850" y="4390433"/>
            <a:ext cx="3657600" cy="833549"/>
            <a:chOff x="1107831" y="1822246"/>
            <a:chExt cx="3657600" cy="833549"/>
          </a:xfrm>
        </p:grpSpPr>
        <p:sp>
          <p:nvSpPr>
            <p:cNvPr id="4" name="Rounded Rectangle 3"/>
            <p:cNvSpPr/>
            <p:nvPr/>
          </p:nvSpPr>
          <p:spPr>
            <a:xfrm>
              <a:off x="1107831" y="1822246"/>
              <a:ext cx="3657600" cy="83354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12631" y="1854300"/>
              <a:ext cx="30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Facet 2</a:t>
              </a:r>
            </a:p>
            <a:p>
              <a:pPr algn="ctr"/>
              <a:r>
                <a:rPr lang="en-GB" sz="2000" dirty="0"/>
                <a:t>(Task)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69419" y="4335331"/>
            <a:ext cx="3657600" cy="833549"/>
            <a:chOff x="7124700" y="1715987"/>
            <a:chExt cx="3657600" cy="833549"/>
          </a:xfrm>
        </p:grpSpPr>
        <p:sp>
          <p:nvSpPr>
            <p:cNvPr id="21" name="Rounded Rectangle 20"/>
            <p:cNvSpPr/>
            <p:nvPr/>
          </p:nvSpPr>
          <p:spPr>
            <a:xfrm>
              <a:off x="7124700" y="1715987"/>
              <a:ext cx="3657600" cy="83354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29500" y="1948095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Product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5116332" y="4746290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16332" y="3453946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38313" y="2142783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107831" y="5639206"/>
            <a:ext cx="3657600" cy="833549"/>
            <a:chOff x="1107831" y="1822246"/>
            <a:chExt cx="3657600" cy="833549"/>
          </a:xfrm>
          <a:solidFill>
            <a:srgbClr val="92D050"/>
          </a:solidFill>
        </p:grpSpPr>
        <p:sp>
          <p:nvSpPr>
            <p:cNvPr id="32" name="Rounded Rectangle 31"/>
            <p:cNvSpPr/>
            <p:nvPr/>
          </p:nvSpPr>
          <p:spPr>
            <a:xfrm>
              <a:off x="1107831" y="1822246"/>
              <a:ext cx="3657600" cy="8335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12631" y="1854300"/>
              <a:ext cx="3048000" cy="76944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Facet 3</a:t>
              </a:r>
            </a:p>
            <a:p>
              <a:pPr algn="ctr"/>
              <a:r>
                <a:rPr lang="en-GB" sz="2000" dirty="0"/>
                <a:t>(Marker)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91400" y="5589919"/>
            <a:ext cx="3657600" cy="833549"/>
            <a:chOff x="7124700" y="1785237"/>
            <a:chExt cx="3657600" cy="833549"/>
          </a:xfrm>
        </p:grpSpPr>
        <p:sp>
          <p:nvSpPr>
            <p:cNvPr id="37" name="Rounded Rectangle 36"/>
            <p:cNvSpPr/>
            <p:nvPr/>
          </p:nvSpPr>
          <p:spPr>
            <a:xfrm>
              <a:off x="7124700" y="1785237"/>
              <a:ext cx="3657600" cy="8335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88091" y="2017345"/>
              <a:ext cx="3330819" cy="4001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Product use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5138313" y="5995063"/>
            <a:ext cx="19343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6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4" b="-488"/>
          <a:stretch/>
        </p:blipFill>
        <p:spPr>
          <a:xfrm>
            <a:off x="717054" y="1910441"/>
            <a:ext cx="5142570" cy="3837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E133F-04ED-4FEC-89B9-C0CAD6FF7F24}"/>
              </a:ext>
            </a:extLst>
          </p:cNvPr>
          <p:cNvSpPr txBox="1"/>
          <p:nvPr/>
        </p:nvSpPr>
        <p:spPr>
          <a:xfrm>
            <a:off x="386216" y="3924973"/>
            <a:ext cx="1314449" cy="523220"/>
          </a:xfrm>
          <a:prstGeom prst="rect">
            <a:avLst/>
          </a:prstGeom>
          <a:noFill/>
          <a:ln>
            <a:solidFill>
              <a:srgbClr val="0DE70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Most likely to be endorsed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52F3-02FE-4EEA-8CB3-124BF0F5E5AD}"/>
              </a:ext>
            </a:extLst>
          </p:cNvPr>
          <p:cNvSpPr txBox="1"/>
          <p:nvPr/>
        </p:nvSpPr>
        <p:spPr>
          <a:xfrm>
            <a:off x="386215" y="2591472"/>
            <a:ext cx="131444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Least likely to be endorsed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070CAF-0B74-483E-9560-7F5AE7612592}"/>
              </a:ext>
            </a:extLst>
          </p:cNvPr>
          <p:cNvCxnSpPr/>
          <p:nvPr/>
        </p:nvCxnSpPr>
        <p:spPr>
          <a:xfrm flipH="1">
            <a:off x="1037380" y="3168167"/>
            <a:ext cx="3464" cy="706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4295" y="2010547"/>
            <a:ext cx="16795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Statements</a:t>
            </a:r>
          </a:p>
        </p:txBody>
      </p:sp>
    </p:spTree>
    <p:extLst>
      <p:ext uri="{BB962C8B-B14F-4D97-AF65-F5344CB8AC3E}">
        <p14:creationId xmlns:p14="http://schemas.microsoft.com/office/powerpoint/2010/main" val="586720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3" b="1955"/>
          <a:stretch/>
        </p:blipFill>
        <p:spPr>
          <a:xfrm>
            <a:off x="717054" y="1910442"/>
            <a:ext cx="8277656" cy="3743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E133F-04ED-4FEC-89B9-C0CAD6FF7F24}"/>
              </a:ext>
            </a:extLst>
          </p:cNvPr>
          <p:cNvSpPr txBox="1"/>
          <p:nvPr/>
        </p:nvSpPr>
        <p:spPr>
          <a:xfrm>
            <a:off x="386216" y="3924973"/>
            <a:ext cx="1314449" cy="523220"/>
          </a:xfrm>
          <a:prstGeom prst="rect">
            <a:avLst/>
          </a:prstGeom>
          <a:noFill/>
          <a:ln>
            <a:solidFill>
              <a:srgbClr val="0DE70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Most likely to be endorsed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52F3-02FE-4EEA-8CB3-124BF0F5E5AD}"/>
              </a:ext>
            </a:extLst>
          </p:cNvPr>
          <p:cNvSpPr txBox="1"/>
          <p:nvPr/>
        </p:nvSpPr>
        <p:spPr>
          <a:xfrm>
            <a:off x="386215" y="2591472"/>
            <a:ext cx="131444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Least likely to be endorsed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070CAF-0B74-483E-9560-7F5AE7612592}"/>
              </a:ext>
            </a:extLst>
          </p:cNvPr>
          <p:cNvCxnSpPr/>
          <p:nvPr/>
        </p:nvCxnSpPr>
        <p:spPr>
          <a:xfrm flipH="1">
            <a:off x="1037380" y="3168167"/>
            <a:ext cx="3464" cy="706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4295" y="2010547"/>
            <a:ext cx="16795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Statements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3120" y="2010546"/>
            <a:ext cx="16795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2752615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4" y="1910442"/>
            <a:ext cx="11474946" cy="3818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E133F-04ED-4FEC-89B9-C0CAD6FF7F24}"/>
              </a:ext>
            </a:extLst>
          </p:cNvPr>
          <p:cNvSpPr txBox="1"/>
          <p:nvPr/>
        </p:nvSpPr>
        <p:spPr>
          <a:xfrm>
            <a:off x="386216" y="3924973"/>
            <a:ext cx="1314449" cy="523220"/>
          </a:xfrm>
          <a:prstGeom prst="rect">
            <a:avLst/>
          </a:prstGeom>
          <a:noFill/>
          <a:ln>
            <a:solidFill>
              <a:srgbClr val="0DE70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Most likely to be endorsed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52F3-02FE-4EEA-8CB3-124BF0F5E5AD}"/>
              </a:ext>
            </a:extLst>
          </p:cNvPr>
          <p:cNvSpPr txBox="1"/>
          <p:nvPr/>
        </p:nvSpPr>
        <p:spPr>
          <a:xfrm>
            <a:off x="386215" y="2591472"/>
            <a:ext cx="131444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Least likely to be endorsed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070CAF-0B74-483E-9560-7F5AE7612592}"/>
              </a:ext>
            </a:extLst>
          </p:cNvPr>
          <p:cNvCxnSpPr/>
          <p:nvPr/>
        </p:nvCxnSpPr>
        <p:spPr>
          <a:xfrm flipH="1">
            <a:off x="1037380" y="3168167"/>
            <a:ext cx="3464" cy="706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64295" y="2010547"/>
            <a:ext cx="16795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Statements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3120" y="2010546"/>
            <a:ext cx="16795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Products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5014" y="2010545"/>
            <a:ext cx="16795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Uses</a:t>
            </a:r>
          </a:p>
        </p:txBody>
      </p:sp>
    </p:spTree>
    <p:extLst>
      <p:ext uri="{BB962C8B-B14F-4D97-AF65-F5344CB8AC3E}">
        <p14:creationId xmlns:p14="http://schemas.microsoft.com/office/powerpoint/2010/main" val="3235161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E133F-04ED-4FEC-89B9-C0CAD6FF7F24}"/>
              </a:ext>
            </a:extLst>
          </p:cNvPr>
          <p:cNvSpPr txBox="1"/>
          <p:nvPr/>
        </p:nvSpPr>
        <p:spPr>
          <a:xfrm>
            <a:off x="386216" y="3924973"/>
            <a:ext cx="1314449" cy="523220"/>
          </a:xfrm>
          <a:prstGeom prst="rect">
            <a:avLst/>
          </a:prstGeom>
          <a:noFill/>
          <a:ln>
            <a:solidFill>
              <a:srgbClr val="0DE70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Most likely to be endorsed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52F3-02FE-4EEA-8CB3-124BF0F5E5AD}"/>
              </a:ext>
            </a:extLst>
          </p:cNvPr>
          <p:cNvSpPr txBox="1"/>
          <p:nvPr/>
        </p:nvSpPr>
        <p:spPr>
          <a:xfrm>
            <a:off x="386215" y="2591472"/>
            <a:ext cx="131444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Least likely to be endorsed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070CAF-0B74-483E-9560-7F5AE7612592}"/>
              </a:ext>
            </a:extLst>
          </p:cNvPr>
          <p:cNvCxnSpPr/>
          <p:nvPr/>
        </p:nvCxnSpPr>
        <p:spPr>
          <a:xfrm flipH="1">
            <a:off x="1037380" y="3168167"/>
            <a:ext cx="3464" cy="706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96" y="1831658"/>
            <a:ext cx="10155870" cy="337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9647" y="1842597"/>
            <a:ext cx="16795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Statements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1943" y="1861257"/>
            <a:ext cx="23668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Control Products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65095" y="1786612"/>
            <a:ext cx="16795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161124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7" y="1251627"/>
            <a:ext cx="2742670" cy="483126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339724" y="1904546"/>
            <a:ext cx="11431361" cy="400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05" y="835728"/>
            <a:ext cx="831797" cy="831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297" y="2407298"/>
            <a:ext cx="113937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have utilised </a:t>
            </a:r>
            <a:r>
              <a:rPr lang="en-GB" dirty="0" err="1"/>
              <a:t>Rasch</a:t>
            </a:r>
            <a:r>
              <a:rPr lang="en-GB" dirty="0"/>
              <a:t> measurement theory to analyse real consumer data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Rasch</a:t>
            </a:r>
            <a:r>
              <a:rPr lang="en-GB" dirty="0"/>
              <a:t> mode provides measurements of people, statements, products, uses and tests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can identify the most important survey statements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can determine the most and the least popular products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People become more critical with each product use, but do not exhibit significant attitude changes between tests</a:t>
            </a:r>
          </a:p>
        </p:txBody>
      </p:sp>
    </p:spTree>
    <p:extLst>
      <p:ext uri="{BB962C8B-B14F-4D97-AF65-F5344CB8AC3E}">
        <p14:creationId xmlns:p14="http://schemas.microsoft.com/office/powerpoint/2010/main" val="86923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ose-up woman pouring detergent in a cap Fre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9" y="653143"/>
            <a:ext cx="3102866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aving concept with attractive young man Fre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95" y="653143"/>
            <a:ext cx="3103200" cy="20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ian women bathing and she was bathing and washing hair.she is happy Premium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5" y="4119048"/>
            <a:ext cx="3103200" cy="20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ppy mother with baby girl on changing table Premium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95" y="4119796"/>
            <a:ext cx="3102078" cy="20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ople give review and fill out questionnaires survey or exam. Premium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9" y="1574916"/>
            <a:ext cx="5998223" cy="37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7" y="1251627"/>
            <a:ext cx="2742670" cy="483126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339724" y="1904546"/>
            <a:ext cx="11431361" cy="400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measurement of consumer emotions</a:t>
            </a:r>
          </a:p>
          <a:p>
            <a:r>
              <a:rPr lang="en-GB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Applying Rasch theory to consumer survey data</a:t>
            </a:r>
          </a:p>
          <a:p>
            <a:endParaRPr lang="en-GB" sz="2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Caitlin Chalk</a:t>
            </a:r>
          </a:p>
          <a:p>
            <a:endParaRPr lang="en-GB" sz="2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Supervisory team: Brian Henson, Philip </a:t>
            </a:r>
            <a:r>
              <a:rPr lang="en-GB" sz="2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Bowtell</a:t>
            </a:r>
            <a:r>
              <a:rPr lang="en-GB" sz="2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Sam Whitehead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05" y="835728"/>
            <a:ext cx="831797" cy="8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4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6871" y="2766219"/>
            <a:ext cx="6738257" cy="1325563"/>
          </a:xfrm>
        </p:spPr>
        <p:txBody>
          <a:bodyPr/>
          <a:lstStyle/>
          <a:p>
            <a:r>
              <a:rPr lang="en-GB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Rasch</a:t>
            </a:r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Measurement Theory</a:t>
            </a:r>
          </a:p>
        </p:txBody>
      </p:sp>
      <p:sp>
        <p:nvSpPr>
          <p:cNvPr id="4" name="Cloud 3"/>
          <p:cNvSpPr/>
          <p:nvPr/>
        </p:nvSpPr>
        <p:spPr>
          <a:xfrm>
            <a:off x="7555461" y="4262006"/>
            <a:ext cx="4155234" cy="1405533"/>
          </a:xfrm>
          <a:prstGeom prst="cloud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Examining teacher grades using </a:t>
            </a:r>
            <a:r>
              <a:rPr lang="en-GB" b="1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Rasch</a:t>
            </a:r>
            <a:r>
              <a:rPr lang="en-GB" b="1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measurement theory</a:t>
            </a: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387511" y="271308"/>
            <a:ext cx="4491135" cy="1827193"/>
          </a:xfrm>
          <a:prstGeom prst="cloud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660099"/>
                </a:solidFill>
                <a:latin typeface="Arial" panose="020B0604020202020204" pitchFamily="34" charset="0"/>
                <a:hlinkClick r:id="rId4"/>
              </a:rPr>
              <a:t>Putting the Alzheimer's cognitive test to the test II: </a:t>
            </a:r>
            <a:r>
              <a:rPr lang="en-GB" b="1" dirty="0" err="1">
                <a:solidFill>
                  <a:srgbClr val="660099"/>
                </a:solidFill>
                <a:latin typeface="Arial" panose="020B0604020202020204" pitchFamily="34" charset="0"/>
                <a:hlinkClick r:id="rId4"/>
              </a:rPr>
              <a:t>Rasch</a:t>
            </a:r>
            <a:r>
              <a:rPr lang="en-GB" b="1" dirty="0">
                <a:solidFill>
                  <a:srgbClr val="660099"/>
                </a:solidFill>
                <a:latin typeface="Arial" panose="020B0604020202020204" pitchFamily="34" charset="0"/>
                <a:hlinkClick r:id="rId4"/>
              </a:rPr>
              <a:t> Measurement Theory</a:t>
            </a: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19573" y="4964773"/>
            <a:ext cx="6096000" cy="1405533"/>
          </a:xfrm>
          <a:prstGeom prst="cloud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>
                <a:solidFill>
                  <a:srgbClr val="660099"/>
                </a:solidFill>
                <a:latin typeface="Arial" panose="020B0604020202020204" pitchFamily="34" charset="0"/>
                <a:hlinkClick r:id="rId5"/>
              </a:rPr>
              <a:t>Using </a:t>
            </a:r>
            <a:r>
              <a:rPr lang="en-GB" b="1" dirty="0" err="1">
                <a:solidFill>
                  <a:srgbClr val="660099"/>
                </a:solidFill>
                <a:latin typeface="Arial" panose="020B0604020202020204" pitchFamily="34" charset="0"/>
                <a:hlinkClick r:id="rId5"/>
              </a:rPr>
              <a:t>Rasch</a:t>
            </a:r>
            <a:r>
              <a:rPr lang="en-GB" b="1" dirty="0">
                <a:solidFill>
                  <a:srgbClr val="660099"/>
                </a:solidFill>
                <a:latin typeface="Arial" panose="020B0604020202020204" pitchFamily="34" charset="0"/>
                <a:hlinkClick r:id="rId5"/>
              </a:rPr>
              <a:t> measurement theory </a:t>
            </a:r>
            <a:r>
              <a:rPr lang="en-GB" dirty="0">
                <a:solidFill>
                  <a:srgbClr val="660099"/>
                </a:solidFill>
                <a:latin typeface="Arial" panose="020B0604020202020204" pitchFamily="34" charset="0"/>
                <a:hlinkClick r:id="rId5"/>
              </a:rPr>
              <a:t>to assess three depression scales among adults with epilepsy</a:t>
            </a: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19573" y="517366"/>
            <a:ext cx="6096000" cy="2248853"/>
          </a:xfrm>
          <a:prstGeom prst="cloud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Meeting the requirements of both classroom-based and systemic assessment of mathematics proficiency: The potential of </a:t>
            </a:r>
            <a:r>
              <a:rPr lang="en-GB" b="1" dirty="0" err="1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Rasch</a:t>
            </a:r>
            <a:r>
              <a:rPr lang="en-GB" b="1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 measurement theory</a:t>
            </a: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2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Rasch</a:t>
            </a:r>
            <a:r>
              <a:rPr lang="en-GB" dirty="0"/>
              <a:t> Measurement Theory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E526F-8911-41D8-9027-5EC0DBA2A26E}"/>
              </a:ext>
            </a:extLst>
          </p:cNvPr>
          <p:cNvSpPr txBox="1"/>
          <p:nvPr/>
        </p:nvSpPr>
        <p:spPr>
          <a:xfrm>
            <a:off x="901048" y="1649799"/>
            <a:ext cx="37750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Probability of answering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49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Rasch Measurement Theory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E526F-8911-41D8-9027-5EC0DBA2A26E}"/>
              </a:ext>
            </a:extLst>
          </p:cNvPr>
          <p:cNvSpPr txBox="1"/>
          <p:nvPr/>
        </p:nvSpPr>
        <p:spPr>
          <a:xfrm>
            <a:off x="901048" y="1649799"/>
            <a:ext cx="37750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Probability of answering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Proud little boy with glasses and graduation cap Fre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9" y="3415003"/>
            <a:ext cx="24656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497827" y="2779045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Person ability</a:t>
            </a:r>
            <a:endParaRPr lang="en-US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98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Rasch Measurement Theory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E526F-8911-41D8-9027-5EC0DBA2A26E}"/>
              </a:ext>
            </a:extLst>
          </p:cNvPr>
          <p:cNvSpPr txBox="1"/>
          <p:nvPr/>
        </p:nvSpPr>
        <p:spPr>
          <a:xfrm>
            <a:off x="901048" y="1649799"/>
            <a:ext cx="37750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Probability of answering correctly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3445726" y="2774340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Question difficulty</a:t>
            </a:r>
            <a:endParaRPr lang="en-US" sz="2000" b="1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Woman's hands filling in standardized test form Premium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72" y="3415003"/>
            <a:ext cx="270215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ud little boy with glasses and graduation cap Free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9" y="3415003"/>
            <a:ext cx="24656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497827" y="2779045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Person ability</a:t>
            </a:r>
            <a:endParaRPr lang="en-US" sz="20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3243491" y="5450851"/>
            <a:ext cx="2402521" cy="414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Question = 1</a:t>
            </a:r>
            <a:r>
              <a:rPr lang="en-US" sz="2000" b="1" baseline="30000" dirty="0"/>
              <a:t>st</a:t>
            </a:r>
            <a:r>
              <a:rPr lang="en-US" sz="2000" b="1" dirty="0"/>
              <a:t> facet</a:t>
            </a:r>
            <a:endParaRPr lang="en-US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98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Rasch Measurement Theory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E526F-8911-41D8-9027-5EC0DBA2A26E}"/>
              </a:ext>
            </a:extLst>
          </p:cNvPr>
          <p:cNvSpPr txBox="1"/>
          <p:nvPr/>
        </p:nvSpPr>
        <p:spPr>
          <a:xfrm>
            <a:off x="901048" y="1649799"/>
            <a:ext cx="37750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Probability of answering correctly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3445726" y="2774340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Question difficulty</a:t>
            </a:r>
            <a:endParaRPr lang="en-US" sz="2000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37" y="1505268"/>
                <a:ext cx="436672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6885824" y="2766160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Task difficulty</a:t>
            </a:r>
            <a:endParaRPr lang="en-US" sz="2000" dirty="0">
              <a:cs typeface="Calibri"/>
            </a:endParaRPr>
          </a:p>
        </p:txBody>
      </p:sp>
      <p:pic>
        <p:nvPicPr>
          <p:cNvPr id="1026" name="Picture 2" descr="Woman's hands filling in standardized test form Premium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72" y="3415003"/>
            <a:ext cx="270215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ud little boy with glasses and graduation cap Free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9" y="3415003"/>
            <a:ext cx="24656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ldren student girl in kid chemical laboratory Premium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54" y="3415003"/>
            <a:ext cx="27021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497827" y="2779045"/>
            <a:ext cx="2650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Person ability</a:t>
            </a:r>
            <a:endParaRPr lang="en-US" sz="2000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3243491" y="5450851"/>
            <a:ext cx="2402521" cy="414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Question = 1</a:t>
            </a:r>
            <a:r>
              <a:rPr lang="en-US" sz="2000" b="1" baseline="30000" dirty="0"/>
              <a:t>st</a:t>
            </a:r>
            <a:r>
              <a:rPr lang="en-US" sz="2000" b="1" dirty="0"/>
              <a:t> facet</a:t>
            </a:r>
            <a:endParaRPr lang="en-US" sz="2000" b="1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8EB361-44EC-497A-9787-E901F00FBE9A}"/>
              </a:ext>
            </a:extLst>
          </p:cNvPr>
          <p:cNvSpPr txBox="1"/>
          <p:nvPr/>
        </p:nvSpPr>
        <p:spPr>
          <a:xfrm>
            <a:off x="6546839" y="5465509"/>
            <a:ext cx="1924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Task = 2</a:t>
            </a:r>
            <a:r>
              <a:rPr lang="en-US" sz="2000" b="1" baseline="30000" dirty="0"/>
              <a:t>nd</a:t>
            </a:r>
            <a:r>
              <a:rPr lang="en-US" sz="2000" b="1" dirty="0"/>
              <a:t> facet</a:t>
            </a:r>
            <a:endParaRPr lang="en-US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2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</TotalTime>
  <Words>537</Words>
  <Application>Microsoft Office PowerPoint</Application>
  <PresentationFormat>Widescreen</PresentationFormat>
  <Paragraphs>182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Presentation title slide</vt:lpstr>
      <vt:lpstr>Rasch Measurement Theory</vt:lpstr>
      <vt:lpstr>Rasch Measurement Theory</vt:lpstr>
      <vt:lpstr>Rasch Measurement Theory</vt:lpstr>
      <vt:lpstr>Rasch Measurement Theory</vt:lpstr>
      <vt:lpstr>Rasch Measurement Theory</vt:lpstr>
      <vt:lpstr>Rasch Measurement Theory</vt:lpstr>
      <vt:lpstr>Rasch Measurement Theory</vt:lpstr>
      <vt:lpstr>Consumer survey data</vt:lpstr>
      <vt:lpstr>Consumer survey data</vt:lpstr>
      <vt:lpstr>PowerPoint Presentation</vt:lpstr>
      <vt:lpstr>PowerPoint Presentation</vt:lpstr>
      <vt:lpstr>PowerPoint Presentation</vt:lpstr>
      <vt:lpstr>Rasch Measurement Theory</vt:lpstr>
      <vt:lpstr>Rasch Measurement Theory</vt:lpstr>
      <vt:lpstr>Rasch Measurement Theory</vt:lpstr>
      <vt:lpstr>Rasch Measurement Theory</vt:lpstr>
      <vt:lpstr>PowerPoint Presentation</vt:lpstr>
      <vt:lpstr>PowerPoint Presentation</vt:lpstr>
      <vt:lpstr>PowerPoint Presentation</vt:lpstr>
      <vt:lpstr>PowerPoint Presentation</vt:lpstr>
      <vt:lpstr>Presentation title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Dickinson</dc:creator>
  <cp:lastModifiedBy>Michael Kettles</cp:lastModifiedBy>
  <cp:revision>177</cp:revision>
  <dcterms:created xsi:type="dcterms:W3CDTF">2017-03-28T10:31:45Z</dcterms:created>
  <dcterms:modified xsi:type="dcterms:W3CDTF">2020-03-30T14:46:19Z</dcterms:modified>
</cp:coreProperties>
</file>