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8" r:id="rId5"/>
    <p:sldId id="270" r:id="rId6"/>
    <p:sldId id="267" r:id="rId7"/>
    <p:sldId id="272" r:id="rId8"/>
    <p:sldId id="275" r:id="rId9"/>
    <p:sldId id="282" r:id="rId10"/>
    <p:sldId id="285" r:id="rId11"/>
    <p:sldId id="286" r:id="rId12"/>
    <p:sldId id="290" r:id="rId13"/>
    <p:sldId id="293" r:id="rId14"/>
    <p:sldId id="291" r:id="rId15"/>
    <p:sldId id="292" r:id="rId16"/>
    <p:sldId id="287" r:id="rId17"/>
    <p:sldId id="276" r:id="rId18"/>
    <p:sldId id="288" r:id="rId19"/>
    <p:sldId id="289"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6C4"/>
    <a:srgbClr val="7FCDBB"/>
    <a:srgbClr val="1D91C0"/>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9957" autoAdjust="0"/>
  </p:normalViewPr>
  <p:slideViewPr>
    <p:cSldViewPr snapToGrid="0" snapToObjects="1">
      <p:cViewPr varScale="1">
        <p:scale>
          <a:sx n="80" d="100"/>
          <a:sy n="80" d="100"/>
        </p:scale>
        <p:origin x="102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cf7e089e4c07e4bb/Project_1/Presentation/Bar%20chart%20of%20GHG%20emissions%20for%201990%20to%20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cf7e089e4c07e4bb/Project_1/Presentation/Bar%20chart%20of%20GHG%20emissions%20for%201990%20to%20201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400">
                <a:latin typeface="Arial" panose="020B0604020202020204" pitchFamily="34" charset="0"/>
                <a:cs typeface="Arial" panose="020B0604020202020204" pitchFamily="34" charset="0"/>
              </a:rPr>
              <a:t>Greenhouse</a:t>
            </a:r>
            <a:r>
              <a:rPr lang="en-GB" sz="2400" baseline="0">
                <a:latin typeface="Arial" panose="020B0604020202020204" pitchFamily="34" charset="0"/>
                <a:cs typeface="Arial" panose="020B0604020202020204" pitchFamily="34" charset="0"/>
              </a:rPr>
              <a:t> gas emissions from different sectors in 1990 and 2017</a:t>
            </a:r>
            <a:endParaRPr lang="en-GB" sz="240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'[Bar chart of GHG emissions for 1990 to 2017.xlsx]Sheet1'!$B$1</c:f>
              <c:strCache>
                <c:ptCount val="1"/>
                <c:pt idx="0">
                  <c:v>1990</c:v>
                </c:pt>
              </c:strCache>
            </c:strRef>
          </c:tx>
          <c:spPr>
            <a:solidFill>
              <a:srgbClr val="41B6C4"/>
            </a:solidFill>
            <a:ln>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 chart of GHG emissions for 1990 to 2017.xlsx]Sheet1'!$A$2:$A$8</c:f>
              <c:strCache>
                <c:ptCount val="7"/>
                <c:pt idx="0">
                  <c:v>Energy Supply</c:v>
                </c:pt>
                <c:pt idx="1">
                  <c:v>Business and Industry</c:v>
                </c:pt>
                <c:pt idx="2">
                  <c:v>Surface Transport</c:v>
                </c:pt>
                <c:pt idx="3">
                  <c:v>Aviation and Shipping</c:v>
                </c:pt>
                <c:pt idx="4">
                  <c:v>Public and Residential</c:v>
                </c:pt>
                <c:pt idx="5">
                  <c:v>Agriculture and LULUCF</c:v>
                </c:pt>
                <c:pt idx="6">
                  <c:v>Waste Management</c:v>
                </c:pt>
              </c:strCache>
            </c:strRef>
          </c:cat>
          <c:val>
            <c:numRef>
              <c:f>'[Bar chart of GHG emissions for 1990 to 2017.xlsx]Sheet1'!$B$2:$B$8</c:f>
              <c:numCache>
                <c:formatCode>General</c:formatCode>
                <c:ptCount val="7"/>
                <c:pt idx="0">
                  <c:v>277.89999999999998</c:v>
                </c:pt>
                <c:pt idx="1">
                  <c:v>173.9</c:v>
                </c:pt>
                <c:pt idx="2">
                  <c:v>112.7</c:v>
                </c:pt>
                <c:pt idx="3">
                  <c:v>15.6</c:v>
                </c:pt>
                <c:pt idx="4">
                  <c:v>93.6</c:v>
                </c:pt>
                <c:pt idx="5">
                  <c:v>54.3</c:v>
                </c:pt>
                <c:pt idx="6">
                  <c:v>66.599999999999994</c:v>
                </c:pt>
              </c:numCache>
            </c:numRef>
          </c:val>
          <c:extLst>
            <c:ext xmlns:c16="http://schemas.microsoft.com/office/drawing/2014/chart" uri="{C3380CC4-5D6E-409C-BE32-E72D297353CC}">
              <c16:uniqueId val="{00000000-6237-404B-AFC6-2F6DAA6CE2AE}"/>
            </c:ext>
          </c:extLst>
        </c:ser>
        <c:ser>
          <c:idx val="1"/>
          <c:order val="1"/>
          <c:tx>
            <c:strRef>
              <c:f>'[Bar chart of GHG emissions for 1990 to 2017.xlsx]Sheet1'!$C$1</c:f>
              <c:strCache>
                <c:ptCount val="1"/>
                <c:pt idx="0">
                  <c:v>2017</c:v>
                </c:pt>
              </c:strCache>
            </c:strRef>
          </c:tx>
          <c:spPr>
            <a:solidFill>
              <a:srgbClr val="FFD700"/>
            </a:solidFill>
            <a:ln>
              <a:solidFill>
                <a:schemeClr val="accent4">
                  <a:lumMod val="60000"/>
                  <a:lumOff val="40000"/>
                </a:schemeClr>
              </a:solidFill>
            </a:ln>
            <a:effectLst/>
          </c:spPr>
          <c:invertIfNegative val="0"/>
          <c:dLbls>
            <c:dLbl>
              <c:idx val="2"/>
              <c:layout>
                <c:manualLayout>
                  <c:x val="0"/>
                  <c:y val="-3.203661327231121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37-404B-AFC6-2F6DAA6CE2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 chart of GHG emissions for 1990 to 2017.xlsx]Sheet1'!$A$2:$A$8</c:f>
              <c:strCache>
                <c:ptCount val="7"/>
                <c:pt idx="0">
                  <c:v>Energy Supply</c:v>
                </c:pt>
                <c:pt idx="1">
                  <c:v>Business and Industry</c:v>
                </c:pt>
                <c:pt idx="2">
                  <c:v>Surface Transport</c:v>
                </c:pt>
                <c:pt idx="3">
                  <c:v>Aviation and Shipping</c:v>
                </c:pt>
                <c:pt idx="4">
                  <c:v>Public and Residential</c:v>
                </c:pt>
                <c:pt idx="5">
                  <c:v>Agriculture and LULUCF</c:v>
                </c:pt>
                <c:pt idx="6">
                  <c:v>Waste Management</c:v>
                </c:pt>
              </c:strCache>
            </c:strRef>
          </c:cat>
          <c:val>
            <c:numRef>
              <c:f>'[Bar chart of GHG emissions for 1990 to 2017.xlsx]Sheet1'!$C$2:$C$8</c:f>
              <c:numCache>
                <c:formatCode>General</c:formatCode>
                <c:ptCount val="7"/>
                <c:pt idx="0">
                  <c:v>112.6</c:v>
                </c:pt>
                <c:pt idx="1">
                  <c:v>90.9</c:v>
                </c:pt>
                <c:pt idx="2">
                  <c:v>116.4</c:v>
                </c:pt>
                <c:pt idx="3">
                  <c:v>9.6</c:v>
                </c:pt>
                <c:pt idx="4">
                  <c:v>74.7</c:v>
                </c:pt>
                <c:pt idx="5">
                  <c:v>35.700000000000003</c:v>
                </c:pt>
                <c:pt idx="6">
                  <c:v>20.3</c:v>
                </c:pt>
              </c:numCache>
            </c:numRef>
          </c:val>
          <c:extLst>
            <c:ext xmlns:c16="http://schemas.microsoft.com/office/drawing/2014/chart" uri="{C3380CC4-5D6E-409C-BE32-E72D297353CC}">
              <c16:uniqueId val="{00000002-6237-404B-AFC6-2F6DAA6CE2AE}"/>
            </c:ext>
          </c:extLst>
        </c:ser>
        <c:dLbls>
          <c:dLblPos val="outEnd"/>
          <c:showLegendKey val="0"/>
          <c:showVal val="1"/>
          <c:showCatName val="0"/>
          <c:showSerName val="0"/>
          <c:showPercent val="0"/>
          <c:showBubbleSize val="0"/>
        </c:dLbls>
        <c:gapWidth val="219"/>
        <c:overlap val="-27"/>
        <c:axId val="4795432"/>
        <c:axId val="133603744"/>
      </c:barChart>
      <c:catAx>
        <c:axId val="47954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a:latin typeface="Arial" panose="020B0604020202020204" pitchFamily="34" charset="0"/>
                    <a:cs typeface="Arial" panose="020B0604020202020204" pitchFamily="34" charset="0"/>
                  </a:rPr>
                  <a:t>Sector</a:t>
                </a:r>
              </a:p>
            </c:rich>
          </c:tx>
          <c:layout>
            <c:manualLayout>
              <c:xMode val="edge"/>
              <c:yMode val="edge"/>
              <c:x val="0.47372211696568367"/>
              <c:y val="0.868347218859066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3603744"/>
        <c:crosses val="autoZero"/>
        <c:auto val="1"/>
        <c:lblAlgn val="ctr"/>
        <c:lblOffset val="800"/>
        <c:noMultiLvlLbl val="0"/>
      </c:catAx>
      <c:valAx>
        <c:axId val="1336037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a:latin typeface="Arial" panose="020B0604020202020204" pitchFamily="34" charset="0"/>
                    <a:cs typeface="Arial" panose="020B0604020202020204" pitchFamily="34" charset="0"/>
                  </a:rPr>
                  <a:t>Greenhouse Gas Emissions (MtCO2e)</a:t>
                </a:r>
                <a:endParaRPr lang="en-GB" sz="2000">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954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400" b="0" i="0" u="none" strike="noStrike" baseline="0">
                <a:effectLst/>
                <a:latin typeface="Arial" panose="020B0604020202020204" pitchFamily="34" charset="0"/>
                <a:cs typeface="Arial" panose="020B0604020202020204" pitchFamily="34" charset="0"/>
              </a:rPr>
              <a:t>Travel by Household Income Quintile and Main Mode of Transport for England in 2018 </a:t>
            </a:r>
            <a:endParaRPr lang="en-GB" sz="240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'[Bar chart of GHG emissions for 1990 to 2017.xlsx]Sheet3'!$B$24</c:f>
              <c:strCache>
                <c:ptCount val="1"/>
                <c:pt idx="0">
                  <c:v>Walk/Bicycle</c:v>
                </c:pt>
              </c:strCache>
            </c:strRef>
          </c:tx>
          <c:spPr>
            <a:solidFill>
              <a:srgbClr val="66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 chart of GHG emissions for 1990 to 2017.xlsx]Sheet3'!$A$25:$A$29</c:f>
              <c:strCache>
                <c:ptCount val="5"/>
                <c:pt idx="0">
                  <c:v>Lowest Real Income Level</c:v>
                </c:pt>
                <c:pt idx="1">
                  <c:v>Second Level</c:v>
                </c:pt>
                <c:pt idx="2">
                  <c:v>Third Level</c:v>
                </c:pt>
                <c:pt idx="3">
                  <c:v>Fourth Level</c:v>
                </c:pt>
                <c:pt idx="4">
                  <c:v>Highest Real Income Level</c:v>
                </c:pt>
              </c:strCache>
            </c:strRef>
          </c:cat>
          <c:val>
            <c:numRef>
              <c:f>'[Bar chart of GHG emissions for 1990 to 2017.xlsx]Sheet3'!$B$25:$B$29</c:f>
              <c:numCache>
                <c:formatCode>[=0]0;[&lt;0.5]"-";#,##0</c:formatCode>
                <c:ptCount val="5"/>
                <c:pt idx="0">
                  <c:v>261.35211500000003</c:v>
                </c:pt>
                <c:pt idx="1">
                  <c:v>252.695989</c:v>
                </c:pt>
                <c:pt idx="2">
                  <c:v>261.75281100000001</c:v>
                </c:pt>
                <c:pt idx="3">
                  <c:v>269.34449900000004</c:v>
                </c:pt>
                <c:pt idx="4">
                  <c:v>294.95540699999998</c:v>
                </c:pt>
              </c:numCache>
            </c:numRef>
          </c:val>
          <c:extLst>
            <c:ext xmlns:c16="http://schemas.microsoft.com/office/drawing/2014/chart" uri="{C3380CC4-5D6E-409C-BE32-E72D297353CC}">
              <c16:uniqueId val="{00000000-8511-4DA9-8FD9-4F9729499542}"/>
            </c:ext>
          </c:extLst>
        </c:ser>
        <c:ser>
          <c:idx val="1"/>
          <c:order val="1"/>
          <c:tx>
            <c:strRef>
              <c:f>'[Bar chart of GHG emissions for 1990 to 2017.xlsx]Sheet3'!$C$24</c:f>
              <c:strCache>
                <c:ptCount val="1"/>
                <c:pt idx="0">
                  <c:v>Passenger/Driver</c:v>
                </c:pt>
              </c:strCache>
            </c:strRef>
          </c:tx>
          <c:spPr>
            <a:solidFill>
              <a:srgbClr val="41B6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 chart of GHG emissions for 1990 to 2017.xlsx]Sheet3'!$A$25:$A$29</c:f>
              <c:strCache>
                <c:ptCount val="5"/>
                <c:pt idx="0">
                  <c:v>Lowest Real Income Level</c:v>
                </c:pt>
                <c:pt idx="1">
                  <c:v>Second Level</c:v>
                </c:pt>
                <c:pt idx="2">
                  <c:v>Third Level</c:v>
                </c:pt>
                <c:pt idx="3">
                  <c:v>Fourth Level</c:v>
                </c:pt>
                <c:pt idx="4">
                  <c:v>Highest Real Income Level</c:v>
                </c:pt>
              </c:strCache>
            </c:strRef>
          </c:cat>
          <c:val>
            <c:numRef>
              <c:f>'[Bar chart of GHG emissions for 1990 to 2017.xlsx]Sheet3'!$C$25:$C$29</c:f>
              <c:numCache>
                <c:formatCode>[=0]0;[&lt;0.5]"-";#,##0</c:formatCode>
                <c:ptCount val="5"/>
                <c:pt idx="0">
                  <c:v>2809.8135979999997</c:v>
                </c:pt>
                <c:pt idx="1">
                  <c:v>4052.614192</c:v>
                </c:pt>
                <c:pt idx="2">
                  <c:v>5396.4434390000006</c:v>
                </c:pt>
                <c:pt idx="3">
                  <c:v>6031.2264570000007</c:v>
                </c:pt>
                <c:pt idx="4">
                  <c:v>7020.1506650000001</c:v>
                </c:pt>
              </c:numCache>
            </c:numRef>
          </c:val>
          <c:extLst>
            <c:ext xmlns:c16="http://schemas.microsoft.com/office/drawing/2014/chart" uri="{C3380CC4-5D6E-409C-BE32-E72D297353CC}">
              <c16:uniqueId val="{00000001-8511-4DA9-8FD9-4F9729499542}"/>
            </c:ext>
          </c:extLst>
        </c:ser>
        <c:ser>
          <c:idx val="2"/>
          <c:order val="2"/>
          <c:tx>
            <c:strRef>
              <c:f>'[Bar chart of GHG emissions for 1990 to 2017.xlsx]Sheet3'!$D$24</c:f>
              <c:strCache>
                <c:ptCount val="1"/>
                <c:pt idx="0">
                  <c:v>Local and Non-Local Buses</c:v>
                </c:pt>
              </c:strCache>
            </c:strRef>
          </c:tx>
          <c:spPr>
            <a:solidFill>
              <a:srgbClr val="A1DA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 chart of GHG emissions for 1990 to 2017.xlsx]Sheet3'!$A$25:$A$29</c:f>
              <c:strCache>
                <c:ptCount val="5"/>
                <c:pt idx="0">
                  <c:v>Lowest Real Income Level</c:v>
                </c:pt>
                <c:pt idx="1">
                  <c:v>Second Level</c:v>
                </c:pt>
                <c:pt idx="2">
                  <c:v>Third Level</c:v>
                </c:pt>
                <c:pt idx="3">
                  <c:v>Fourth Level</c:v>
                </c:pt>
                <c:pt idx="4">
                  <c:v>Highest Real Income Level</c:v>
                </c:pt>
              </c:strCache>
            </c:strRef>
          </c:cat>
          <c:val>
            <c:numRef>
              <c:f>'[Bar chart of GHG emissions for 1990 to 2017.xlsx]Sheet3'!$D$25:$D$29</c:f>
              <c:numCache>
                <c:formatCode>[=0]0;[&lt;0.5]"-";#,##0</c:formatCode>
                <c:ptCount val="5"/>
                <c:pt idx="0">
                  <c:v>474.76942500000007</c:v>
                </c:pt>
                <c:pt idx="1">
                  <c:v>459.89169399999997</c:v>
                </c:pt>
                <c:pt idx="2">
                  <c:v>389.93670599999996</c:v>
                </c:pt>
                <c:pt idx="3">
                  <c:v>311.19644299999999</c:v>
                </c:pt>
                <c:pt idx="4">
                  <c:v>270.21362000000005</c:v>
                </c:pt>
              </c:numCache>
            </c:numRef>
          </c:val>
          <c:extLst>
            <c:ext xmlns:c16="http://schemas.microsoft.com/office/drawing/2014/chart" uri="{C3380CC4-5D6E-409C-BE32-E72D297353CC}">
              <c16:uniqueId val="{00000002-8511-4DA9-8FD9-4F9729499542}"/>
            </c:ext>
          </c:extLst>
        </c:ser>
        <c:ser>
          <c:idx val="3"/>
          <c:order val="3"/>
          <c:tx>
            <c:strRef>
              <c:f>'[Bar chart of GHG emissions for 1990 to 2017.xlsx]Sheet3'!$E$24</c:f>
              <c:strCache>
                <c:ptCount val="1"/>
                <c:pt idx="0">
                  <c:v>Rail (Underground and Surface)</c:v>
                </c:pt>
              </c:strCache>
            </c:strRef>
          </c:tx>
          <c:spPr>
            <a:solidFill>
              <a:srgbClr val="FFD7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 chart of GHG emissions for 1990 to 2017.xlsx]Sheet3'!$A$25:$A$29</c:f>
              <c:strCache>
                <c:ptCount val="5"/>
                <c:pt idx="0">
                  <c:v>Lowest Real Income Level</c:v>
                </c:pt>
                <c:pt idx="1">
                  <c:v>Second Level</c:v>
                </c:pt>
                <c:pt idx="2">
                  <c:v>Third Level</c:v>
                </c:pt>
                <c:pt idx="3">
                  <c:v>Fourth Level</c:v>
                </c:pt>
                <c:pt idx="4">
                  <c:v>Highest Real Income Level</c:v>
                </c:pt>
              </c:strCache>
            </c:strRef>
          </c:cat>
          <c:val>
            <c:numRef>
              <c:f>'[Bar chart of GHG emissions for 1990 to 2017.xlsx]Sheet3'!$E$25:$E$29</c:f>
              <c:numCache>
                <c:formatCode>[=0]0;[&lt;0.5]"-";#,##0</c:formatCode>
                <c:ptCount val="5"/>
                <c:pt idx="0">
                  <c:v>433.49691300000001</c:v>
                </c:pt>
                <c:pt idx="1">
                  <c:v>350.97686500000003</c:v>
                </c:pt>
                <c:pt idx="2">
                  <c:v>615.78596599999992</c:v>
                </c:pt>
                <c:pt idx="3">
                  <c:v>755.39712499999996</c:v>
                </c:pt>
                <c:pt idx="4">
                  <c:v>1468.7840610000001</c:v>
                </c:pt>
              </c:numCache>
            </c:numRef>
          </c:val>
          <c:extLst>
            <c:ext xmlns:c16="http://schemas.microsoft.com/office/drawing/2014/chart" uri="{C3380CC4-5D6E-409C-BE32-E72D297353CC}">
              <c16:uniqueId val="{00000003-8511-4DA9-8FD9-4F9729499542}"/>
            </c:ext>
          </c:extLst>
        </c:ser>
        <c:dLbls>
          <c:dLblPos val="ctr"/>
          <c:showLegendKey val="0"/>
          <c:showVal val="1"/>
          <c:showCatName val="0"/>
          <c:showSerName val="0"/>
          <c:showPercent val="0"/>
          <c:showBubbleSize val="0"/>
        </c:dLbls>
        <c:gapWidth val="150"/>
        <c:overlap val="100"/>
        <c:axId val="111025472"/>
        <c:axId val="188535432"/>
      </c:barChart>
      <c:catAx>
        <c:axId val="111025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a:latin typeface="Arial" panose="020B0604020202020204" pitchFamily="34" charset="0"/>
                    <a:cs typeface="Arial" panose="020B0604020202020204" pitchFamily="34" charset="0"/>
                  </a:rPr>
                  <a:t>Real Household Income Quintile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8535432"/>
        <c:crosses val="autoZero"/>
        <c:auto val="1"/>
        <c:lblAlgn val="ctr"/>
        <c:lblOffset val="100"/>
        <c:noMultiLvlLbl val="0"/>
      </c:catAx>
      <c:valAx>
        <c:axId val="1885354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a:latin typeface="Arial" panose="020B0604020202020204" pitchFamily="34" charset="0"/>
                    <a:cs typeface="Arial" panose="020B0604020202020204" pitchFamily="34" charset="0"/>
                  </a:rPr>
                  <a:t>Distance (miles) per Person per Year by Travel Mode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lt;0.5]&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0254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8D59F-84DF-0C4A-A564-05F3AC6AA4FC}" type="datetimeFigureOut">
              <a:rPr lang="en-US" smtClean="0"/>
              <a:t>3/11/2020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607B-BC83-1C44-A501-8F981FF41469}" type="slidenum">
              <a:rPr lang="en-US" smtClean="0"/>
              <a:t>‹#›</a:t>
            </a:fld>
            <a:endParaRPr lang="en-US"/>
          </a:p>
        </p:txBody>
      </p:sp>
    </p:spTree>
    <p:extLst>
      <p:ext uri="{BB962C8B-B14F-4D97-AF65-F5344CB8AC3E}">
        <p14:creationId xmlns:p14="http://schemas.microsoft.com/office/powerpoint/2010/main" val="23894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government/statistics/final-uk-greenhouse-gas-emissions-national-statistics-1990-201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821435/nts0705.od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ov.uk/government/statistical-data-sets/nts03-modal-comparis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a:t>
            </a:fld>
            <a:endParaRPr lang="en-US"/>
          </a:p>
        </p:txBody>
      </p:sp>
    </p:spTree>
    <p:extLst>
      <p:ext uri="{BB962C8B-B14F-4D97-AF65-F5344CB8AC3E}">
        <p14:creationId xmlns:p14="http://schemas.microsoft.com/office/powerpoint/2010/main" val="267172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need to look at the individual’s contrasting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trip distance group probability distributions. As you can see these</a:t>
            </a:r>
            <a:r>
              <a:rPr lang="en-US" sz="1200" kern="1200" baseline="0" dirty="0" smtClean="0">
                <a:solidFill>
                  <a:schemeClr val="tx1"/>
                </a:solidFill>
                <a:effectLst/>
                <a:latin typeface="+mn-lt"/>
                <a:ea typeface="+mn-ea"/>
                <a:cs typeface="+mn-cs"/>
              </a:rPr>
              <a:t> distributions differ for each trip purpose type and they will differ for each combination of the constraint values.</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Trip purpose 5 equates to social interaction.  </a:t>
            </a: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10</a:t>
            </a:fld>
            <a:endParaRPr lang="en-US"/>
          </a:p>
        </p:txBody>
      </p:sp>
    </p:spTree>
    <p:extLst>
      <p:ext uri="{BB962C8B-B14F-4D97-AF65-F5344CB8AC3E}">
        <p14:creationId xmlns:p14="http://schemas.microsoft.com/office/powerpoint/2010/main" val="3850222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do not need the other distributions so they can disappear.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11</a:t>
            </a:fld>
            <a:endParaRPr lang="en-US"/>
          </a:p>
        </p:txBody>
      </p:sp>
    </p:spTree>
    <p:extLst>
      <p:ext uri="{BB962C8B-B14F-4D97-AF65-F5344CB8AC3E}">
        <p14:creationId xmlns:p14="http://schemas.microsoft.com/office/powerpoint/2010/main" val="1565804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need to roll again to allocate a trip distance group to the individual. Let’s say this time R rolls 0.4. </a:t>
            </a:r>
            <a:r>
              <a:rPr lang="en-US" sz="1200" kern="1200" dirty="0" smtClean="0">
                <a:solidFill>
                  <a:schemeClr val="tx1"/>
                </a:solidFill>
                <a:effectLst/>
                <a:latin typeface="+mn-lt"/>
                <a:ea typeface="+mn-ea"/>
                <a:cs typeface="+mn-cs"/>
              </a:rPr>
              <a:t>This lies between Distance</a:t>
            </a:r>
            <a:r>
              <a:rPr lang="en-US" sz="1200" kern="1200" baseline="0" dirty="0" smtClean="0">
                <a:solidFill>
                  <a:schemeClr val="tx1"/>
                </a:solidFill>
                <a:effectLst/>
                <a:latin typeface="+mn-lt"/>
                <a:ea typeface="+mn-ea"/>
                <a:cs typeface="+mn-cs"/>
              </a:rPr>
              <a:t> Group 1 and 2, h</a:t>
            </a:r>
            <a:r>
              <a:rPr lang="en-US" sz="1200" kern="1200" dirty="0" smtClean="0">
                <a:solidFill>
                  <a:schemeClr val="tx1"/>
                </a:solidFill>
                <a:effectLst/>
                <a:latin typeface="+mn-lt"/>
                <a:ea typeface="+mn-ea"/>
                <a:cs typeface="+mn-cs"/>
              </a:rPr>
              <a:t>ence</a:t>
            </a:r>
            <a:r>
              <a:rPr lang="en-US" sz="1200" kern="1200" dirty="0">
                <a:solidFill>
                  <a:schemeClr val="tx1"/>
                </a:solidFill>
                <a:effectLst/>
                <a:latin typeface="+mn-lt"/>
                <a:ea typeface="+mn-ea"/>
                <a:cs typeface="+mn-cs"/>
              </a:rPr>
              <a:t>, this individual is allocated Distance Group </a:t>
            </a:r>
            <a:r>
              <a:rPr lang="en-US" sz="1200" kern="1200" dirty="0" smtClean="0">
                <a:solidFill>
                  <a:schemeClr val="tx1"/>
                </a:solidFill>
                <a:effectLst/>
                <a:latin typeface="+mn-lt"/>
                <a:ea typeface="+mn-ea"/>
                <a:cs typeface="+mn-cs"/>
              </a:rPr>
              <a:t>2.</a:t>
            </a:r>
          </a:p>
          <a:p>
            <a:r>
              <a:rPr lang="en-US" sz="1200" kern="1200" dirty="0" smtClean="0">
                <a:solidFill>
                  <a:schemeClr val="tx1"/>
                </a:solidFill>
                <a:effectLst/>
                <a:latin typeface="+mn-lt"/>
                <a:ea typeface="+mn-ea"/>
                <a:cs typeface="+mn-cs"/>
              </a:rPr>
              <a:t>Overall,</a:t>
            </a:r>
            <a:r>
              <a:rPr lang="en-US" sz="1200" kern="1200" baseline="0" dirty="0" smtClean="0">
                <a:solidFill>
                  <a:schemeClr val="tx1"/>
                </a:solidFill>
                <a:effectLst/>
                <a:latin typeface="+mn-lt"/>
                <a:ea typeface="+mn-ea"/>
                <a:cs typeface="+mn-cs"/>
              </a:rPr>
              <a:t> for this trip </a:t>
            </a:r>
            <a:r>
              <a:rPr lang="en-US" sz="1200" kern="1200" baseline="0" smtClean="0">
                <a:solidFill>
                  <a:schemeClr val="tx1"/>
                </a:solidFill>
                <a:effectLst/>
                <a:latin typeface="+mn-lt"/>
                <a:ea typeface="+mn-ea"/>
                <a:cs typeface="+mn-cs"/>
              </a:rPr>
              <a:t>this individual</a:t>
            </a:r>
            <a:r>
              <a:rPr lang="en-US" sz="1200" kern="1200" smtClean="0">
                <a:solidFill>
                  <a:schemeClr val="tx1"/>
                </a:solidFill>
                <a:effectLst/>
                <a:latin typeface="+mn-lt"/>
                <a:ea typeface="+mn-ea"/>
                <a:cs typeface="+mn-cs"/>
              </a:rPr>
              <a:t> travels </a:t>
            </a:r>
            <a:r>
              <a:rPr lang="en-US" sz="1200" kern="1200" dirty="0">
                <a:solidFill>
                  <a:schemeClr val="tx1"/>
                </a:solidFill>
                <a:effectLst/>
                <a:latin typeface="+mn-lt"/>
                <a:ea typeface="+mn-ea"/>
                <a:cs typeface="+mn-cs"/>
              </a:rPr>
              <a:t>2 – 5km for the purpose of social interaction in a car.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12</a:t>
            </a:fld>
            <a:endParaRPr lang="en-US"/>
          </a:p>
        </p:txBody>
      </p:sp>
    </p:spTree>
    <p:extLst>
      <p:ext uri="{BB962C8B-B14F-4D97-AF65-F5344CB8AC3E}">
        <p14:creationId xmlns:p14="http://schemas.microsoft.com/office/powerpoint/2010/main" val="363101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repeated this assignment process a number of times to a produce a weekly car travel diary for everyone in the synthetic population. The number of trips varied depending on which age/NSSEC group the individual belonged to, by looking at the NTS data these attributes had the greatest influence on number of trips an individual took each week.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13</a:t>
            </a:fld>
            <a:endParaRPr lang="en-US"/>
          </a:p>
        </p:txBody>
      </p:sp>
    </p:spTree>
    <p:extLst>
      <p:ext uri="{BB962C8B-B14F-4D97-AF65-F5344CB8AC3E}">
        <p14:creationId xmlns:p14="http://schemas.microsoft.com/office/powerpoint/2010/main" val="292755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scaled up the weekly trips to create yearly car travel diary and converted the distance groups into kms, it is noted this will overestimate the distance travelled by individuals. These values were converted into mean distance travelled by car per person per year by LSOA for each of the trip purposes. These were then plotted in R for the whole of England.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Dark purple indicates small yearly travel distances, while green indicates larger yearly travel distances for the trip purpose. As you can see there are regionally differences in the distance travelled for a trip purpose. For example, those who live in the East and South East of England travel more for commuting. Whereas, for Leisure and Shopping/Personal Trips those who live in the South West travel more. And finally those in the Midlands travel the most for social interaction. </a:t>
            </a:r>
          </a:p>
        </p:txBody>
      </p:sp>
      <p:sp>
        <p:nvSpPr>
          <p:cNvPr id="4" name="Slide Number Placeholder 3"/>
          <p:cNvSpPr>
            <a:spLocks noGrp="1"/>
          </p:cNvSpPr>
          <p:nvPr>
            <p:ph type="sldNum" sz="quarter" idx="5"/>
          </p:nvPr>
        </p:nvSpPr>
        <p:spPr/>
        <p:txBody>
          <a:bodyPr/>
          <a:lstStyle/>
          <a:p>
            <a:fld id="{59BC607B-BC83-1C44-A501-8F981FF41469}" type="slidenum">
              <a:rPr lang="en-US" smtClean="0"/>
              <a:t>14</a:t>
            </a:fld>
            <a:endParaRPr lang="en-US"/>
          </a:p>
        </p:txBody>
      </p:sp>
    </p:spTree>
    <p:extLst>
      <p:ext uri="{BB962C8B-B14F-4D97-AF65-F5344CB8AC3E}">
        <p14:creationId xmlns:p14="http://schemas.microsoft.com/office/powerpoint/2010/main" val="143973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zoom in to the North, we can see greater detail. There are clear differences between rural and urban areas, in terms of distance travelled for a trip purpose. </a:t>
            </a:r>
          </a:p>
        </p:txBody>
      </p:sp>
      <p:sp>
        <p:nvSpPr>
          <p:cNvPr id="4" name="Slide Number Placeholder 3"/>
          <p:cNvSpPr>
            <a:spLocks noGrp="1"/>
          </p:cNvSpPr>
          <p:nvPr>
            <p:ph type="sldNum" sz="quarter" idx="5"/>
          </p:nvPr>
        </p:nvSpPr>
        <p:spPr/>
        <p:txBody>
          <a:bodyPr/>
          <a:lstStyle/>
          <a:p>
            <a:fld id="{59BC607B-BC83-1C44-A501-8F981FF41469}" type="slidenum">
              <a:rPr lang="en-US" smtClean="0"/>
              <a:t>15</a:t>
            </a:fld>
            <a:endParaRPr lang="en-US"/>
          </a:p>
        </p:txBody>
      </p:sp>
    </p:spTree>
    <p:extLst>
      <p:ext uri="{BB962C8B-B14F-4D97-AF65-F5344CB8AC3E}">
        <p14:creationId xmlns:p14="http://schemas.microsoft.com/office/powerpoint/2010/main" val="345310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zoom in again, we can see the differences between LSOAs in terms of distance travelled within cities, for example Leeds and Bradford.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demonstrates that there is a spatial element to trip purpose type and trip distance based on the demographic of the area.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be insightful for policy-makers to visually see where the demand is for car travel by displaying the information on an interactive map. This strengthens science communication with those who are not familiar with programming technicalities. </a:t>
            </a: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16</a:t>
            </a:fld>
            <a:endParaRPr lang="en-US"/>
          </a:p>
        </p:txBody>
      </p:sp>
    </p:spTree>
    <p:extLst>
      <p:ext uri="{BB962C8B-B14F-4D97-AF65-F5344CB8AC3E}">
        <p14:creationId xmlns:p14="http://schemas.microsoft.com/office/powerpoint/2010/main" val="514964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create a set of indicators of car travel demand, I am currently trying to assess why differences between LSOAs occur, by looking at the demographics of the LSOAs. </a:t>
            </a:r>
          </a:p>
          <a:p>
            <a:endParaRPr lang="en-US" dirty="0"/>
          </a:p>
          <a:p>
            <a:r>
              <a:rPr lang="en-US" dirty="0"/>
              <a:t>The next step is to validate the results of this project. I am currently using annual mileage data from the MOT and the yearly distance averages the NTS predict for each trip purpose type, to see if there is a correlation between those results and the results of this project.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research project is one way to identify how demand can be reduced, while also being mindful of any groups that might be at risk to certain policies.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Focusing on supply is not the solution, need policies to focus on demand as well for the UK to mitigate and combat the effects of climate change.</a:t>
            </a:r>
            <a:endParaRPr lang="en-US" dirty="0"/>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17</a:t>
            </a:fld>
            <a:endParaRPr lang="en-US"/>
          </a:p>
        </p:txBody>
      </p:sp>
    </p:spTree>
    <p:extLst>
      <p:ext uri="{BB962C8B-B14F-4D97-AF65-F5344CB8AC3E}">
        <p14:creationId xmlns:p14="http://schemas.microsoft.com/office/powerpoint/2010/main" val="123242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My project concerns greenhouse gas emissions in the surface transport sector. From looking at each sector, the UK have reduced their emissions in most sectors, HOWEVER, surface transport is the only sector where emissions have increased.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a policy gap between emitted emissions and targets the government has set - current policies are not enough. There is too much focus on supply, when demand needs to be tackled too. In terms of surface transport, demand means reducing car miles travelled and the reduction of cars needed. </a:t>
            </a:r>
          </a:p>
          <a:p>
            <a:endParaRPr lang="en-GB" sz="1200" kern="1200" dirty="0">
              <a:solidFill>
                <a:schemeClr val="tx1"/>
              </a:solidFill>
              <a:effectLst/>
              <a:latin typeface="+mn-lt"/>
              <a:ea typeface="+mn-ea"/>
              <a:cs typeface="+mn-cs"/>
            </a:endParaRPr>
          </a:p>
          <a:p>
            <a:pPr rtl="0" fontAlgn="ctr"/>
            <a:r>
              <a:rPr lang="en-GB" sz="1200" kern="1200" dirty="0">
                <a:solidFill>
                  <a:schemeClr val="tx1"/>
                </a:solidFill>
                <a:effectLst/>
                <a:latin typeface="+mn-lt"/>
                <a:ea typeface="+mn-ea"/>
                <a:cs typeface="+mn-cs"/>
              </a:rPr>
              <a:t>Source: Tables 3, Final UK greenhouse gas emissions national statistics 1990-2017 Excel data tables.</a:t>
            </a:r>
          </a:p>
          <a:p>
            <a:pPr rtl="0" fontAlgn="ctr"/>
            <a:r>
              <a:rPr lang="en-GB" sz="1200" b="0" i="0" u="sng" strike="noStrike" kern="1200" dirty="0">
                <a:solidFill>
                  <a:schemeClr val="tx1"/>
                </a:solidFill>
                <a:effectLst/>
                <a:latin typeface="+mn-lt"/>
                <a:ea typeface="+mn-ea"/>
                <a:cs typeface="+mn-cs"/>
                <a:hlinkClick r:id="rId3"/>
              </a:rPr>
              <a:t>https://www.gov.uk/government/statistics/final-uk-greenhouse-gas-emissions-national-statistics-1990-2017</a:t>
            </a:r>
            <a:r>
              <a:rPr lang="en-GB" dirty="0"/>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2</a:t>
            </a:fld>
            <a:endParaRPr lang="en-US"/>
          </a:p>
        </p:txBody>
      </p:sp>
    </p:spTree>
    <p:extLst>
      <p:ext uri="{BB962C8B-B14F-4D97-AF65-F5344CB8AC3E}">
        <p14:creationId xmlns:p14="http://schemas.microsoft.com/office/powerpoint/2010/main" val="187444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way to look at demand is income.</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this graph shows, higher-income groups travel more miles - almost double the lowest income group.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Implementing a blanket policy like a tax, or a congestion charge, is disproportionate and risks marginalising groups. Higher income groups can easily afford this charge compared to lower income groups.</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Policy-makers need to apply policies in the right area and target the right demographic, because vulnerability is context specific. </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rtl="0" fontAlgn="ctr"/>
            <a:r>
              <a:rPr lang="en-GB" sz="1200" kern="1200" dirty="0">
                <a:solidFill>
                  <a:schemeClr val="tx1"/>
                </a:solidFill>
                <a:effectLst/>
                <a:latin typeface="+mn-lt"/>
                <a:ea typeface="+mn-ea"/>
                <a:cs typeface="+mn-cs"/>
              </a:rPr>
              <a:t>Source: </a:t>
            </a:r>
            <a:r>
              <a:rPr lang="en-GB" sz="1200" b="0" i="0" kern="1200" dirty="0">
                <a:solidFill>
                  <a:schemeClr val="tx1"/>
                </a:solidFill>
                <a:effectLst/>
                <a:latin typeface="+mn-lt"/>
                <a:ea typeface="+mn-ea"/>
                <a:cs typeface="+mn-cs"/>
              </a:rPr>
              <a:t>NTS0705: </a:t>
            </a:r>
            <a:r>
              <a:rPr lang="en-GB" sz="1200" b="0" i="0" kern="1200" dirty="0">
                <a:solidFill>
                  <a:schemeClr val="tx1"/>
                </a:solidFill>
                <a:effectLst/>
                <a:latin typeface="+mn-lt"/>
                <a:ea typeface="+mn-ea"/>
                <a:cs typeface="+mn-cs"/>
                <a:hlinkClick r:id="rId3"/>
              </a:rPr>
              <a:t>Travel by household income quintile and main mode or mode: England</a:t>
            </a:r>
            <a:r>
              <a:rPr lang="en-GB" sz="1200" b="0" i="0" kern="1200" dirty="0">
                <a:solidFill>
                  <a:schemeClr val="tx1"/>
                </a:solidFill>
                <a:effectLst/>
                <a:latin typeface="+mn-lt"/>
                <a:ea typeface="+mn-ea"/>
                <a:cs typeface="+mn-cs"/>
              </a:rPr>
              <a:t> from:</a:t>
            </a:r>
            <a:r>
              <a:rPr lang="en-GB" sz="1200" kern="1200" dirty="0">
                <a:solidFill>
                  <a:schemeClr val="tx1"/>
                </a:solidFill>
                <a:effectLst/>
                <a:latin typeface="+mn-lt"/>
                <a:ea typeface="+mn-ea"/>
                <a:cs typeface="+mn-cs"/>
              </a:rPr>
              <a:t> </a:t>
            </a:r>
            <a:r>
              <a:rPr lang="en-GB" dirty="0">
                <a:hlinkClick r:id="rId4"/>
              </a:rPr>
              <a:t>https://www.gov.uk/government/statistical-data-sets/nts03-modal-comparisons</a:t>
            </a:r>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3</a:t>
            </a:fld>
            <a:endParaRPr lang="en-US"/>
          </a:p>
        </p:txBody>
      </p:sp>
    </p:spTree>
    <p:extLst>
      <p:ext uri="{BB962C8B-B14F-4D97-AF65-F5344CB8AC3E}">
        <p14:creationId xmlns:p14="http://schemas.microsoft.com/office/powerpoint/2010/main" val="16751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Regarding my project with Dr Ian Philips, we focused solely on car travel. We would like to understand what types of trips transport users take in a car, either as the driver or a passenger, and how far do they travel for the trip.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will help to answer where there is a greater demand for car travel.</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4</a:t>
            </a:fld>
            <a:endParaRPr lang="en-US"/>
          </a:p>
        </p:txBody>
      </p:sp>
    </p:spTree>
    <p:extLst>
      <p:ext uri="{BB962C8B-B14F-4D97-AF65-F5344CB8AC3E}">
        <p14:creationId xmlns:p14="http://schemas.microsoft.com/office/powerpoint/2010/main" val="9304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implementing a spatial microsimulation with a synthetic population, the project will describe a set of indicators to help policy-makers identify potential equitable transport demand reduction.</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will assess where policies may be effective at decarbonising transport, while being mindful of vulnerabilities and inequalities that may arise from the enforcement policies. </a:t>
            </a:r>
          </a:p>
        </p:txBody>
      </p:sp>
      <p:sp>
        <p:nvSpPr>
          <p:cNvPr id="4" name="Slide Number Placeholder 3"/>
          <p:cNvSpPr>
            <a:spLocks noGrp="1"/>
          </p:cNvSpPr>
          <p:nvPr>
            <p:ph type="sldNum" sz="quarter" idx="5"/>
          </p:nvPr>
        </p:nvSpPr>
        <p:spPr/>
        <p:txBody>
          <a:bodyPr/>
          <a:lstStyle/>
          <a:p>
            <a:fld id="{59BC607B-BC83-1C44-A501-8F981FF41469}" type="slidenum">
              <a:rPr lang="en-US" smtClean="0"/>
              <a:t>5</a:t>
            </a:fld>
            <a:endParaRPr lang="en-US"/>
          </a:p>
        </p:txBody>
      </p:sp>
    </p:spTree>
    <p:extLst>
      <p:ext uri="{BB962C8B-B14F-4D97-AF65-F5344CB8AC3E}">
        <p14:creationId xmlns:p14="http://schemas.microsoft.com/office/powerpoint/2010/main" val="93620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stage is to produce a constraint table </a:t>
            </a:r>
            <a:r>
              <a:rPr lang="en-GB" sz="1200" kern="1200" dirty="0">
                <a:solidFill>
                  <a:schemeClr val="tx1"/>
                </a:solidFill>
                <a:effectLst/>
                <a:latin typeface="+mn-lt"/>
                <a:ea typeface="+mn-ea"/>
                <a:cs typeface="+mn-cs"/>
              </a:rPr>
              <a:t>using the NTS data </a:t>
            </a:r>
            <a:r>
              <a:rPr lang="en-GB" sz="1200" kern="1200" dirty="0" smtClean="0">
                <a:solidFill>
                  <a:schemeClr val="tx1"/>
                </a:solidFill>
                <a:effectLst/>
                <a:latin typeface="+mn-lt"/>
                <a:ea typeface="+mn-ea"/>
                <a:cs typeface="+mn-cs"/>
              </a:rPr>
              <a:t>from </a:t>
            </a:r>
            <a:r>
              <a:rPr lang="en-GB" sz="1200" kern="1200" dirty="0">
                <a:solidFill>
                  <a:schemeClr val="tx1"/>
                </a:solidFill>
                <a:effectLst/>
                <a:latin typeface="+mn-lt"/>
                <a:ea typeface="+mn-ea"/>
                <a:cs typeface="+mn-cs"/>
              </a:rPr>
              <a:t>the years 2015, 2016 and 2017, to </a:t>
            </a:r>
            <a:r>
              <a:rPr lang="en-US" sz="1200" kern="1200" dirty="0">
                <a:solidFill>
                  <a:schemeClr val="tx1"/>
                </a:solidFill>
                <a:effectLst/>
                <a:latin typeface="+mn-lt"/>
                <a:ea typeface="+mn-ea"/>
                <a:cs typeface="+mn-cs"/>
              </a:rPr>
              <a:t>produce a probability distribution of an individual’s trip purpose and distance. </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Last time I talked about this project, the constraints where age and </a:t>
            </a:r>
            <a:r>
              <a:rPr lang="en-GB" sz="1200" kern="1200" dirty="0" smtClean="0">
                <a:solidFill>
                  <a:schemeClr val="tx1"/>
                </a:solidFill>
                <a:effectLst/>
                <a:latin typeface="+mn-lt"/>
                <a:ea typeface="+mn-ea"/>
                <a:cs typeface="+mn-cs"/>
              </a:rPr>
              <a:t>gender.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a:t>
            </a:r>
            <a:r>
              <a:rPr lang="en-GB" sz="1200" kern="1200" dirty="0">
                <a:solidFill>
                  <a:schemeClr val="tx1"/>
                </a:solidFill>
                <a:effectLst/>
                <a:latin typeface="+mn-lt"/>
                <a:ea typeface="+mn-ea"/>
                <a:cs typeface="+mn-cs"/>
              </a:rPr>
              <a:t>constraint table has now become richer by also including Government Office Region, National Statistics Socio-economic Classification</a:t>
            </a:r>
            <a:r>
              <a:rPr lang="en-GB" sz="1200" b="0"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NSSEC), which is an employment-based classification, and if the individual lives in a rural or urban area.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five of these constraints are intrinsically linked to travel behaviour, particularly what kinds of trips an individual takes and how far they would travel to complete the trip. For example, Age indicates whether the person is likely to be working, have children, or are retired. Therefore, this will affect how often they take trips for work or for </a:t>
            </a:r>
            <a:r>
              <a:rPr lang="en-US" sz="1200" kern="1200" dirty="0" smtClean="0">
                <a:solidFill>
                  <a:schemeClr val="tx1"/>
                </a:solidFill>
                <a:effectLst/>
                <a:latin typeface="+mn-lt"/>
                <a:ea typeface="+mn-ea"/>
                <a:cs typeface="+mn-cs"/>
              </a:rPr>
              <a:t>leisure.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Those </a:t>
            </a:r>
            <a:r>
              <a:rPr lang="en-US" sz="1200" kern="1200" dirty="0">
                <a:solidFill>
                  <a:schemeClr val="tx1"/>
                </a:solidFill>
                <a:effectLst/>
                <a:latin typeface="+mn-lt"/>
                <a:ea typeface="+mn-ea"/>
                <a:cs typeface="+mn-cs"/>
              </a:rPr>
              <a:t>who live in rural areas typically travel further for school, work and to get to leisure facilities compared to those who live in an urban area.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NSSEC indicates the individual’s level of employment, hence how far they might travel to work, if they attend meetings in other parts of the country, or work on various sites.</a:t>
            </a: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6</a:t>
            </a:fld>
            <a:endParaRPr lang="en-US"/>
          </a:p>
        </p:txBody>
      </p:sp>
    </p:spTree>
    <p:extLst>
      <p:ext uri="{BB962C8B-B14F-4D97-AF65-F5344CB8AC3E}">
        <p14:creationId xmlns:p14="http://schemas.microsoft.com/office/powerpoint/2010/main" val="199815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join the constraint table to the SPENSER dataset, so every individual in the population has a trip purpose probability distribution. </a:t>
            </a:r>
          </a:p>
          <a:p>
            <a:r>
              <a:rPr lang="en-GB" sz="1200" kern="1200" dirty="0">
                <a:solidFill>
                  <a:schemeClr val="tx1"/>
                </a:solidFill>
                <a:effectLst/>
                <a:latin typeface="+mn-lt"/>
                <a:ea typeface="+mn-ea"/>
                <a:cs typeface="+mn-cs"/>
              </a:rPr>
              <a:t>I used the programme SPENSER to create a synthetic population. This projects future UK populations using the 2011 census.</a:t>
            </a:r>
          </a:p>
          <a:p>
            <a:r>
              <a:rPr lang="en-GB" sz="1200" kern="1200" dirty="0">
                <a:solidFill>
                  <a:schemeClr val="tx1"/>
                </a:solidFill>
                <a:effectLst/>
                <a:latin typeface="+mn-lt"/>
                <a:ea typeface="+mn-ea"/>
                <a:cs typeface="+mn-cs"/>
              </a:rPr>
              <a:t>As explained last time, I only had a synthetic population for Manchester, whereas now I have a synthetic population for the whole of England. We only simulated those who are aged 17 or above as they can legally drive in the UK, this equates to approximately 43 million individuals in the synthetic population for the year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(SPENSER – algorithm constructed by Nik Lomax, Ben Wilson and Luke Archer.)</a:t>
            </a: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7</a:t>
            </a:fld>
            <a:endParaRPr lang="en-US"/>
          </a:p>
        </p:txBody>
      </p:sp>
    </p:spTree>
    <p:extLst>
      <p:ext uri="{BB962C8B-B14F-4D97-AF65-F5344CB8AC3E}">
        <p14:creationId xmlns:p14="http://schemas.microsoft.com/office/powerpoint/2010/main" val="1807225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going to take you through an example of how the Monte Carlo sampling process works. </a:t>
            </a:r>
            <a:r>
              <a:rPr lang="en-US" sz="1200" kern="1200" dirty="0" smtClean="0">
                <a:solidFill>
                  <a:schemeClr val="tx1"/>
                </a:solidFill>
                <a:effectLst/>
                <a:latin typeface="+mn-lt"/>
                <a:ea typeface="+mn-ea"/>
                <a:cs typeface="+mn-cs"/>
              </a:rPr>
              <a:t>Where we assign</a:t>
            </a:r>
            <a:r>
              <a:rPr lang="en-US" sz="1200" kern="1200" baseline="0" dirty="0" smtClean="0">
                <a:solidFill>
                  <a:schemeClr val="tx1"/>
                </a:solidFill>
                <a:effectLst/>
                <a:latin typeface="+mn-lt"/>
                <a:ea typeface="+mn-ea"/>
                <a:cs typeface="+mn-cs"/>
              </a:rPr>
              <a:t> a person a trip purpose and a trip distance.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the example of someone who is male, aged between 17 and 21, has a managerial role, lives in an urban area in the North of England. </a:t>
            </a: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8</a:t>
            </a:fld>
            <a:endParaRPr lang="en-US"/>
          </a:p>
        </p:txBody>
      </p:sp>
    </p:spTree>
    <p:extLst>
      <p:ext uri="{BB962C8B-B14F-4D97-AF65-F5344CB8AC3E}">
        <p14:creationId xmlns:p14="http://schemas.microsoft.com/office/powerpoint/2010/main" val="289868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their trip purpose probability distribution. </a:t>
            </a:r>
            <a:r>
              <a:rPr lang="en-US" sz="1200" kern="1200" dirty="0" smtClean="0">
                <a:solidFill>
                  <a:schemeClr val="tx1"/>
                </a:solidFill>
                <a:effectLst/>
                <a:latin typeface="+mn-lt"/>
                <a:ea typeface="+mn-ea"/>
                <a:cs typeface="+mn-cs"/>
              </a:rPr>
              <a:t>It is noted that different combinations of the constraint values will equate to different trip purpose probability distributions. If </a:t>
            </a:r>
            <a:r>
              <a:rPr lang="en-US" sz="1200" kern="1200" dirty="0">
                <a:solidFill>
                  <a:schemeClr val="tx1"/>
                </a:solidFill>
                <a:effectLst/>
                <a:latin typeface="+mn-lt"/>
                <a:ea typeface="+mn-ea"/>
                <a:cs typeface="+mn-cs"/>
              </a:rPr>
              <a:t>R rolled 0.6, </a:t>
            </a:r>
            <a:r>
              <a:rPr lang="en-US" sz="1200" kern="1200" dirty="0" smtClean="0">
                <a:solidFill>
                  <a:schemeClr val="tx1"/>
                </a:solidFill>
                <a:effectLst/>
                <a:latin typeface="+mn-lt"/>
                <a:ea typeface="+mn-ea"/>
                <a:cs typeface="+mn-cs"/>
              </a:rPr>
              <a:t>this value lies between TripPurpose4</a:t>
            </a:r>
            <a:r>
              <a:rPr lang="en-US" sz="1200" kern="1200" baseline="0" dirty="0" smtClean="0">
                <a:solidFill>
                  <a:schemeClr val="tx1"/>
                </a:solidFill>
                <a:effectLst/>
                <a:latin typeface="+mn-lt"/>
                <a:ea typeface="+mn-ea"/>
                <a:cs typeface="+mn-cs"/>
              </a:rPr>
              <a:t> and TripPurpose5, therefore </a:t>
            </a: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person is allocated trip purpose 5. </a:t>
            </a:r>
          </a:p>
          <a:p>
            <a:endParaRPr lang="en-US" dirty="0"/>
          </a:p>
        </p:txBody>
      </p:sp>
      <p:sp>
        <p:nvSpPr>
          <p:cNvPr id="4" name="Slide Number Placeholder 3"/>
          <p:cNvSpPr>
            <a:spLocks noGrp="1"/>
          </p:cNvSpPr>
          <p:nvPr>
            <p:ph type="sldNum" sz="quarter" idx="5"/>
          </p:nvPr>
        </p:nvSpPr>
        <p:spPr/>
        <p:txBody>
          <a:bodyPr/>
          <a:lstStyle/>
          <a:p>
            <a:fld id="{59BC607B-BC83-1C44-A501-8F981FF41469}" type="slidenum">
              <a:rPr lang="en-US" smtClean="0"/>
              <a:t>9</a:t>
            </a:fld>
            <a:endParaRPr lang="en-US"/>
          </a:p>
        </p:txBody>
      </p:sp>
    </p:spTree>
    <p:extLst>
      <p:ext uri="{BB962C8B-B14F-4D97-AF65-F5344CB8AC3E}">
        <p14:creationId xmlns:p14="http://schemas.microsoft.com/office/powerpoint/2010/main" val="123215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232136-154D-8E49-9F0F-8D035B85AE6F}"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6333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32136-154D-8E49-9F0F-8D035B85AE6F}"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06383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32136-154D-8E49-9F0F-8D035B85AE6F}"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212229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32136-154D-8E49-9F0F-8D035B85AE6F}"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40789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32136-154D-8E49-9F0F-8D035B85AE6F}"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54575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232136-154D-8E49-9F0F-8D035B85AE6F}"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37380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232136-154D-8E49-9F0F-8D035B85AE6F}" type="datetimeFigureOut">
              <a:rPr lang="en-US" smtClean="0"/>
              <a:t>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86285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232136-154D-8E49-9F0F-8D035B85AE6F}" type="datetimeFigureOut">
              <a:rPr lang="en-US" smtClean="0"/>
              <a:t>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79498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32136-154D-8E49-9F0F-8D035B85AE6F}" type="datetimeFigureOut">
              <a:rPr lang="en-US" smtClean="0"/>
              <a:t>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85213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232136-154D-8E49-9F0F-8D035B85AE6F}"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107418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232136-154D-8E49-9F0F-8D035B85AE6F}"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8056C-9350-3E4B-911C-FCF80EDBFE79}" type="slidenum">
              <a:rPr lang="en-US" smtClean="0"/>
              <a:t>‹#›</a:t>
            </a:fld>
            <a:endParaRPr lang="en-US"/>
          </a:p>
        </p:txBody>
      </p:sp>
    </p:spTree>
    <p:extLst>
      <p:ext uri="{BB962C8B-B14F-4D97-AF65-F5344CB8AC3E}">
        <p14:creationId xmlns:p14="http://schemas.microsoft.com/office/powerpoint/2010/main" val="212838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32136-154D-8E49-9F0F-8D035B85AE6F}" type="datetimeFigureOut">
              <a:rPr lang="en-US" smtClean="0"/>
              <a:t>3/11/2020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8056C-9350-3E4B-911C-FCF80EDBFE79}" type="slidenum">
              <a:rPr lang="en-US" smtClean="0"/>
              <a:t>‹#›</a:t>
            </a:fld>
            <a:endParaRPr lang="en-US"/>
          </a:p>
        </p:txBody>
      </p:sp>
    </p:spTree>
    <p:extLst>
      <p:ext uri="{BB962C8B-B14F-4D97-AF65-F5344CB8AC3E}">
        <p14:creationId xmlns:p14="http://schemas.microsoft.com/office/powerpoint/2010/main" val="133910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pxhere.com/en/photo/646488"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hyperlink" Target="https://commons.wikimedia.org/wiki/File:A_Cartoon_Businessman_With_Beard.sv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pxhere.com/en/photo/646488"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hyperlink" Target="https://commons.wikimedia.org/wiki/File:A_Cartoon_Businessman_With_Beard.sv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pxhere.com/en/photo/646488"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hyperlink" Target="https://commons.wikimedia.org/wiki/File:A_Cartoon_Businessman_With_Beard.sv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jpg"/><Relationship Id="rId7"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pxhere.com/en/photo/646488"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hyperlink" Target="https://commons.wikimedia.org/wiki/File:A_Cartoon_Businessman_With_Beard.sv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hyperlink" Target="https://pxhere.com/en/photo/646488"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hyperlink" Target="https://commons.wikimedia.org/wiki/File:A_Cartoon_Businessman_With_Beard.s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297" y="1251627"/>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dirty="0">
                <a:solidFill>
                  <a:schemeClr val="tx1"/>
                </a:solidFill>
                <a:latin typeface="Arial" charset="0"/>
                <a:ea typeface="Arial" charset="0"/>
                <a:cs typeface="Arial" charset="0"/>
              </a:rPr>
              <a:t>Where do we risk marginalising those with social vulnerabilities with a blanket transport emissions policy?</a:t>
            </a:r>
          </a:p>
          <a:p>
            <a:endParaRPr lang="en-GB" sz="2800" b="1" dirty="0">
              <a:solidFill>
                <a:schemeClr val="tx1"/>
              </a:solidFill>
              <a:latin typeface="Arial" charset="0"/>
              <a:ea typeface="Arial" charset="0"/>
              <a:cs typeface="Arial" charset="0"/>
            </a:endParaRPr>
          </a:p>
          <a:p>
            <a:r>
              <a:rPr lang="en-GB" sz="2800" b="1" dirty="0">
                <a:solidFill>
                  <a:schemeClr val="tx1"/>
                </a:solidFill>
                <a:latin typeface="Arial" charset="0"/>
                <a:ea typeface="Arial" charset="0"/>
                <a:cs typeface="Arial" charset="0"/>
              </a:rPr>
              <a:t>Claire </a:t>
            </a:r>
            <a:r>
              <a:rPr lang="en-GB" sz="2800" b="1" dirty="0" err="1">
                <a:solidFill>
                  <a:schemeClr val="tx1"/>
                </a:solidFill>
                <a:latin typeface="Arial" charset="0"/>
                <a:ea typeface="Arial" charset="0"/>
                <a:cs typeface="Arial" charset="0"/>
              </a:rPr>
              <a:t>Shadbolt</a:t>
            </a:r>
            <a:endParaRPr lang="en-GB" sz="2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325042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sp>
        <p:nvSpPr>
          <p:cNvPr id="19" name="Rectangle: Rounded Corners 18">
            <a:extLst>
              <a:ext uri="{FF2B5EF4-FFF2-40B4-BE49-F238E27FC236}">
                <a16:creationId xmlns:a16="http://schemas.microsoft.com/office/drawing/2014/main" id="{65E47DC6-13A7-4F26-B1F5-35BC013B820F}"/>
              </a:ext>
            </a:extLst>
          </p:cNvPr>
          <p:cNvSpPr/>
          <p:nvPr/>
        </p:nvSpPr>
        <p:spPr>
          <a:xfrm>
            <a:off x="3700792" y="1194117"/>
            <a:ext cx="5050423"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Monte Carlo Sampling</a:t>
            </a:r>
          </a:p>
        </p:txBody>
      </p:sp>
      <p:sp>
        <p:nvSpPr>
          <p:cNvPr id="12" name="TextBox 11">
            <a:extLst>
              <a:ext uri="{FF2B5EF4-FFF2-40B4-BE49-F238E27FC236}">
                <a16:creationId xmlns:a16="http://schemas.microsoft.com/office/drawing/2014/main" id="{066E96E5-6C6A-4BC1-8957-122E75C85710}"/>
              </a:ext>
            </a:extLst>
          </p:cNvPr>
          <p:cNvSpPr txBox="1"/>
          <p:nvPr/>
        </p:nvSpPr>
        <p:spPr>
          <a:xfrm>
            <a:off x="420915" y="2427659"/>
            <a:ext cx="7710073" cy="369332"/>
          </a:xfrm>
          <a:prstGeom prst="rect">
            <a:avLst/>
          </a:prstGeom>
          <a:noFill/>
        </p:spPr>
        <p:txBody>
          <a:bodyPr wrap="square" rtlCol="0">
            <a:spAutoFit/>
          </a:bodyPr>
          <a:lstStyle/>
          <a:p>
            <a:r>
              <a:rPr lang="en-GB" dirty="0"/>
              <a:t>Sex = 1, Age group = 4, NSSEC = 1, Rural/Urban = 1 , GOR = 1 </a:t>
            </a:r>
          </a:p>
        </p:txBody>
      </p:sp>
      <p:graphicFrame>
        <p:nvGraphicFramePr>
          <p:cNvPr id="22" name="Table 22">
            <a:extLst>
              <a:ext uri="{FF2B5EF4-FFF2-40B4-BE49-F238E27FC236}">
                <a16:creationId xmlns:a16="http://schemas.microsoft.com/office/drawing/2014/main" id="{E59B0BF1-DFED-4F19-9E71-2AE7B6B7AEA5}"/>
              </a:ext>
            </a:extLst>
          </p:cNvPr>
          <p:cNvGraphicFramePr>
            <a:graphicFrameLocks noGrp="1"/>
          </p:cNvGraphicFramePr>
          <p:nvPr>
            <p:extLst/>
          </p:nvPr>
        </p:nvGraphicFramePr>
        <p:xfrm>
          <a:off x="1223133" y="2914240"/>
          <a:ext cx="8128002" cy="741680"/>
        </p:xfrm>
        <a:graphic>
          <a:graphicData uri="http://schemas.openxmlformats.org/drawingml/2006/table">
            <a:tbl>
              <a:tblPr firstRow="1" bandRow="1">
                <a:tableStyleId>{5A111915-BE36-4E01-A7E5-04B1672EAD32}</a:tableStyleId>
              </a:tblPr>
              <a:tblGrid>
                <a:gridCol w="1354667">
                  <a:extLst>
                    <a:ext uri="{9D8B030D-6E8A-4147-A177-3AD203B41FA5}">
                      <a16:colId xmlns:a16="http://schemas.microsoft.com/office/drawing/2014/main" val="4019612600"/>
                    </a:ext>
                  </a:extLst>
                </a:gridCol>
                <a:gridCol w="1354667">
                  <a:extLst>
                    <a:ext uri="{9D8B030D-6E8A-4147-A177-3AD203B41FA5}">
                      <a16:colId xmlns:a16="http://schemas.microsoft.com/office/drawing/2014/main" val="2861400538"/>
                    </a:ext>
                  </a:extLst>
                </a:gridCol>
                <a:gridCol w="1354667">
                  <a:extLst>
                    <a:ext uri="{9D8B030D-6E8A-4147-A177-3AD203B41FA5}">
                      <a16:colId xmlns:a16="http://schemas.microsoft.com/office/drawing/2014/main" val="4052591660"/>
                    </a:ext>
                  </a:extLst>
                </a:gridCol>
                <a:gridCol w="1354667">
                  <a:extLst>
                    <a:ext uri="{9D8B030D-6E8A-4147-A177-3AD203B41FA5}">
                      <a16:colId xmlns:a16="http://schemas.microsoft.com/office/drawing/2014/main" val="2417270786"/>
                    </a:ext>
                  </a:extLst>
                </a:gridCol>
                <a:gridCol w="1354667">
                  <a:extLst>
                    <a:ext uri="{9D8B030D-6E8A-4147-A177-3AD203B41FA5}">
                      <a16:colId xmlns:a16="http://schemas.microsoft.com/office/drawing/2014/main" val="862391192"/>
                    </a:ext>
                  </a:extLst>
                </a:gridCol>
                <a:gridCol w="1354667">
                  <a:extLst>
                    <a:ext uri="{9D8B030D-6E8A-4147-A177-3AD203B41FA5}">
                      <a16:colId xmlns:a16="http://schemas.microsoft.com/office/drawing/2014/main" val="3131683319"/>
                    </a:ext>
                  </a:extLst>
                </a:gridCol>
              </a:tblGrid>
              <a:tr h="370840">
                <a:tc>
                  <a:txBody>
                    <a:bodyPr/>
                    <a:lstStyle/>
                    <a:p>
                      <a:pPr algn="ctr" fontAlgn="b"/>
                      <a:r>
                        <a:rPr lang="en-GB" sz="1800" u="none" strike="noStrike" dirty="0">
                          <a:effectLst/>
                        </a:rPr>
                        <a:t>TripPurpose1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TripPurpose3</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TripPurpose5</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TripPurpose6</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160722"/>
                  </a:ext>
                </a:extLst>
              </a:tr>
              <a:tr h="370840">
                <a:tc>
                  <a:txBody>
                    <a:bodyPr/>
                    <a:lstStyle/>
                    <a:p>
                      <a:pPr algn="ctr" fontAlgn="b"/>
                      <a:r>
                        <a:rPr lang="en-GB" sz="1800" u="none" strike="noStrike" dirty="0">
                          <a:effectLst/>
                        </a:rPr>
                        <a:t>0.3474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0.4526</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0.5632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0.7789</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39125"/>
                  </a:ext>
                </a:extLst>
              </a:tr>
            </a:tbl>
          </a:graphicData>
        </a:graphic>
      </p:graphicFrame>
      <p:graphicFrame>
        <p:nvGraphicFramePr>
          <p:cNvPr id="24" name="Table 24">
            <a:extLst>
              <a:ext uri="{FF2B5EF4-FFF2-40B4-BE49-F238E27FC236}">
                <a16:creationId xmlns:a16="http://schemas.microsoft.com/office/drawing/2014/main" id="{FC55D728-A204-44D8-8986-EF0499ACD210}"/>
              </a:ext>
            </a:extLst>
          </p:cNvPr>
          <p:cNvGraphicFramePr>
            <a:graphicFrameLocks noGrp="1"/>
          </p:cNvGraphicFramePr>
          <p:nvPr>
            <p:extLst/>
          </p:nvPr>
        </p:nvGraphicFramePr>
        <p:xfrm>
          <a:off x="1223133" y="3937456"/>
          <a:ext cx="9755684" cy="2595880"/>
        </p:xfrm>
        <a:graphic>
          <a:graphicData uri="http://schemas.openxmlformats.org/drawingml/2006/table">
            <a:tbl>
              <a:tblPr firstRow="1" bandRow="1">
                <a:tableStyleId>{5A111915-BE36-4E01-A7E5-04B1672EAD32}</a:tableStyleId>
              </a:tblPr>
              <a:tblGrid>
                <a:gridCol w="2570290">
                  <a:extLst>
                    <a:ext uri="{9D8B030D-6E8A-4147-A177-3AD203B41FA5}">
                      <a16:colId xmlns:a16="http://schemas.microsoft.com/office/drawing/2014/main" val="1184490366"/>
                    </a:ext>
                  </a:extLst>
                </a:gridCol>
                <a:gridCol w="1201344">
                  <a:extLst>
                    <a:ext uri="{9D8B030D-6E8A-4147-A177-3AD203B41FA5}">
                      <a16:colId xmlns:a16="http://schemas.microsoft.com/office/drawing/2014/main" val="918172346"/>
                    </a:ext>
                  </a:extLst>
                </a:gridCol>
                <a:gridCol w="1207008">
                  <a:extLst>
                    <a:ext uri="{9D8B030D-6E8A-4147-A177-3AD203B41FA5}">
                      <a16:colId xmlns:a16="http://schemas.microsoft.com/office/drawing/2014/main" val="826766289"/>
                    </a:ext>
                  </a:extLst>
                </a:gridCol>
                <a:gridCol w="1197864">
                  <a:extLst>
                    <a:ext uri="{9D8B030D-6E8A-4147-A177-3AD203B41FA5}">
                      <a16:colId xmlns:a16="http://schemas.microsoft.com/office/drawing/2014/main" val="3042211415"/>
                    </a:ext>
                  </a:extLst>
                </a:gridCol>
                <a:gridCol w="1234440">
                  <a:extLst>
                    <a:ext uri="{9D8B030D-6E8A-4147-A177-3AD203B41FA5}">
                      <a16:colId xmlns:a16="http://schemas.microsoft.com/office/drawing/2014/main" val="3366511006"/>
                    </a:ext>
                  </a:extLst>
                </a:gridCol>
                <a:gridCol w="1243584">
                  <a:extLst>
                    <a:ext uri="{9D8B030D-6E8A-4147-A177-3AD203B41FA5}">
                      <a16:colId xmlns:a16="http://schemas.microsoft.com/office/drawing/2014/main" val="1039636987"/>
                    </a:ext>
                  </a:extLst>
                </a:gridCol>
                <a:gridCol w="1101154">
                  <a:extLst>
                    <a:ext uri="{9D8B030D-6E8A-4147-A177-3AD203B41FA5}">
                      <a16:colId xmlns:a16="http://schemas.microsoft.com/office/drawing/2014/main" val="3366274027"/>
                    </a:ext>
                  </a:extLst>
                </a:gridCol>
              </a:tblGrid>
              <a:tr h="370840">
                <a:tc>
                  <a:txBody>
                    <a:bodyPr/>
                    <a:lstStyle/>
                    <a:p>
                      <a:pPr algn="l" fontAlgn="b"/>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Distance2</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Distance3</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Distance6</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2195054820"/>
                  </a:ext>
                </a:extLst>
              </a:tr>
              <a:tr h="370840">
                <a:tc>
                  <a:txBody>
                    <a:bodyPr/>
                    <a:lstStyle/>
                    <a:p>
                      <a:pPr algn="l" fontAlgn="b"/>
                      <a:r>
                        <a:rPr lang="en-GB" sz="2000" u="none" strike="noStrike" dirty="0">
                          <a:effectLst/>
                        </a:rPr>
                        <a:t>Commuting</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0.0015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0.2579</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0.4087</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0.9970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0.9985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1</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073323466"/>
                  </a:ext>
                </a:extLst>
              </a:tr>
              <a:tr h="370840">
                <a:tc>
                  <a:txBody>
                    <a:bodyPr/>
                    <a:lstStyle/>
                    <a:p>
                      <a:pPr algn="l" fontAlgn="b"/>
                      <a:r>
                        <a:rPr lang="en-GB" sz="2000" u="none" strike="noStrike" dirty="0">
                          <a:effectLst/>
                        </a:rPr>
                        <a:t>Business</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0.5941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0.6931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0.6980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0.9455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0.9505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794918982"/>
                  </a:ext>
                </a:extLst>
              </a:tr>
              <a:tr h="370840">
                <a:tc>
                  <a:txBody>
                    <a:bodyPr/>
                    <a:lstStyle/>
                    <a:p>
                      <a:pPr algn="l" fontAlgn="b"/>
                      <a:r>
                        <a:rPr lang="en-GB" sz="2000" u="none" strike="noStrike" dirty="0">
                          <a:effectLst/>
                        </a:rPr>
                        <a:t>Education</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0.0400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0.0800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0.1200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0.9200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0.9600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1</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1455285641"/>
                  </a:ext>
                </a:extLst>
              </a:tr>
              <a:tr h="370840">
                <a:tc>
                  <a:txBody>
                    <a:bodyPr/>
                    <a:lstStyle/>
                    <a:p>
                      <a:pPr algn="l" fontAlgn="b"/>
                      <a:r>
                        <a:rPr lang="en-GB" sz="2000" u="none" strike="noStrike">
                          <a:effectLst/>
                        </a:rPr>
                        <a:t>Shopping/Personal Trips</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0.0052</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0.2135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0.5781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0.8906</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0.9948</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1067204952"/>
                  </a:ext>
                </a:extLst>
              </a:tr>
              <a:tr h="370840">
                <a:tc>
                  <a:txBody>
                    <a:bodyPr/>
                    <a:lstStyle/>
                    <a:p>
                      <a:pPr algn="l" fontAlgn="b"/>
                      <a:r>
                        <a:rPr lang="en-GB" sz="2000" u="none" strike="noStrike">
                          <a:effectLst/>
                        </a:rPr>
                        <a:t>Social Interaction</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0.0973</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0.4380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0.7786</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0.9002</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0.9027</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2577835410"/>
                  </a:ext>
                </a:extLst>
              </a:tr>
              <a:tr h="370840">
                <a:tc>
                  <a:txBody>
                    <a:bodyPr/>
                    <a:lstStyle/>
                    <a:p>
                      <a:pPr algn="l" fontAlgn="b"/>
                      <a:r>
                        <a:rPr lang="en-GB" sz="2000" u="none" strike="noStrike" dirty="0">
                          <a:effectLst/>
                        </a:rPr>
                        <a:t>Leisure</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0.0024</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0.2630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0.2654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0.7630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0.8104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847190212"/>
                  </a:ext>
                </a:extLst>
              </a:tr>
            </a:tbl>
          </a:graphicData>
        </a:graphic>
      </p:graphicFrame>
      <p:pic>
        <p:nvPicPr>
          <p:cNvPr id="44" name="Picture 2">
            <a:extLst>
              <a:ext uri="{FF2B5EF4-FFF2-40B4-BE49-F238E27FC236}">
                <a16:creationId xmlns:a16="http://schemas.microsoft.com/office/drawing/2014/main" id="{11935CED-56E3-49EA-BAB8-DAA9C1A7BA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4" t="19137" r="10433"/>
          <a:stretch/>
        </p:blipFill>
        <p:spPr bwMode="auto">
          <a:xfrm>
            <a:off x="9420984" y="1234624"/>
            <a:ext cx="2350101" cy="18788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narrow city street with buildings in the background&#10;&#10;Description automatically generated">
            <a:extLst>
              <a:ext uri="{FF2B5EF4-FFF2-40B4-BE49-F238E27FC236}">
                <a16:creationId xmlns:a16="http://schemas.microsoft.com/office/drawing/2014/main" id="{B1C87B0B-4687-428E-9D5E-9FBD2D73EABD}"/>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9944717" y="1879206"/>
            <a:ext cx="960083" cy="698729"/>
          </a:xfrm>
          <a:prstGeom prst="rect">
            <a:avLst/>
          </a:prstGeom>
        </p:spPr>
      </p:pic>
      <p:pic>
        <p:nvPicPr>
          <p:cNvPr id="46" name="Picture 45" descr="A person wearing a mask&#10;&#10;Description automatically generated">
            <a:extLst>
              <a:ext uri="{FF2B5EF4-FFF2-40B4-BE49-F238E27FC236}">
                <a16:creationId xmlns:a16="http://schemas.microsoft.com/office/drawing/2014/main" id="{C71C7869-C4F0-4F88-983E-48C424D94A69}"/>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10262808" y="1960617"/>
            <a:ext cx="323900" cy="569056"/>
          </a:xfrm>
          <a:prstGeom prst="rect">
            <a:avLst/>
          </a:prstGeom>
        </p:spPr>
      </p:pic>
      <p:sp>
        <p:nvSpPr>
          <p:cNvPr id="8" name="Rectangle 7">
            <a:extLst>
              <a:ext uri="{FF2B5EF4-FFF2-40B4-BE49-F238E27FC236}">
                <a16:creationId xmlns:a16="http://schemas.microsoft.com/office/drawing/2014/main" id="{E1EA318D-92D7-4A6C-98C3-3266C8F6AADB}"/>
              </a:ext>
            </a:extLst>
          </p:cNvPr>
          <p:cNvSpPr/>
          <p:nvPr/>
        </p:nvSpPr>
        <p:spPr>
          <a:xfrm>
            <a:off x="6226003" y="4012249"/>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9" name="Rectangle 8">
            <a:extLst>
              <a:ext uri="{FF2B5EF4-FFF2-40B4-BE49-F238E27FC236}">
                <a16:creationId xmlns:a16="http://schemas.microsoft.com/office/drawing/2014/main" id="{7FFE748F-4C7D-40B3-BAF1-6AB3171A5897}"/>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8" name="Rectangle: Rounded Corners 17">
            <a:extLst>
              <a:ext uri="{FF2B5EF4-FFF2-40B4-BE49-F238E27FC236}">
                <a16:creationId xmlns:a16="http://schemas.microsoft.com/office/drawing/2014/main" id="{6AD5B184-2F07-4D1F-BBDB-37B9089D5439}"/>
              </a:ext>
            </a:extLst>
          </p:cNvPr>
          <p:cNvSpPr/>
          <p:nvPr/>
        </p:nvSpPr>
        <p:spPr>
          <a:xfrm>
            <a:off x="6742705" y="3320104"/>
            <a:ext cx="1213899" cy="361156"/>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A1DCA9CA-5FC1-4CCD-A88B-E0075182DB33}"/>
              </a:ext>
            </a:extLst>
          </p:cNvPr>
          <p:cNvSpPr/>
          <p:nvPr/>
        </p:nvSpPr>
        <p:spPr>
          <a:xfrm>
            <a:off x="1213183" y="5786268"/>
            <a:ext cx="9765634" cy="369332"/>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54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sp>
        <p:nvSpPr>
          <p:cNvPr id="19" name="Rectangle: Rounded Corners 18">
            <a:extLst>
              <a:ext uri="{FF2B5EF4-FFF2-40B4-BE49-F238E27FC236}">
                <a16:creationId xmlns:a16="http://schemas.microsoft.com/office/drawing/2014/main" id="{65E47DC6-13A7-4F26-B1F5-35BC013B820F}"/>
              </a:ext>
            </a:extLst>
          </p:cNvPr>
          <p:cNvSpPr/>
          <p:nvPr/>
        </p:nvSpPr>
        <p:spPr>
          <a:xfrm>
            <a:off x="3700792" y="1194117"/>
            <a:ext cx="5050423"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Monte Carlo Sampling</a:t>
            </a:r>
          </a:p>
        </p:txBody>
      </p:sp>
      <p:sp>
        <p:nvSpPr>
          <p:cNvPr id="12" name="TextBox 11">
            <a:extLst>
              <a:ext uri="{FF2B5EF4-FFF2-40B4-BE49-F238E27FC236}">
                <a16:creationId xmlns:a16="http://schemas.microsoft.com/office/drawing/2014/main" id="{066E96E5-6C6A-4BC1-8957-122E75C85710}"/>
              </a:ext>
            </a:extLst>
          </p:cNvPr>
          <p:cNvSpPr txBox="1"/>
          <p:nvPr/>
        </p:nvSpPr>
        <p:spPr>
          <a:xfrm>
            <a:off x="420915" y="2427659"/>
            <a:ext cx="7710073" cy="369332"/>
          </a:xfrm>
          <a:prstGeom prst="rect">
            <a:avLst/>
          </a:prstGeom>
          <a:noFill/>
        </p:spPr>
        <p:txBody>
          <a:bodyPr wrap="square" rtlCol="0">
            <a:spAutoFit/>
          </a:bodyPr>
          <a:lstStyle/>
          <a:p>
            <a:r>
              <a:rPr lang="en-GB" dirty="0"/>
              <a:t>Sex = 1, Age group = 4, NSSEC = 1, Rural/Urban = 1 , GOR = 1 </a:t>
            </a:r>
          </a:p>
        </p:txBody>
      </p:sp>
      <p:graphicFrame>
        <p:nvGraphicFramePr>
          <p:cNvPr id="22" name="Table 22">
            <a:extLst>
              <a:ext uri="{FF2B5EF4-FFF2-40B4-BE49-F238E27FC236}">
                <a16:creationId xmlns:a16="http://schemas.microsoft.com/office/drawing/2014/main" id="{E59B0BF1-DFED-4F19-9E71-2AE7B6B7AEA5}"/>
              </a:ext>
            </a:extLst>
          </p:cNvPr>
          <p:cNvGraphicFramePr>
            <a:graphicFrameLocks noGrp="1"/>
          </p:cNvGraphicFramePr>
          <p:nvPr/>
        </p:nvGraphicFramePr>
        <p:xfrm>
          <a:off x="1223133" y="2914240"/>
          <a:ext cx="8128002" cy="741680"/>
        </p:xfrm>
        <a:graphic>
          <a:graphicData uri="http://schemas.openxmlformats.org/drawingml/2006/table">
            <a:tbl>
              <a:tblPr firstRow="1" bandRow="1">
                <a:tableStyleId>{5A111915-BE36-4E01-A7E5-04B1672EAD32}</a:tableStyleId>
              </a:tblPr>
              <a:tblGrid>
                <a:gridCol w="1354667">
                  <a:extLst>
                    <a:ext uri="{9D8B030D-6E8A-4147-A177-3AD203B41FA5}">
                      <a16:colId xmlns:a16="http://schemas.microsoft.com/office/drawing/2014/main" val="4019612600"/>
                    </a:ext>
                  </a:extLst>
                </a:gridCol>
                <a:gridCol w="1354667">
                  <a:extLst>
                    <a:ext uri="{9D8B030D-6E8A-4147-A177-3AD203B41FA5}">
                      <a16:colId xmlns:a16="http://schemas.microsoft.com/office/drawing/2014/main" val="2861400538"/>
                    </a:ext>
                  </a:extLst>
                </a:gridCol>
                <a:gridCol w="1354667">
                  <a:extLst>
                    <a:ext uri="{9D8B030D-6E8A-4147-A177-3AD203B41FA5}">
                      <a16:colId xmlns:a16="http://schemas.microsoft.com/office/drawing/2014/main" val="4052591660"/>
                    </a:ext>
                  </a:extLst>
                </a:gridCol>
                <a:gridCol w="1354667">
                  <a:extLst>
                    <a:ext uri="{9D8B030D-6E8A-4147-A177-3AD203B41FA5}">
                      <a16:colId xmlns:a16="http://schemas.microsoft.com/office/drawing/2014/main" val="2417270786"/>
                    </a:ext>
                  </a:extLst>
                </a:gridCol>
                <a:gridCol w="1354667">
                  <a:extLst>
                    <a:ext uri="{9D8B030D-6E8A-4147-A177-3AD203B41FA5}">
                      <a16:colId xmlns:a16="http://schemas.microsoft.com/office/drawing/2014/main" val="862391192"/>
                    </a:ext>
                  </a:extLst>
                </a:gridCol>
                <a:gridCol w="1354667">
                  <a:extLst>
                    <a:ext uri="{9D8B030D-6E8A-4147-A177-3AD203B41FA5}">
                      <a16:colId xmlns:a16="http://schemas.microsoft.com/office/drawing/2014/main" val="3131683319"/>
                    </a:ext>
                  </a:extLst>
                </a:gridCol>
              </a:tblGrid>
              <a:tr h="370840">
                <a:tc>
                  <a:txBody>
                    <a:bodyPr/>
                    <a:lstStyle/>
                    <a:p>
                      <a:pPr algn="ctr" fontAlgn="b"/>
                      <a:r>
                        <a:rPr lang="en-GB" sz="1800" u="none" strike="noStrike" dirty="0">
                          <a:effectLst/>
                        </a:rPr>
                        <a:t>TripPurpose1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TripPurpose3</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TripPurpose5</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TripPurpose6</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160722"/>
                  </a:ext>
                </a:extLst>
              </a:tr>
              <a:tr h="370840">
                <a:tc>
                  <a:txBody>
                    <a:bodyPr/>
                    <a:lstStyle/>
                    <a:p>
                      <a:pPr algn="ctr" fontAlgn="b"/>
                      <a:r>
                        <a:rPr lang="en-GB" sz="1800" u="none" strike="noStrike" dirty="0">
                          <a:effectLst/>
                        </a:rPr>
                        <a:t>0.3474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0.4526</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0.5632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0.7789</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39125"/>
                  </a:ext>
                </a:extLst>
              </a:tr>
            </a:tbl>
          </a:graphicData>
        </a:graphic>
      </p:graphicFrame>
      <p:graphicFrame>
        <p:nvGraphicFramePr>
          <p:cNvPr id="24" name="Table 24">
            <a:extLst>
              <a:ext uri="{FF2B5EF4-FFF2-40B4-BE49-F238E27FC236}">
                <a16:creationId xmlns:a16="http://schemas.microsoft.com/office/drawing/2014/main" id="{FC55D728-A204-44D8-8986-EF0499ACD210}"/>
              </a:ext>
            </a:extLst>
          </p:cNvPr>
          <p:cNvGraphicFramePr>
            <a:graphicFrameLocks noGrp="1"/>
          </p:cNvGraphicFramePr>
          <p:nvPr/>
        </p:nvGraphicFramePr>
        <p:xfrm>
          <a:off x="1223133" y="3937456"/>
          <a:ext cx="9755684" cy="2595880"/>
        </p:xfrm>
        <a:graphic>
          <a:graphicData uri="http://schemas.openxmlformats.org/drawingml/2006/table">
            <a:tbl>
              <a:tblPr firstRow="1" bandRow="1">
                <a:tableStyleId>{5A111915-BE36-4E01-A7E5-04B1672EAD32}</a:tableStyleId>
              </a:tblPr>
              <a:tblGrid>
                <a:gridCol w="2570290">
                  <a:extLst>
                    <a:ext uri="{9D8B030D-6E8A-4147-A177-3AD203B41FA5}">
                      <a16:colId xmlns:a16="http://schemas.microsoft.com/office/drawing/2014/main" val="1184490366"/>
                    </a:ext>
                  </a:extLst>
                </a:gridCol>
                <a:gridCol w="1201344">
                  <a:extLst>
                    <a:ext uri="{9D8B030D-6E8A-4147-A177-3AD203B41FA5}">
                      <a16:colId xmlns:a16="http://schemas.microsoft.com/office/drawing/2014/main" val="918172346"/>
                    </a:ext>
                  </a:extLst>
                </a:gridCol>
                <a:gridCol w="1207008">
                  <a:extLst>
                    <a:ext uri="{9D8B030D-6E8A-4147-A177-3AD203B41FA5}">
                      <a16:colId xmlns:a16="http://schemas.microsoft.com/office/drawing/2014/main" val="826766289"/>
                    </a:ext>
                  </a:extLst>
                </a:gridCol>
                <a:gridCol w="1197864">
                  <a:extLst>
                    <a:ext uri="{9D8B030D-6E8A-4147-A177-3AD203B41FA5}">
                      <a16:colId xmlns:a16="http://schemas.microsoft.com/office/drawing/2014/main" val="3042211415"/>
                    </a:ext>
                  </a:extLst>
                </a:gridCol>
                <a:gridCol w="1234440">
                  <a:extLst>
                    <a:ext uri="{9D8B030D-6E8A-4147-A177-3AD203B41FA5}">
                      <a16:colId xmlns:a16="http://schemas.microsoft.com/office/drawing/2014/main" val="3366511006"/>
                    </a:ext>
                  </a:extLst>
                </a:gridCol>
                <a:gridCol w="1243584">
                  <a:extLst>
                    <a:ext uri="{9D8B030D-6E8A-4147-A177-3AD203B41FA5}">
                      <a16:colId xmlns:a16="http://schemas.microsoft.com/office/drawing/2014/main" val="1039636987"/>
                    </a:ext>
                  </a:extLst>
                </a:gridCol>
                <a:gridCol w="1101154">
                  <a:extLst>
                    <a:ext uri="{9D8B030D-6E8A-4147-A177-3AD203B41FA5}">
                      <a16:colId xmlns:a16="http://schemas.microsoft.com/office/drawing/2014/main" val="3366274027"/>
                    </a:ext>
                  </a:extLst>
                </a:gridCol>
              </a:tblGrid>
              <a:tr h="370840">
                <a:tc>
                  <a:txBody>
                    <a:bodyPr/>
                    <a:lstStyle/>
                    <a:p>
                      <a:pPr algn="l" fontAlgn="b"/>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Distance2</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Distance3</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Distance5</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Distance6</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2195054820"/>
                  </a:ext>
                </a:extLst>
              </a:tr>
              <a:tr h="370840">
                <a:tc>
                  <a:txBody>
                    <a:bodyPr/>
                    <a:lstStyle/>
                    <a:p>
                      <a:pPr algn="l" fontAlgn="b"/>
                      <a:r>
                        <a:rPr lang="en-GB" sz="2000" u="none" strike="noStrike" dirty="0">
                          <a:effectLst/>
                        </a:rPr>
                        <a:t>Commuting</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0.0015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0.2579</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0.4087</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0.9970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0.9985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1</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073323466"/>
                  </a:ext>
                </a:extLst>
              </a:tr>
              <a:tr h="370840">
                <a:tc>
                  <a:txBody>
                    <a:bodyPr/>
                    <a:lstStyle/>
                    <a:p>
                      <a:pPr algn="l" fontAlgn="b"/>
                      <a:r>
                        <a:rPr lang="en-GB" sz="2000" u="none" strike="noStrike">
                          <a:effectLst/>
                        </a:rPr>
                        <a:t>Business</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0.5941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0.6931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0.6980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0.9455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0.9505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794918982"/>
                  </a:ext>
                </a:extLst>
              </a:tr>
              <a:tr h="370840">
                <a:tc>
                  <a:txBody>
                    <a:bodyPr/>
                    <a:lstStyle/>
                    <a:p>
                      <a:pPr algn="l" fontAlgn="b"/>
                      <a:r>
                        <a:rPr lang="en-GB" sz="2000" u="none" strike="noStrike">
                          <a:effectLst/>
                        </a:rPr>
                        <a:t>Education</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0.0400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0.0800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0.1200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0.9200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0.9600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1</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1455285641"/>
                  </a:ext>
                </a:extLst>
              </a:tr>
              <a:tr h="370840">
                <a:tc>
                  <a:txBody>
                    <a:bodyPr/>
                    <a:lstStyle/>
                    <a:p>
                      <a:pPr algn="l" fontAlgn="b"/>
                      <a:r>
                        <a:rPr lang="en-GB" sz="2000" u="none" strike="noStrike">
                          <a:effectLst/>
                        </a:rPr>
                        <a:t>Shopping/Personal Trips</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0.0052</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0.2135</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0.5781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0.8906</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0.9948</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1067204952"/>
                  </a:ext>
                </a:extLst>
              </a:tr>
              <a:tr h="370840">
                <a:tc>
                  <a:txBody>
                    <a:bodyPr/>
                    <a:lstStyle/>
                    <a:p>
                      <a:pPr algn="l" fontAlgn="b"/>
                      <a:r>
                        <a:rPr lang="en-GB" sz="2000" u="none" strike="noStrike">
                          <a:effectLst/>
                        </a:rPr>
                        <a:t>Social Interaction</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0.0973</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0.4380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0.7786</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0.9002</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0.9027</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2577835410"/>
                  </a:ext>
                </a:extLst>
              </a:tr>
              <a:tr h="370840">
                <a:tc>
                  <a:txBody>
                    <a:bodyPr/>
                    <a:lstStyle/>
                    <a:p>
                      <a:pPr algn="l" fontAlgn="b"/>
                      <a:r>
                        <a:rPr lang="en-GB" sz="2000" u="none" strike="noStrike" dirty="0">
                          <a:effectLst/>
                        </a:rPr>
                        <a:t>Leisure</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0.0024</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0.2630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0.2654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0.7630</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0.8104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847190212"/>
                  </a:ext>
                </a:extLst>
              </a:tr>
            </a:tbl>
          </a:graphicData>
        </a:graphic>
      </p:graphicFrame>
      <p:pic>
        <p:nvPicPr>
          <p:cNvPr id="44" name="Picture 2">
            <a:extLst>
              <a:ext uri="{FF2B5EF4-FFF2-40B4-BE49-F238E27FC236}">
                <a16:creationId xmlns:a16="http://schemas.microsoft.com/office/drawing/2014/main" id="{11935CED-56E3-49EA-BAB8-DAA9C1A7BA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4" t="19137" r="10433"/>
          <a:stretch/>
        </p:blipFill>
        <p:spPr bwMode="auto">
          <a:xfrm>
            <a:off x="9420984" y="1234624"/>
            <a:ext cx="2350101" cy="18788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narrow city street with buildings in the background&#10;&#10;Description automatically generated">
            <a:extLst>
              <a:ext uri="{FF2B5EF4-FFF2-40B4-BE49-F238E27FC236}">
                <a16:creationId xmlns:a16="http://schemas.microsoft.com/office/drawing/2014/main" id="{B1C87B0B-4687-428E-9D5E-9FBD2D73EABD}"/>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9944717" y="1879206"/>
            <a:ext cx="960083" cy="698729"/>
          </a:xfrm>
          <a:prstGeom prst="rect">
            <a:avLst/>
          </a:prstGeom>
        </p:spPr>
      </p:pic>
      <p:pic>
        <p:nvPicPr>
          <p:cNvPr id="46" name="Picture 45" descr="A person wearing a mask&#10;&#10;Description automatically generated">
            <a:extLst>
              <a:ext uri="{FF2B5EF4-FFF2-40B4-BE49-F238E27FC236}">
                <a16:creationId xmlns:a16="http://schemas.microsoft.com/office/drawing/2014/main" id="{C71C7869-C4F0-4F88-983E-48C424D94A69}"/>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10262808" y="1960617"/>
            <a:ext cx="323900" cy="569056"/>
          </a:xfrm>
          <a:prstGeom prst="rect">
            <a:avLst/>
          </a:prstGeom>
        </p:spPr>
      </p:pic>
      <p:sp>
        <p:nvSpPr>
          <p:cNvPr id="8" name="Rectangle 7">
            <a:extLst>
              <a:ext uri="{FF2B5EF4-FFF2-40B4-BE49-F238E27FC236}">
                <a16:creationId xmlns:a16="http://schemas.microsoft.com/office/drawing/2014/main" id="{E1EA318D-92D7-4A6C-98C3-3266C8F6AADB}"/>
              </a:ext>
            </a:extLst>
          </p:cNvPr>
          <p:cNvSpPr/>
          <p:nvPr/>
        </p:nvSpPr>
        <p:spPr>
          <a:xfrm>
            <a:off x="6226003" y="4012249"/>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9" name="Rectangle 8">
            <a:extLst>
              <a:ext uri="{FF2B5EF4-FFF2-40B4-BE49-F238E27FC236}">
                <a16:creationId xmlns:a16="http://schemas.microsoft.com/office/drawing/2014/main" id="{7FFE748F-4C7D-40B3-BAF1-6AB3171A5897}"/>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8" name="Rectangle: Rounded Corners 17">
            <a:extLst>
              <a:ext uri="{FF2B5EF4-FFF2-40B4-BE49-F238E27FC236}">
                <a16:creationId xmlns:a16="http://schemas.microsoft.com/office/drawing/2014/main" id="{6AD5B184-2F07-4D1F-BBDB-37B9089D5439}"/>
              </a:ext>
            </a:extLst>
          </p:cNvPr>
          <p:cNvSpPr/>
          <p:nvPr/>
        </p:nvSpPr>
        <p:spPr>
          <a:xfrm>
            <a:off x="6742705" y="3320104"/>
            <a:ext cx="1213899" cy="361156"/>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A1DCA9CA-5FC1-4CCD-A88B-E0075182DB33}"/>
              </a:ext>
            </a:extLst>
          </p:cNvPr>
          <p:cNvSpPr/>
          <p:nvPr/>
        </p:nvSpPr>
        <p:spPr>
          <a:xfrm>
            <a:off x="1213183" y="5786268"/>
            <a:ext cx="9765634" cy="369332"/>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37ED90A-66A5-48D8-99E9-B65759F11F8C}"/>
              </a:ext>
            </a:extLst>
          </p:cNvPr>
          <p:cNvSpPr/>
          <p:nvPr/>
        </p:nvSpPr>
        <p:spPr>
          <a:xfrm>
            <a:off x="988828" y="4297687"/>
            <a:ext cx="10366744" cy="2410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16B35BBD-91B3-48CE-B190-7B106FBEF907}"/>
              </a:ext>
            </a:extLst>
          </p:cNvPr>
          <p:cNvPicPr>
            <a:picLocks noChangeAspect="1"/>
          </p:cNvPicPr>
          <p:nvPr/>
        </p:nvPicPr>
        <p:blipFill rotWithShape="1">
          <a:blip r:embed="rId10"/>
          <a:srcRect l="8874" t="78664" r="8371" b="15627"/>
          <a:stretch/>
        </p:blipFill>
        <p:spPr>
          <a:xfrm>
            <a:off x="1082988" y="5745886"/>
            <a:ext cx="10120184" cy="488378"/>
          </a:xfrm>
          <a:prstGeom prst="rect">
            <a:avLst/>
          </a:prstGeom>
        </p:spPr>
      </p:pic>
    </p:spTree>
    <p:extLst>
      <p:ext uri="{BB962C8B-B14F-4D97-AF65-F5344CB8AC3E}">
        <p14:creationId xmlns:p14="http://schemas.microsoft.com/office/powerpoint/2010/main" val="26508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3.95833E-6 3.7037E-7 L -0.00079 -0.21204 " pathEditMode="relative" rAng="0" ptsTypes="AA">
                                      <p:cBhvr>
                                        <p:cTn id="12" dur="250" fill="hold"/>
                                        <p:tgtEl>
                                          <p:spTgt spid="13"/>
                                        </p:tgtEl>
                                        <p:attrNameLst>
                                          <p:attrName>ppt_x</p:attrName>
                                          <p:attrName>ppt_y</p:attrName>
                                        </p:attrNameLst>
                                      </p:cBhvr>
                                      <p:rCtr x="-39" y="-1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sp>
        <p:nvSpPr>
          <p:cNvPr id="19" name="Rectangle: Rounded Corners 18">
            <a:extLst>
              <a:ext uri="{FF2B5EF4-FFF2-40B4-BE49-F238E27FC236}">
                <a16:creationId xmlns:a16="http://schemas.microsoft.com/office/drawing/2014/main" id="{65E47DC6-13A7-4F26-B1F5-35BC013B820F}"/>
              </a:ext>
            </a:extLst>
          </p:cNvPr>
          <p:cNvSpPr/>
          <p:nvPr/>
        </p:nvSpPr>
        <p:spPr>
          <a:xfrm>
            <a:off x="3700792" y="1194117"/>
            <a:ext cx="5050423"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Monte Carlo Sampling</a:t>
            </a:r>
          </a:p>
        </p:txBody>
      </p:sp>
      <p:sp>
        <p:nvSpPr>
          <p:cNvPr id="12" name="TextBox 11">
            <a:extLst>
              <a:ext uri="{FF2B5EF4-FFF2-40B4-BE49-F238E27FC236}">
                <a16:creationId xmlns:a16="http://schemas.microsoft.com/office/drawing/2014/main" id="{066E96E5-6C6A-4BC1-8957-122E75C85710}"/>
              </a:ext>
            </a:extLst>
          </p:cNvPr>
          <p:cNvSpPr txBox="1"/>
          <p:nvPr/>
        </p:nvSpPr>
        <p:spPr>
          <a:xfrm>
            <a:off x="420915" y="2427659"/>
            <a:ext cx="7710073" cy="369332"/>
          </a:xfrm>
          <a:prstGeom prst="rect">
            <a:avLst/>
          </a:prstGeom>
          <a:noFill/>
        </p:spPr>
        <p:txBody>
          <a:bodyPr wrap="square" rtlCol="0">
            <a:spAutoFit/>
          </a:bodyPr>
          <a:lstStyle/>
          <a:p>
            <a:r>
              <a:rPr lang="en-GB" dirty="0"/>
              <a:t>Sex = 1, Age group = 4, NSSEC = 1, Rural/Urban = 1 , GOR = 1 </a:t>
            </a:r>
          </a:p>
        </p:txBody>
      </p:sp>
      <p:graphicFrame>
        <p:nvGraphicFramePr>
          <p:cNvPr id="22" name="Table 22">
            <a:extLst>
              <a:ext uri="{FF2B5EF4-FFF2-40B4-BE49-F238E27FC236}">
                <a16:creationId xmlns:a16="http://schemas.microsoft.com/office/drawing/2014/main" id="{E59B0BF1-DFED-4F19-9E71-2AE7B6B7AEA5}"/>
              </a:ext>
            </a:extLst>
          </p:cNvPr>
          <p:cNvGraphicFramePr>
            <a:graphicFrameLocks noGrp="1"/>
          </p:cNvGraphicFramePr>
          <p:nvPr/>
        </p:nvGraphicFramePr>
        <p:xfrm>
          <a:off x="1223133" y="2914240"/>
          <a:ext cx="8128002" cy="741680"/>
        </p:xfrm>
        <a:graphic>
          <a:graphicData uri="http://schemas.openxmlformats.org/drawingml/2006/table">
            <a:tbl>
              <a:tblPr firstRow="1" bandRow="1">
                <a:tableStyleId>{5A111915-BE36-4E01-A7E5-04B1672EAD32}</a:tableStyleId>
              </a:tblPr>
              <a:tblGrid>
                <a:gridCol w="1354667">
                  <a:extLst>
                    <a:ext uri="{9D8B030D-6E8A-4147-A177-3AD203B41FA5}">
                      <a16:colId xmlns:a16="http://schemas.microsoft.com/office/drawing/2014/main" val="4019612600"/>
                    </a:ext>
                  </a:extLst>
                </a:gridCol>
                <a:gridCol w="1354667">
                  <a:extLst>
                    <a:ext uri="{9D8B030D-6E8A-4147-A177-3AD203B41FA5}">
                      <a16:colId xmlns:a16="http://schemas.microsoft.com/office/drawing/2014/main" val="2861400538"/>
                    </a:ext>
                  </a:extLst>
                </a:gridCol>
                <a:gridCol w="1354667">
                  <a:extLst>
                    <a:ext uri="{9D8B030D-6E8A-4147-A177-3AD203B41FA5}">
                      <a16:colId xmlns:a16="http://schemas.microsoft.com/office/drawing/2014/main" val="4052591660"/>
                    </a:ext>
                  </a:extLst>
                </a:gridCol>
                <a:gridCol w="1354667">
                  <a:extLst>
                    <a:ext uri="{9D8B030D-6E8A-4147-A177-3AD203B41FA5}">
                      <a16:colId xmlns:a16="http://schemas.microsoft.com/office/drawing/2014/main" val="2417270786"/>
                    </a:ext>
                  </a:extLst>
                </a:gridCol>
                <a:gridCol w="1354667">
                  <a:extLst>
                    <a:ext uri="{9D8B030D-6E8A-4147-A177-3AD203B41FA5}">
                      <a16:colId xmlns:a16="http://schemas.microsoft.com/office/drawing/2014/main" val="862391192"/>
                    </a:ext>
                  </a:extLst>
                </a:gridCol>
                <a:gridCol w="1354667">
                  <a:extLst>
                    <a:ext uri="{9D8B030D-6E8A-4147-A177-3AD203B41FA5}">
                      <a16:colId xmlns:a16="http://schemas.microsoft.com/office/drawing/2014/main" val="3131683319"/>
                    </a:ext>
                  </a:extLst>
                </a:gridCol>
              </a:tblGrid>
              <a:tr h="370840">
                <a:tc>
                  <a:txBody>
                    <a:bodyPr/>
                    <a:lstStyle/>
                    <a:p>
                      <a:pPr algn="ctr" fontAlgn="b"/>
                      <a:r>
                        <a:rPr lang="en-GB" sz="1800" u="none" strike="noStrike" dirty="0">
                          <a:effectLst/>
                        </a:rPr>
                        <a:t>TripPurpose1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TripPurpose3</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TripPurpose5</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TripPurpose6</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160722"/>
                  </a:ext>
                </a:extLst>
              </a:tr>
              <a:tr h="370840">
                <a:tc>
                  <a:txBody>
                    <a:bodyPr/>
                    <a:lstStyle/>
                    <a:p>
                      <a:pPr algn="ctr" fontAlgn="b"/>
                      <a:r>
                        <a:rPr lang="en-GB" sz="1800" u="none" strike="noStrike" dirty="0">
                          <a:effectLst/>
                        </a:rPr>
                        <a:t>0.3474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0.4526</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0.5632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0.7789</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39125"/>
                  </a:ext>
                </a:extLst>
              </a:tr>
            </a:tbl>
          </a:graphicData>
        </a:graphic>
      </p:graphicFrame>
      <p:graphicFrame>
        <p:nvGraphicFramePr>
          <p:cNvPr id="24" name="Table 24">
            <a:extLst>
              <a:ext uri="{FF2B5EF4-FFF2-40B4-BE49-F238E27FC236}">
                <a16:creationId xmlns:a16="http://schemas.microsoft.com/office/drawing/2014/main" id="{FC55D728-A204-44D8-8986-EF0499ACD210}"/>
              </a:ext>
            </a:extLst>
          </p:cNvPr>
          <p:cNvGraphicFramePr>
            <a:graphicFrameLocks noGrp="1"/>
          </p:cNvGraphicFramePr>
          <p:nvPr>
            <p:extLst>
              <p:ext uri="{D42A27DB-BD31-4B8C-83A1-F6EECF244321}">
                <p14:modId xmlns:p14="http://schemas.microsoft.com/office/powerpoint/2010/main" val="1896132090"/>
              </p:ext>
            </p:extLst>
          </p:nvPr>
        </p:nvGraphicFramePr>
        <p:xfrm>
          <a:off x="1223133" y="3937456"/>
          <a:ext cx="9755684" cy="741680"/>
        </p:xfrm>
        <a:graphic>
          <a:graphicData uri="http://schemas.openxmlformats.org/drawingml/2006/table">
            <a:tbl>
              <a:tblPr firstRow="1" bandRow="1">
                <a:tableStyleId>{5A111915-BE36-4E01-A7E5-04B1672EAD32}</a:tableStyleId>
              </a:tblPr>
              <a:tblGrid>
                <a:gridCol w="2570290">
                  <a:extLst>
                    <a:ext uri="{9D8B030D-6E8A-4147-A177-3AD203B41FA5}">
                      <a16:colId xmlns:a16="http://schemas.microsoft.com/office/drawing/2014/main" val="1184490366"/>
                    </a:ext>
                  </a:extLst>
                </a:gridCol>
                <a:gridCol w="1201344">
                  <a:extLst>
                    <a:ext uri="{9D8B030D-6E8A-4147-A177-3AD203B41FA5}">
                      <a16:colId xmlns:a16="http://schemas.microsoft.com/office/drawing/2014/main" val="918172346"/>
                    </a:ext>
                  </a:extLst>
                </a:gridCol>
                <a:gridCol w="1207008">
                  <a:extLst>
                    <a:ext uri="{9D8B030D-6E8A-4147-A177-3AD203B41FA5}">
                      <a16:colId xmlns:a16="http://schemas.microsoft.com/office/drawing/2014/main" val="826766289"/>
                    </a:ext>
                  </a:extLst>
                </a:gridCol>
                <a:gridCol w="1197864">
                  <a:extLst>
                    <a:ext uri="{9D8B030D-6E8A-4147-A177-3AD203B41FA5}">
                      <a16:colId xmlns:a16="http://schemas.microsoft.com/office/drawing/2014/main" val="3042211415"/>
                    </a:ext>
                  </a:extLst>
                </a:gridCol>
                <a:gridCol w="1234440">
                  <a:extLst>
                    <a:ext uri="{9D8B030D-6E8A-4147-A177-3AD203B41FA5}">
                      <a16:colId xmlns:a16="http://schemas.microsoft.com/office/drawing/2014/main" val="3366511006"/>
                    </a:ext>
                  </a:extLst>
                </a:gridCol>
                <a:gridCol w="1243584">
                  <a:extLst>
                    <a:ext uri="{9D8B030D-6E8A-4147-A177-3AD203B41FA5}">
                      <a16:colId xmlns:a16="http://schemas.microsoft.com/office/drawing/2014/main" val="1039636987"/>
                    </a:ext>
                  </a:extLst>
                </a:gridCol>
                <a:gridCol w="1101154">
                  <a:extLst>
                    <a:ext uri="{9D8B030D-6E8A-4147-A177-3AD203B41FA5}">
                      <a16:colId xmlns:a16="http://schemas.microsoft.com/office/drawing/2014/main" val="3366274027"/>
                    </a:ext>
                  </a:extLst>
                </a:gridCol>
              </a:tblGrid>
              <a:tr h="370840">
                <a:tc>
                  <a:txBody>
                    <a:bodyPr/>
                    <a:lstStyle/>
                    <a:p>
                      <a:pPr algn="l" fontAlgn="b"/>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Distance2</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Distance3</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Distance4</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Distance5</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Distance6</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2195054820"/>
                  </a:ext>
                </a:extLst>
              </a:tr>
              <a:tr h="370840">
                <a:tc>
                  <a:txBody>
                    <a:bodyPr/>
                    <a:lstStyle/>
                    <a:p>
                      <a:pPr algn="l" fontAlgn="b"/>
                      <a:r>
                        <a:rPr lang="en-GB" sz="2000" u="none" strike="noStrike">
                          <a:effectLst/>
                        </a:rPr>
                        <a:t>Social Interaction</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0.0973</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0.4380</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0.7786</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0.9002</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a:effectLst/>
                        </a:rPr>
                        <a:t>0.9027</a:t>
                      </a:r>
                      <a:endParaRPr lang="en-GB" sz="20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tc>
                  <a:txBody>
                    <a:bodyPr/>
                    <a:lstStyle/>
                    <a:p>
                      <a:pPr algn="ctr" fontAlgn="b"/>
                      <a:r>
                        <a:rPr lang="en-GB" sz="2000" u="none" strike="noStrike" dirty="0">
                          <a:effectLst/>
                        </a:rPr>
                        <a:t>1</a:t>
                      </a:r>
                      <a:endParaRPr lang="en-GB" sz="20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tcPr>
                </a:tc>
                <a:extLst>
                  <a:ext uri="{0D108BD9-81ED-4DB2-BD59-A6C34878D82A}">
                    <a16:rowId xmlns:a16="http://schemas.microsoft.com/office/drawing/2014/main" val="3073323466"/>
                  </a:ext>
                </a:extLst>
              </a:tr>
            </a:tbl>
          </a:graphicData>
        </a:graphic>
      </p:graphicFrame>
      <p:pic>
        <p:nvPicPr>
          <p:cNvPr id="44" name="Picture 2">
            <a:extLst>
              <a:ext uri="{FF2B5EF4-FFF2-40B4-BE49-F238E27FC236}">
                <a16:creationId xmlns:a16="http://schemas.microsoft.com/office/drawing/2014/main" id="{11935CED-56E3-49EA-BAB8-DAA9C1A7BA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4" t="19137" r="10433"/>
          <a:stretch/>
        </p:blipFill>
        <p:spPr bwMode="auto">
          <a:xfrm>
            <a:off x="9420984" y="1234624"/>
            <a:ext cx="2350101" cy="18788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narrow city street with buildings in the background&#10;&#10;Description automatically generated">
            <a:extLst>
              <a:ext uri="{FF2B5EF4-FFF2-40B4-BE49-F238E27FC236}">
                <a16:creationId xmlns:a16="http://schemas.microsoft.com/office/drawing/2014/main" id="{B1C87B0B-4687-428E-9D5E-9FBD2D73EABD}"/>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9944717" y="1879206"/>
            <a:ext cx="960083" cy="698729"/>
          </a:xfrm>
          <a:prstGeom prst="rect">
            <a:avLst/>
          </a:prstGeom>
        </p:spPr>
      </p:pic>
      <p:pic>
        <p:nvPicPr>
          <p:cNvPr id="46" name="Picture 45" descr="A person wearing a mask&#10;&#10;Description automatically generated">
            <a:extLst>
              <a:ext uri="{FF2B5EF4-FFF2-40B4-BE49-F238E27FC236}">
                <a16:creationId xmlns:a16="http://schemas.microsoft.com/office/drawing/2014/main" id="{C71C7869-C4F0-4F88-983E-48C424D94A69}"/>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10262808" y="1960617"/>
            <a:ext cx="323900" cy="569056"/>
          </a:xfrm>
          <a:prstGeom prst="rect">
            <a:avLst/>
          </a:prstGeom>
        </p:spPr>
      </p:pic>
      <p:sp>
        <p:nvSpPr>
          <p:cNvPr id="8" name="Rectangle 7">
            <a:extLst>
              <a:ext uri="{FF2B5EF4-FFF2-40B4-BE49-F238E27FC236}">
                <a16:creationId xmlns:a16="http://schemas.microsoft.com/office/drawing/2014/main" id="{E1EA318D-92D7-4A6C-98C3-3266C8F6AADB}"/>
              </a:ext>
            </a:extLst>
          </p:cNvPr>
          <p:cNvSpPr/>
          <p:nvPr/>
        </p:nvSpPr>
        <p:spPr>
          <a:xfrm>
            <a:off x="6226003" y="4012249"/>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9" name="Rectangle 8">
            <a:extLst>
              <a:ext uri="{FF2B5EF4-FFF2-40B4-BE49-F238E27FC236}">
                <a16:creationId xmlns:a16="http://schemas.microsoft.com/office/drawing/2014/main" id="{7FFE748F-4C7D-40B3-BAF1-6AB3171A5897}"/>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8" name="Rectangle: Rounded Corners 17">
            <a:extLst>
              <a:ext uri="{FF2B5EF4-FFF2-40B4-BE49-F238E27FC236}">
                <a16:creationId xmlns:a16="http://schemas.microsoft.com/office/drawing/2014/main" id="{6AD5B184-2F07-4D1F-BBDB-37B9089D5439}"/>
              </a:ext>
            </a:extLst>
          </p:cNvPr>
          <p:cNvSpPr/>
          <p:nvPr/>
        </p:nvSpPr>
        <p:spPr>
          <a:xfrm>
            <a:off x="6742705" y="3320104"/>
            <a:ext cx="1213899" cy="361156"/>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3E637B3-0A13-4C57-8D7F-E14DC34F3D95}"/>
              </a:ext>
            </a:extLst>
          </p:cNvPr>
          <p:cNvSpPr txBox="1"/>
          <p:nvPr/>
        </p:nvSpPr>
        <p:spPr>
          <a:xfrm>
            <a:off x="4737987" y="5241514"/>
            <a:ext cx="695748" cy="523220"/>
          </a:xfrm>
          <a:prstGeom prst="rect">
            <a:avLst/>
          </a:prstGeom>
          <a:noFill/>
        </p:spPr>
        <p:txBody>
          <a:bodyPr wrap="square" rtlCol="0">
            <a:spAutoFit/>
          </a:bodyPr>
          <a:lstStyle/>
          <a:p>
            <a:r>
              <a:rPr lang="en-GB" sz="2800" b="1" dirty="0"/>
              <a:t>0.4</a:t>
            </a:r>
            <a:endParaRPr lang="en-GB" sz="2800" dirty="0"/>
          </a:p>
        </p:txBody>
      </p:sp>
      <p:cxnSp>
        <p:nvCxnSpPr>
          <p:cNvPr id="21" name="Straight Arrow Connector 20">
            <a:extLst>
              <a:ext uri="{FF2B5EF4-FFF2-40B4-BE49-F238E27FC236}">
                <a16:creationId xmlns:a16="http://schemas.microsoft.com/office/drawing/2014/main" id="{6E43AFD5-0B6E-4A80-B96D-3184DF544275}"/>
              </a:ext>
            </a:extLst>
          </p:cNvPr>
          <p:cNvCxnSpPr>
            <a:cxnSpLocks/>
            <a:stCxn id="20" idx="0"/>
          </p:cNvCxnSpPr>
          <p:nvPr/>
        </p:nvCxnSpPr>
        <p:spPr>
          <a:xfrm flipV="1">
            <a:off x="5085861" y="4765809"/>
            <a:ext cx="201273" cy="475705"/>
          </a:xfrm>
          <a:prstGeom prst="straightConnector1">
            <a:avLst/>
          </a:prstGeom>
          <a:ln w="28575">
            <a:solidFill>
              <a:srgbClr val="41B6C4"/>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7399851-E27D-4D87-8763-8494EEAF1DC9}"/>
              </a:ext>
            </a:extLst>
          </p:cNvPr>
          <p:cNvSpPr/>
          <p:nvPr/>
        </p:nvSpPr>
        <p:spPr>
          <a:xfrm>
            <a:off x="4979656" y="4325333"/>
            <a:ext cx="1213899" cy="361156"/>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962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sp>
        <p:nvSpPr>
          <p:cNvPr id="7" name="TextBox 6"/>
          <p:cNvSpPr txBox="1"/>
          <p:nvPr/>
        </p:nvSpPr>
        <p:spPr>
          <a:xfrm>
            <a:off x="339724" y="1339062"/>
            <a:ext cx="5050423"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Methodology</a:t>
            </a:r>
          </a:p>
        </p:txBody>
      </p:sp>
      <p:sp>
        <p:nvSpPr>
          <p:cNvPr id="8" name="Rectangle: Rounded Corners 7">
            <a:extLst>
              <a:ext uri="{FF2B5EF4-FFF2-40B4-BE49-F238E27FC236}">
                <a16:creationId xmlns:a16="http://schemas.microsoft.com/office/drawing/2014/main" id="{96D35B3E-2966-4A34-8F6C-18468ACEDC9F}"/>
              </a:ext>
            </a:extLst>
          </p:cNvPr>
          <p:cNvSpPr/>
          <p:nvPr/>
        </p:nvSpPr>
        <p:spPr>
          <a:xfrm>
            <a:off x="274695" y="5356433"/>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Constraint Table</a:t>
            </a:r>
          </a:p>
        </p:txBody>
      </p:sp>
      <p:sp>
        <p:nvSpPr>
          <p:cNvPr id="9" name="Rectangle: Rounded Corners 8">
            <a:extLst>
              <a:ext uri="{FF2B5EF4-FFF2-40B4-BE49-F238E27FC236}">
                <a16:creationId xmlns:a16="http://schemas.microsoft.com/office/drawing/2014/main" id="{4DB8673D-551D-44F9-92A7-425A9831574E}"/>
              </a:ext>
            </a:extLst>
          </p:cNvPr>
          <p:cNvSpPr/>
          <p:nvPr/>
        </p:nvSpPr>
        <p:spPr>
          <a:xfrm>
            <a:off x="274696" y="2130879"/>
            <a:ext cx="2651384"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National Travel Survey</a:t>
            </a:r>
          </a:p>
        </p:txBody>
      </p:sp>
      <p:sp>
        <p:nvSpPr>
          <p:cNvPr id="10" name="Right Brace 9">
            <a:extLst>
              <a:ext uri="{FF2B5EF4-FFF2-40B4-BE49-F238E27FC236}">
                <a16:creationId xmlns:a16="http://schemas.microsoft.com/office/drawing/2014/main" id="{7642AA41-39A3-4E2D-B9E3-21D8F1F2EC94}"/>
              </a:ext>
            </a:extLst>
          </p:cNvPr>
          <p:cNvSpPr/>
          <p:nvPr/>
        </p:nvSpPr>
        <p:spPr>
          <a:xfrm>
            <a:off x="2578118" y="4219455"/>
            <a:ext cx="682002" cy="1971675"/>
          </a:xfrm>
          <a:prstGeom prst="rightBrace">
            <a:avLst/>
          </a:prstGeom>
          <a:noFill/>
          <a:ln w="28575">
            <a:solidFill>
              <a:srgbClr val="1D91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4554CCE3-F107-420B-A114-07E29FB52AA4}"/>
              </a:ext>
            </a:extLst>
          </p:cNvPr>
          <p:cNvCxnSpPr/>
          <p:nvPr/>
        </p:nvCxnSpPr>
        <p:spPr>
          <a:xfrm>
            <a:off x="3082394" y="2724150"/>
            <a:ext cx="726622" cy="0"/>
          </a:xfrm>
          <a:prstGeom prst="straightConnector1">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2AE6F9D1-0470-43C3-AC1E-5D288DA2E310}"/>
              </a:ext>
            </a:extLst>
          </p:cNvPr>
          <p:cNvSpPr/>
          <p:nvPr/>
        </p:nvSpPr>
        <p:spPr>
          <a:xfrm>
            <a:off x="4064453" y="1849225"/>
            <a:ext cx="7706631" cy="1655597"/>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Constraint Table:</a:t>
            </a:r>
          </a:p>
          <a:p>
            <a:pPr algn="ctr"/>
            <a:r>
              <a:rPr lang="en-GB" sz="2400" dirty="0">
                <a:solidFill>
                  <a:schemeClr val="tx1"/>
                </a:solidFill>
                <a:latin typeface="Arial" panose="020B0604020202020204" pitchFamily="34" charset="0"/>
                <a:cs typeface="Arial" panose="020B0604020202020204" pitchFamily="34" charset="0"/>
              </a:rPr>
              <a:t>Create a probability distribution for an individual’s trip purpose depending on a set of constraints.</a:t>
            </a:r>
          </a:p>
        </p:txBody>
      </p:sp>
      <p:sp>
        <p:nvSpPr>
          <p:cNvPr id="16" name="Rectangle: Rounded Corners 15">
            <a:extLst>
              <a:ext uri="{FF2B5EF4-FFF2-40B4-BE49-F238E27FC236}">
                <a16:creationId xmlns:a16="http://schemas.microsoft.com/office/drawing/2014/main" id="{AD9A40EF-6EBA-4BBD-BEEC-2CEEAAD98F18}"/>
              </a:ext>
            </a:extLst>
          </p:cNvPr>
          <p:cNvSpPr/>
          <p:nvPr/>
        </p:nvSpPr>
        <p:spPr>
          <a:xfrm>
            <a:off x="274696" y="3859260"/>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UK Census</a:t>
            </a:r>
          </a:p>
          <a:p>
            <a:pPr algn="ctr"/>
            <a:r>
              <a:rPr lang="en-GB" sz="2400" dirty="0">
                <a:solidFill>
                  <a:schemeClr val="tx1"/>
                </a:solidFill>
                <a:latin typeface="Arial" panose="020B0604020202020204" pitchFamily="34" charset="0"/>
                <a:cs typeface="Arial" panose="020B0604020202020204" pitchFamily="34" charset="0"/>
              </a:rPr>
              <a:t>(SPENSER)</a:t>
            </a:r>
          </a:p>
        </p:txBody>
      </p:sp>
      <p:sp>
        <p:nvSpPr>
          <p:cNvPr id="17" name="Rectangle: Rounded Corners 16">
            <a:extLst>
              <a:ext uri="{FF2B5EF4-FFF2-40B4-BE49-F238E27FC236}">
                <a16:creationId xmlns:a16="http://schemas.microsoft.com/office/drawing/2014/main" id="{52857C77-95D2-4052-8DC1-2F2C766B3CBA}"/>
              </a:ext>
            </a:extLst>
          </p:cNvPr>
          <p:cNvSpPr/>
          <p:nvPr/>
        </p:nvSpPr>
        <p:spPr>
          <a:xfrm>
            <a:off x="3451947" y="4653504"/>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Master Table</a:t>
            </a:r>
          </a:p>
        </p:txBody>
      </p:sp>
      <p:cxnSp>
        <p:nvCxnSpPr>
          <p:cNvPr id="18" name="Straight Arrow Connector 17">
            <a:extLst>
              <a:ext uri="{FF2B5EF4-FFF2-40B4-BE49-F238E27FC236}">
                <a16:creationId xmlns:a16="http://schemas.microsoft.com/office/drawing/2014/main" id="{BCABCF44-A02C-4A6A-A4DD-F7E8B8F42B77}"/>
              </a:ext>
            </a:extLst>
          </p:cNvPr>
          <p:cNvCxnSpPr/>
          <p:nvPr/>
        </p:nvCxnSpPr>
        <p:spPr>
          <a:xfrm>
            <a:off x="5692093" y="5205291"/>
            <a:ext cx="726622" cy="0"/>
          </a:xfrm>
          <a:prstGeom prst="straightConnector1">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5E47DC6-13A7-4F26-B1F5-35BC013B820F}"/>
              </a:ext>
            </a:extLst>
          </p:cNvPr>
          <p:cNvSpPr/>
          <p:nvPr/>
        </p:nvSpPr>
        <p:spPr>
          <a:xfrm>
            <a:off x="6558414" y="4653504"/>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Monte Carlo Sampling</a:t>
            </a:r>
          </a:p>
        </p:txBody>
      </p:sp>
      <p:sp>
        <p:nvSpPr>
          <p:cNvPr id="20" name="Rectangle: Rounded Corners 19">
            <a:extLst>
              <a:ext uri="{FF2B5EF4-FFF2-40B4-BE49-F238E27FC236}">
                <a16:creationId xmlns:a16="http://schemas.microsoft.com/office/drawing/2014/main" id="{07F535F3-8423-47AA-AEA2-941821165B82}"/>
              </a:ext>
            </a:extLst>
          </p:cNvPr>
          <p:cNvSpPr/>
          <p:nvPr/>
        </p:nvSpPr>
        <p:spPr>
          <a:xfrm>
            <a:off x="9656466" y="4653504"/>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Assign Travel Behaviour</a:t>
            </a:r>
          </a:p>
        </p:txBody>
      </p:sp>
      <p:cxnSp>
        <p:nvCxnSpPr>
          <p:cNvPr id="12" name="Connector: Curved 11">
            <a:extLst>
              <a:ext uri="{FF2B5EF4-FFF2-40B4-BE49-F238E27FC236}">
                <a16:creationId xmlns:a16="http://schemas.microsoft.com/office/drawing/2014/main" id="{0B60886B-6385-4CCF-BD67-AA4F878C8B2D}"/>
              </a:ext>
            </a:extLst>
          </p:cNvPr>
          <p:cNvCxnSpPr>
            <a:cxnSpLocks/>
          </p:cNvCxnSpPr>
          <p:nvPr/>
        </p:nvCxnSpPr>
        <p:spPr>
          <a:xfrm rot="5400000">
            <a:off x="9185671" y="4336807"/>
            <a:ext cx="12700" cy="3098052"/>
          </a:xfrm>
          <a:prstGeom prst="curvedConnector3">
            <a:avLst>
              <a:gd name="adj1" fmla="val 6192000"/>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1B480649-80DA-4C09-971E-0A03C287FA6F}"/>
              </a:ext>
            </a:extLst>
          </p:cNvPr>
          <p:cNvCxnSpPr>
            <a:cxnSpLocks/>
          </p:cNvCxnSpPr>
          <p:nvPr/>
        </p:nvCxnSpPr>
        <p:spPr>
          <a:xfrm rot="5400000" flipH="1" flipV="1">
            <a:off x="9158922" y="2989328"/>
            <a:ext cx="12700" cy="3098052"/>
          </a:xfrm>
          <a:prstGeom prst="curvedConnector3">
            <a:avLst>
              <a:gd name="adj1" fmla="val 5832000"/>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77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text, map&#10;&#10;Description automatically generated">
            <a:extLst>
              <a:ext uri="{FF2B5EF4-FFF2-40B4-BE49-F238E27FC236}">
                <a16:creationId xmlns:a16="http://schemas.microsoft.com/office/drawing/2014/main" id="{0F625DDA-4AF2-4AAF-9A32-26CFCEE6EA31}"/>
              </a:ext>
            </a:extLst>
          </p:cNvPr>
          <p:cNvPicPr>
            <a:picLocks noChangeAspect="1"/>
          </p:cNvPicPr>
          <p:nvPr/>
        </p:nvPicPr>
        <p:blipFill rotWithShape="1">
          <a:blip r:embed="rId5"/>
          <a:srcRect l="3151" t="3227" r="2880" b="3779"/>
          <a:stretch/>
        </p:blipFill>
        <p:spPr>
          <a:xfrm>
            <a:off x="-240" y="1586534"/>
            <a:ext cx="3087375" cy="3684932"/>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A598B073-2882-4129-ABB9-6B8F66DB9ADC}"/>
              </a:ext>
            </a:extLst>
          </p:cNvPr>
          <p:cNvPicPr>
            <a:picLocks noChangeAspect="1"/>
          </p:cNvPicPr>
          <p:nvPr/>
        </p:nvPicPr>
        <p:blipFill rotWithShape="1">
          <a:blip r:embed="rId6"/>
          <a:srcRect l="3486" t="3227" r="2544" b="3779"/>
          <a:stretch/>
        </p:blipFill>
        <p:spPr>
          <a:xfrm>
            <a:off x="3056812" y="1586534"/>
            <a:ext cx="3078008" cy="3673752"/>
          </a:xfrm>
          <a:prstGeom prst="rect">
            <a:avLst/>
          </a:prstGeom>
        </p:spPr>
      </p:pic>
      <p:pic>
        <p:nvPicPr>
          <p:cNvPr id="13" name="Picture 12" descr="A picture containing text, map&#10;&#10;Description automatically generated">
            <a:extLst>
              <a:ext uri="{FF2B5EF4-FFF2-40B4-BE49-F238E27FC236}">
                <a16:creationId xmlns:a16="http://schemas.microsoft.com/office/drawing/2014/main" id="{D4887D9E-0F53-46DC-8D44-01BADACDF7E0}"/>
              </a:ext>
            </a:extLst>
          </p:cNvPr>
          <p:cNvPicPr>
            <a:picLocks noChangeAspect="1"/>
          </p:cNvPicPr>
          <p:nvPr/>
        </p:nvPicPr>
        <p:blipFill rotWithShape="1">
          <a:blip r:embed="rId7"/>
          <a:srcRect l="3065" t="2271" r="2966" b="3780"/>
          <a:stretch/>
        </p:blipFill>
        <p:spPr>
          <a:xfrm>
            <a:off x="6096000" y="1586674"/>
            <a:ext cx="3037459" cy="3662570"/>
          </a:xfrm>
          <a:prstGeom prst="rect">
            <a:avLst/>
          </a:prstGeom>
        </p:spPr>
      </p:pic>
      <p:pic>
        <p:nvPicPr>
          <p:cNvPr id="15" name="Picture 14" descr="A picture containing text, map&#10;&#10;Description automatically generated">
            <a:extLst>
              <a:ext uri="{FF2B5EF4-FFF2-40B4-BE49-F238E27FC236}">
                <a16:creationId xmlns:a16="http://schemas.microsoft.com/office/drawing/2014/main" id="{65DDAA08-BB33-4421-94CF-EA8ACDF8FFB0}"/>
              </a:ext>
            </a:extLst>
          </p:cNvPr>
          <p:cNvPicPr>
            <a:picLocks noChangeAspect="1"/>
          </p:cNvPicPr>
          <p:nvPr/>
        </p:nvPicPr>
        <p:blipFill rotWithShape="1">
          <a:blip r:embed="rId8"/>
          <a:srcRect l="2752" t="2829" r="2243" b="2805"/>
          <a:stretch/>
        </p:blipFill>
        <p:spPr>
          <a:xfrm>
            <a:off x="9143685" y="1586534"/>
            <a:ext cx="3057360" cy="3662570"/>
          </a:xfrm>
          <a:prstGeom prst="rect">
            <a:avLst/>
          </a:prstGeom>
        </p:spPr>
      </p:pic>
      <p:sp>
        <p:nvSpPr>
          <p:cNvPr id="16" name="TextBox 15">
            <a:extLst>
              <a:ext uri="{FF2B5EF4-FFF2-40B4-BE49-F238E27FC236}">
                <a16:creationId xmlns:a16="http://schemas.microsoft.com/office/drawing/2014/main" id="{C7CACC59-5088-4AA8-BE0B-0D2873C1BF47}"/>
              </a:ext>
            </a:extLst>
          </p:cNvPr>
          <p:cNvSpPr txBox="1"/>
          <p:nvPr/>
        </p:nvSpPr>
        <p:spPr>
          <a:xfrm>
            <a:off x="200025" y="529122"/>
            <a:ext cx="10865139"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Mean Distance Travelled by Car per Person per Year by LSOA</a:t>
            </a:r>
          </a:p>
        </p:txBody>
      </p:sp>
    </p:spTree>
    <p:extLst>
      <p:ext uri="{BB962C8B-B14F-4D97-AF65-F5344CB8AC3E}">
        <p14:creationId xmlns:p14="http://schemas.microsoft.com/office/powerpoint/2010/main" val="1651836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picture containing text, map&#10;&#10;Description automatically generated">
            <a:extLst>
              <a:ext uri="{FF2B5EF4-FFF2-40B4-BE49-F238E27FC236}">
                <a16:creationId xmlns:a16="http://schemas.microsoft.com/office/drawing/2014/main" id="{892EAE50-381D-40C6-9795-B889AD3D8DA2}"/>
              </a:ext>
            </a:extLst>
          </p:cNvPr>
          <p:cNvPicPr>
            <a:picLocks noChangeAspect="1"/>
          </p:cNvPicPr>
          <p:nvPr/>
        </p:nvPicPr>
        <p:blipFill rotWithShape="1">
          <a:blip r:embed="rId4"/>
          <a:srcRect l="3385" t="2610" r="2743" b="3703"/>
          <a:stretch/>
        </p:blipFill>
        <p:spPr>
          <a:xfrm>
            <a:off x="0" y="1450074"/>
            <a:ext cx="3052549" cy="3957851"/>
          </a:xfrm>
          <a:prstGeom prst="rect">
            <a:avLst/>
          </a:prstGeom>
        </p:spPr>
      </p:pic>
      <p:pic>
        <p:nvPicPr>
          <p:cNvPr id="23" name="Picture 22" descr="A picture containing text, map&#10;&#10;Description automatically generated">
            <a:extLst>
              <a:ext uri="{FF2B5EF4-FFF2-40B4-BE49-F238E27FC236}">
                <a16:creationId xmlns:a16="http://schemas.microsoft.com/office/drawing/2014/main" id="{DF81408E-505E-4BA5-A722-5CC7E84D3369}"/>
              </a:ext>
            </a:extLst>
          </p:cNvPr>
          <p:cNvPicPr>
            <a:picLocks noChangeAspect="1"/>
          </p:cNvPicPr>
          <p:nvPr/>
        </p:nvPicPr>
        <p:blipFill rotWithShape="1">
          <a:blip r:embed="rId5"/>
          <a:srcRect l="2608" t="2315" r="2784" b="2912"/>
          <a:stretch/>
        </p:blipFill>
        <p:spPr>
          <a:xfrm>
            <a:off x="3043327" y="1450074"/>
            <a:ext cx="3076485" cy="4003676"/>
          </a:xfrm>
          <a:prstGeom prst="rect">
            <a:avLst/>
          </a:prstGeom>
        </p:spPr>
      </p:pic>
      <p:pic>
        <p:nvPicPr>
          <p:cNvPr id="25" name="Picture 24" descr="A close up of a map&#10;&#10;Description automatically generated">
            <a:extLst>
              <a:ext uri="{FF2B5EF4-FFF2-40B4-BE49-F238E27FC236}">
                <a16:creationId xmlns:a16="http://schemas.microsoft.com/office/drawing/2014/main" id="{4B003BC9-67D7-4E98-B7FC-5B04B136229E}"/>
              </a:ext>
            </a:extLst>
          </p:cNvPr>
          <p:cNvPicPr>
            <a:picLocks noChangeAspect="1"/>
          </p:cNvPicPr>
          <p:nvPr/>
        </p:nvPicPr>
        <p:blipFill rotWithShape="1">
          <a:blip r:embed="rId6"/>
          <a:srcRect l="3204" t="2442" r="3044" b="2785"/>
          <a:stretch/>
        </p:blipFill>
        <p:spPr>
          <a:xfrm>
            <a:off x="3062228" y="1453230"/>
            <a:ext cx="3048696" cy="4003676"/>
          </a:xfrm>
          <a:prstGeom prst="rect">
            <a:avLst/>
          </a:prstGeom>
        </p:spPr>
      </p:pic>
      <p:pic>
        <p:nvPicPr>
          <p:cNvPr id="27" name="Picture 26" descr="A close up of a map&#10;&#10;Description automatically generated">
            <a:extLst>
              <a:ext uri="{FF2B5EF4-FFF2-40B4-BE49-F238E27FC236}">
                <a16:creationId xmlns:a16="http://schemas.microsoft.com/office/drawing/2014/main" id="{3DBDA311-8C98-47A2-BF4A-6457827B554B}"/>
              </a:ext>
            </a:extLst>
          </p:cNvPr>
          <p:cNvPicPr>
            <a:picLocks noChangeAspect="1"/>
          </p:cNvPicPr>
          <p:nvPr/>
        </p:nvPicPr>
        <p:blipFill rotWithShape="1">
          <a:blip r:embed="rId7"/>
          <a:srcRect l="2856" t="2614" r="3390" b="2614"/>
          <a:stretch/>
        </p:blipFill>
        <p:spPr>
          <a:xfrm>
            <a:off x="6090757" y="1453230"/>
            <a:ext cx="3048696" cy="4003675"/>
          </a:xfrm>
          <a:prstGeom prst="rect">
            <a:avLst/>
          </a:prstGeom>
        </p:spPr>
      </p:pic>
      <p:pic>
        <p:nvPicPr>
          <p:cNvPr id="29" name="Picture 28" descr="A close up of a map&#10;&#10;Description automatically generated">
            <a:extLst>
              <a:ext uri="{FF2B5EF4-FFF2-40B4-BE49-F238E27FC236}">
                <a16:creationId xmlns:a16="http://schemas.microsoft.com/office/drawing/2014/main" id="{0C9DA214-03B8-43BD-AAA5-2710B4AD45F7}"/>
              </a:ext>
            </a:extLst>
          </p:cNvPr>
          <p:cNvPicPr>
            <a:picLocks noChangeAspect="1"/>
          </p:cNvPicPr>
          <p:nvPr/>
        </p:nvPicPr>
        <p:blipFill rotWithShape="1">
          <a:blip r:embed="rId8"/>
          <a:srcRect l="2865" t="2885" r="2527" b="2341"/>
          <a:stretch/>
        </p:blipFill>
        <p:spPr>
          <a:xfrm>
            <a:off x="9128175" y="1453230"/>
            <a:ext cx="3076485" cy="4003675"/>
          </a:xfrm>
          <a:prstGeom prst="rect">
            <a:avLst/>
          </a:prstGeom>
        </p:spPr>
      </p:pic>
    </p:spTree>
    <p:extLst>
      <p:ext uri="{BB962C8B-B14F-4D97-AF65-F5344CB8AC3E}">
        <p14:creationId xmlns:p14="http://schemas.microsoft.com/office/powerpoint/2010/main" val="2638748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EE38EA34-A013-4962-9A61-BB14392242E1}"/>
              </a:ext>
            </a:extLst>
          </p:cNvPr>
          <p:cNvGrpSpPr/>
          <p:nvPr/>
        </p:nvGrpSpPr>
        <p:grpSpPr>
          <a:xfrm>
            <a:off x="350926" y="4901"/>
            <a:ext cx="11644027" cy="6844480"/>
            <a:chOff x="350926" y="4901"/>
            <a:chExt cx="11644027" cy="6844480"/>
          </a:xfrm>
        </p:grpSpPr>
        <p:pic>
          <p:nvPicPr>
            <p:cNvPr id="7" name="Picture 6">
              <a:extLst>
                <a:ext uri="{FF2B5EF4-FFF2-40B4-BE49-F238E27FC236}">
                  <a16:creationId xmlns:a16="http://schemas.microsoft.com/office/drawing/2014/main" id="{0CB6F58D-5D7A-47F0-9FF3-925D9890DE83}"/>
                </a:ext>
              </a:extLst>
            </p:cNvPr>
            <p:cNvPicPr>
              <a:picLocks noChangeAspect="1"/>
            </p:cNvPicPr>
            <p:nvPr/>
          </p:nvPicPr>
          <p:blipFill rotWithShape="1">
            <a:blip r:embed="rId4"/>
            <a:srcRect t="7334"/>
            <a:stretch/>
          </p:blipFill>
          <p:spPr>
            <a:xfrm>
              <a:off x="350926" y="4901"/>
              <a:ext cx="5742432" cy="3406022"/>
            </a:xfrm>
            <a:prstGeom prst="rect">
              <a:avLst/>
            </a:prstGeom>
          </p:spPr>
        </p:pic>
        <p:pic>
          <p:nvPicPr>
            <p:cNvPr id="9" name="Picture 8">
              <a:extLst>
                <a:ext uri="{FF2B5EF4-FFF2-40B4-BE49-F238E27FC236}">
                  <a16:creationId xmlns:a16="http://schemas.microsoft.com/office/drawing/2014/main" id="{276A5B27-97AE-4B67-AE0C-325875F3CEF3}"/>
                </a:ext>
              </a:extLst>
            </p:cNvPr>
            <p:cNvPicPr>
              <a:picLocks noChangeAspect="1"/>
            </p:cNvPicPr>
            <p:nvPr/>
          </p:nvPicPr>
          <p:blipFill rotWithShape="1">
            <a:blip r:embed="rId5"/>
            <a:srcRect t="7334"/>
            <a:stretch/>
          </p:blipFill>
          <p:spPr>
            <a:xfrm>
              <a:off x="6244259" y="18077"/>
              <a:ext cx="5750694" cy="3410923"/>
            </a:xfrm>
            <a:prstGeom prst="rect">
              <a:avLst/>
            </a:prstGeom>
          </p:spPr>
        </p:pic>
        <p:pic>
          <p:nvPicPr>
            <p:cNvPr id="10" name="Picture 9">
              <a:extLst>
                <a:ext uri="{FF2B5EF4-FFF2-40B4-BE49-F238E27FC236}">
                  <a16:creationId xmlns:a16="http://schemas.microsoft.com/office/drawing/2014/main" id="{2F703320-D22C-42DB-919C-7B3487210937}"/>
                </a:ext>
              </a:extLst>
            </p:cNvPr>
            <p:cNvPicPr>
              <a:picLocks noChangeAspect="1"/>
            </p:cNvPicPr>
            <p:nvPr/>
          </p:nvPicPr>
          <p:blipFill rotWithShape="1">
            <a:blip r:embed="rId6"/>
            <a:srcRect t="7200"/>
            <a:stretch/>
          </p:blipFill>
          <p:spPr>
            <a:xfrm>
              <a:off x="369119" y="3424450"/>
              <a:ext cx="5750693" cy="3415830"/>
            </a:xfrm>
            <a:prstGeom prst="rect">
              <a:avLst/>
            </a:prstGeom>
          </p:spPr>
        </p:pic>
        <p:pic>
          <p:nvPicPr>
            <p:cNvPr id="11" name="Picture 10">
              <a:extLst>
                <a:ext uri="{FF2B5EF4-FFF2-40B4-BE49-F238E27FC236}">
                  <a16:creationId xmlns:a16="http://schemas.microsoft.com/office/drawing/2014/main" id="{210376DD-8849-406B-A9EA-E5BDAA020E0B}"/>
                </a:ext>
              </a:extLst>
            </p:cNvPr>
            <p:cNvPicPr>
              <a:picLocks noChangeAspect="1"/>
            </p:cNvPicPr>
            <p:nvPr/>
          </p:nvPicPr>
          <p:blipFill rotWithShape="1">
            <a:blip r:embed="rId7"/>
            <a:srcRect t="7200"/>
            <a:stretch/>
          </p:blipFill>
          <p:spPr>
            <a:xfrm>
              <a:off x="6232762" y="3438459"/>
              <a:ext cx="5742430" cy="3410922"/>
            </a:xfrm>
            <a:prstGeom prst="rect">
              <a:avLst/>
            </a:prstGeom>
          </p:spPr>
        </p:pic>
      </p:grpSp>
    </p:spTree>
    <p:extLst>
      <p:ext uri="{BB962C8B-B14F-4D97-AF65-F5344CB8AC3E}">
        <p14:creationId xmlns:p14="http://schemas.microsoft.com/office/powerpoint/2010/main" val="3867937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31328" t="24130" r="3593" b="65091"/>
          <a:stretch/>
        </p:blipFill>
        <p:spPr>
          <a:xfrm>
            <a:off x="196318" y="149995"/>
            <a:ext cx="12059372" cy="1112784"/>
          </a:xfrm>
          <a:prstGeom prst="rect">
            <a:avLst/>
          </a:prstGeom>
        </p:spPr>
      </p:pic>
      <p:sp>
        <p:nvSpPr>
          <p:cNvPr id="8" name="TextBox 7">
            <a:extLst>
              <a:ext uri="{FF2B5EF4-FFF2-40B4-BE49-F238E27FC236}">
                <a16:creationId xmlns:a16="http://schemas.microsoft.com/office/drawing/2014/main" id="{E3FCE555-53E1-4B0D-9922-A15002A56EC7}"/>
              </a:ext>
            </a:extLst>
          </p:cNvPr>
          <p:cNvSpPr txBox="1"/>
          <p:nvPr/>
        </p:nvSpPr>
        <p:spPr>
          <a:xfrm>
            <a:off x="339724" y="1339062"/>
            <a:ext cx="11431361" cy="3424784"/>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Next Steps</a:t>
            </a:r>
          </a:p>
          <a:p>
            <a:pPr marL="1371600" lvl="2" indent="-457200">
              <a:lnSpc>
                <a:spcPct val="2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Assess the differences between LSOAs and regions</a:t>
            </a:r>
          </a:p>
          <a:p>
            <a:pPr marL="1828800" lvl="3" indent="-457200">
              <a:lnSpc>
                <a:spcPct val="2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Create a set of indicators of demand</a:t>
            </a:r>
          </a:p>
          <a:p>
            <a:pPr marL="1371600" lvl="2" indent="-457200">
              <a:lnSpc>
                <a:spcPct val="2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Validation of the results</a:t>
            </a:r>
          </a:p>
          <a:p>
            <a:pPr marL="1828800" lvl="3" indent="-457200">
              <a:lnSpc>
                <a:spcPct val="2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MOT and NTS estimates</a:t>
            </a:r>
          </a:p>
        </p:txBody>
      </p:sp>
      <p:grpSp>
        <p:nvGrpSpPr>
          <p:cNvPr id="9" name="Group 8">
            <a:extLst>
              <a:ext uri="{FF2B5EF4-FFF2-40B4-BE49-F238E27FC236}">
                <a16:creationId xmlns:a16="http://schemas.microsoft.com/office/drawing/2014/main" id="{E683BCC7-CF2D-4E29-9D8B-98B02D4B2F01}"/>
              </a:ext>
            </a:extLst>
          </p:cNvPr>
          <p:cNvGrpSpPr/>
          <p:nvPr/>
        </p:nvGrpSpPr>
        <p:grpSpPr>
          <a:xfrm>
            <a:off x="5975927" y="3306617"/>
            <a:ext cx="6019026" cy="3542763"/>
            <a:chOff x="350926" y="4901"/>
            <a:chExt cx="11644027" cy="6844480"/>
          </a:xfrm>
        </p:grpSpPr>
        <p:pic>
          <p:nvPicPr>
            <p:cNvPr id="10" name="Picture 9">
              <a:extLst>
                <a:ext uri="{FF2B5EF4-FFF2-40B4-BE49-F238E27FC236}">
                  <a16:creationId xmlns:a16="http://schemas.microsoft.com/office/drawing/2014/main" id="{82EABC28-5241-4979-8864-712B3C369E81}"/>
                </a:ext>
              </a:extLst>
            </p:cNvPr>
            <p:cNvPicPr>
              <a:picLocks noChangeAspect="1"/>
            </p:cNvPicPr>
            <p:nvPr/>
          </p:nvPicPr>
          <p:blipFill rotWithShape="1">
            <a:blip r:embed="rId6"/>
            <a:srcRect t="7334"/>
            <a:stretch/>
          </p:blipFill>
          <p:spPr>
            <a:xfrm>
              <a:off x="350926" y="4901"/>
              <a:ext cx="5742432" cy="3406022"/>
            </a:xfrm>
            <a:prstGeom prst="rect">
              <a:avLst/>
            </a:prstGeom>
          </p:spPr>
        </p:pic>
        <p:pic>
          <p:nvPicPr>
            <p:cNvPr id="11" name="Picture 10">
              <a:extLst>
                <a:ext uri="{FF2B5EF4-FFF2-40B4-BE49-F238E27FC236}">
                  <a16:creationId xmlns:a16="http://schemas.microsoft.com/office/drawing/2014/main" id="{4C6486F3-80E1-48C1-8CB8-61ED8EE90CA9}"/>
                </a:ext>
              </a:extLst>
            </p:cNvPr>
            <p:cNvPicPr>
              <a:picLocks noChangeAspect="1"/>
            </p:cNvPicPr>
            <p:nvPr/>
          </p:nvPicPr>
          <p:blipFill rotWithShape="1">
            <a:blip r:embed="rId7"/>
            <a:srcRect t="7334"/>
            <a:stretch/>
          </p:blipFill>
          <p:spPr>
            <a:xfrm>
              <a:off x="6244259" y="18077"/>
              <a:ext cx="5750694" cy="3410923"/>
            </a:xfrm>
            <a:prstGeom prst="rect">
              <a:avLst/>
            </a:prstGeom>
          </p:spPr>
        </p:pic>
        <p:pic>
          <p:nvPicPr>
            <p:cNvPr id="12" name="Picture 11">
              <a:extLst>
                <a:ext uri="{FF2B5EF4-FFF2-40B4-BE49-F238E27FC236}">
                  <a16:creationId xmlns:a16="http://schemas.microsoft.com/office/drawing/2014/main" id="{3419740C-2163-4782-93B3-EB6A6ECFF476}"/>
                </a:ext>
              </a:extLst>
            </p:cNvPr>
            <p:cNvPicPr>
              <a:picLocks noChangeAspect="1"/>
            </p:cNvPicPr>
            <p:nvPr/>
          </p:nvPicPr>
          <p:blipFill rotWithShape="1">
            <a:blip r:embed="rId8"/>
            <a:srcRect t="7200"/>
            <a:stretch/>
          </p:blipFill>
          <p:spPr>
            <a:xfrm>
              <a:off x="369119" y="3424450"/>
              <a:ext cx="5750693" cy="3415830"/>
            </a:xfrm>
            <a:prstGeom prst="rect">
              <a:avLst/>
            </a:prstGeom>
          </p:spPr>
        </p:pic>
        <p:pic>
          <p:nvPicPr>
            <p:cNvPr id="13" name="Picture 12">
              <a:extLst>
                <a:ext uri="{FF2B5EF4-FFF2-40B4-BE49-F238E27FC236}">
                  <a16:creationId xmlns:a16="http://schemas.microsoft.com/office/drawing/2014/main" id="{EDECC8CD-D2F2-4B45-9773-3C12BAC41F28}"/>
                </a:ext>
              </a:extLst>
            </p:cNvPr>
            <p:cNvPicPr>
              <a:picLocks noChangeAspect="1"/>
            </p:cNvPicPr>
            <p:nvPr/>
          </p:nvPicPr>
          <p:blipFill rotWithShape="1">
            <a:blip r:embed="rId9"/>
            <a:srcRect t="7200"/>
            <a:stretch/>
          </p:blipFill>
          <p:spPr>
            <a:xfrm>
              <a:off x="6232762" y="3438459"/>
              <a:ext cx="5742430" cy="3410922"/>
            </a:xfrm>
            <a:prstGeom prst="rect">
              <a:avLst/>
            </a:prstGeom>
          </p:spPr>
        </p:pic>
      </p:grpSp>
    </p:spTree>
    <p:extLst>
      <p:ext uri="{BB962C8B-B14F-4D97-AF65-F5344CB8AC3E}">
        <p14:creationId xmlns:p14="http://schemas.microsoft.com/office/powerpoint/2010/main" val="2526468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31328" t="24130" r="3593" b="65091"/>
          <a:stretch/>
        </p:blipFill>
        <p:spPr>
          <a:xfrm>
            <a:off x="196318" y="149995"/>
            <a:ext cx="12059372" cy="1112784"/>
          </a:xfrm>
          <a:prstGeom prst="rect">
            <a:avLst/>
          </a:prstGeom>
        </p:spPr>
      </p:pic>
      <p:graphicFrame>
        <p:nvGraphicFramePr>
          <p:cNvPr id="8" name="Chart 7">
            <a:extLst>
              <a:ext uri="{FF2B5EF4-FFF2-40B4-BE49-F238E27FC236}">
                <a16:creationId xmlns:a16="http://schemas.microsoft.com/office/drawing/2014/main" id="{34581D78-7DF8-4977-BB7E-9CB42858BA4D}"/>
              </a:ext>
            </a:extLst>
          </p:cNvPr>
          <p:cNvGraphicFramePr>
            <a:graphicFrameLocks/>
          </p:cNvGraphicFramePr>
          <p:nvPr>
            <p:extLst>
              <p:ext uri="{D42A27DB-BD31-4B8C-83A1-F6EECF244321}">
                <p14:modId xmlns:p14="http://schemas.microsoft.com/office/powerpoint/2010/main" val="1891381899"/>
              </p:ext>
            </p:extLst>
          </p:nvPr>
        </p:nvGraphicFramePr>
        <p:xfrm>
          <a:off x="973640" y="1240450"/>
          <a:ext cx="10163528" cy="5280202"/>
        </p:xfrm>
        <a:graphic>
          <a:graphicData uri="http://schemas.openxmlformats.org/drawingml/2006/chart">
            <c:chart xmlns:c="http://schemas.openxmlformats.org/drawingml/2006/chart" xmlns:r="http://schemas.openxmlformats.org/officeDocument/2006/relationships" r:id="rId6"/>
          </a:graphicData>
        </a:graphic>
      </p:graphicFrame>
      <p:sp>
        <p:nvSpPr>
          <p:cNvPr id="9" name="Oval 8">
            <a:extLst>
              <a:ext uri="{FF2B5EF4-FFF2-40B4-BE49-F238E27FC236}">
                <a16:creationId xmlns:a16="http://schemas.microsoft.com/office/drawing/2014/main" id="{5F253D95-87BD-4708-BFFB-698EE1DF0A47}"/>
              </a:ext>
            </a:extLst>
          </p:cNvPr>
          <p:cNvSpPr/>
          <p:nvPr/>
        </p:nvSpPr>
        <p:spPr>
          <a:xfrm>
            <a:off x="4553642" y="3346877"/>
            <a:ext cx="967592" cy="958423"/>
          </a:xfrm>
          <a:prstGeom prst="ellipse">
            <a:avLst/>
          </a:prstGeom>
          <a:noFill/>
          <a:ln w="57150">
            <a:solidFill>
              <a:srgbClr val="1D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336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31328" t="24130" r="3593" b="65091"/>
          <a:stretch/>
        </p:blipFill>
        <p:spPr>
          <a:xfrm>
            <a:off x="196318" y="149995"/>
            <a:ext cx="12059372" cy="1112784"/>
          </a:xfrm>
          <a:prstGeom prst="rect">
            <a:avLst/>
          </a:prstGeom>
        </p:spPr>
      </p:pic>
      <p:graphicFrame>
        <p:nvGraphicFramePr>
          <p:cNvPr id="8" name="Chart 7">
            <a:extLst>
              <a:ext uri="{FF2B5EF4-FFF2-40B4-BE49-F238E27FC236}">
                <a16:creationId xmlns:a16="http://schemas.microsoft.com/office/drawing/2014/main" id="{5A8AF09E-AD54-4DB2-9B54-224C64E5B3FA}"/>
              </a:ext>
            </a:extLst>
          </p:cNvPr>
          <p:cNvGraphicFramePr>
            <a:graphicFrameLocks/>
          </p:cNvGraphicFramePr>
          <p:nvPr>
            <p:extLst>
              <p:ext uri="{D42A27DB-BD31-4B8C-83A1-F6EECF244321}">
                <p14:modId xmlns:p14="http://schemas.microsoft.com/office/powerpoint/2010/main" val="854058597"/>
              </p:ext>
            </p:extLst>
          </p:nvPr>
        </p:nvGraphicFramePr>
        <p:xfrm>
          <a:off x="836023" y="1262779"/>
          <a:ext cx="10450285" cy="557690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47723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31328" t="24130" r="3593" b="65091"/>
          <a:stretch/>
        </p:blipFill>
        <p:spPr>
          <a:xfrm>
            <a:off x="196318" y="149995"/>
            <a:ext cx="12059372" cy="1112784"/>
          </a:xfrm>
          <a:prstGeom prst="rect">
            <a:avLst/>
          </a:prstGeom>
        </p:spPr>
      </p:pic>
      <p:sp>
        <p:nvSpPr>
          <p:cNvPr id="7" name="TextBox 6"/>
          <p:cNvSpPr txBox="1"/>
          <p:nvPr/>
        </p:nvSpPr>
        <p:spPr>
          <a:xfrm>
            <a:off x="339724" y="1339062"/>
            <a:ext cx="11431361" cy="471744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Engage with travel behaviour across demographics</a:t>
            </a:r>
          </a:p>
          <a:p>
            <a:pPr marL="1371600" lvl="2" indent="-457200">
              <a:lnSpc>
                <a:spcPct val="4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Project focuses solely on driver and passenger car travel.</a:t>
            </a:r>
          </a:p>
          <a:p>
            <a:pPr marL="1371600" lvl="2" indent="-457200">
              <a:lnSpc>
                <a:spcPct val="4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How far do users travel for a trip?</a:t>
            </a:r>
          </a:p>
          <a:p>
            <a:pPr marL="1371600" lvl="2" indent="-457200">
              <a:lnSpc>
                <a:spcPct val="4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Where is the demand for car travel?</a:t>
            </a:r>
          </a:p>
        </p:txBody>
      </p:sp>
      <p:grpSp>
        <p:nvGrpSpPr>
          <p:cNvPr id="9" name="Group 8">
            <a:extLst>
              <a:ext uri="{FF2B5EF4-FFF2-40B4-BE49-F238E27FC236}">
                <a16:creationId xmlns:a16="http://schemas.microsoft.com/office/drawing/2014/main" id="{45D8CEF4-F515-4DAF-A065-5E9A5A680F72}"/>
              </a:ext>
            </a:extLst>
          </p:cNvPr>
          <p:cNvGrpSpPr/>
          <p:nvPr/>
        </p:nvGrpSpPr>
        <p:grpSpPr>
          <a:xfrm>
            <a:off x="6774026" y="3302311"/>
            <a:ext cx="5119273" cy="3215164"/>
            <a:chOff x="6651812" y="2145133"/>
            <a:chExt cx="5119273" cy="3215164"/>
          </a:xfrm>
        </p:grpSpPr>
        <p:pic>
          <p:nvPicPr>
            <p:cNvPr id="1026" name="Picture 2">
              <a:extLst>
                <a:ext uri="{FF2B5EF4-FFF2-40B4-BE49-F238E27FC236}">
                  <a16:creationId xmlns:a16="http://schemas.microsoft.com/office/drawing/2014/main" id="{31F288E5-FA1A-4769-8DF8-4D7FC9E6B9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1064" y="2145133"/>
              <a:ext cx="2630021" cy="1645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C5673DC-49DF-43F5-B22F-C17FA82474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5727" y="3791017"/>
              <a:ext cx="2645358" cy="1569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85E37AE-DF58-4665-8893-B6E12065DE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812" y="2145133"/>
              <a:ext cx="2489252" cy="18303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lp with school travel costs">
              <a:extLst>
                <a:ext uri="{FF2B5EF4-FFF2-40B4-BE49-F238E27FC236}">
                  <a16:creationId xmlns:a16="http://schemas.microsoft.com/office/drawing/2014/main" id="{619F6E11-17B0-492F-B4B9-4F70690CD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1812" y="3971749"/>
              <a:ext cx="2489252" cy="13885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9064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2" name="Picture 4" descr="Image result for paper chain people clipart">
            <a:extLst>
              <a:ext uri="{FF2B5EF4-FFF2-40B4-BE49-F238E27FC236}">
                <a16:creationId xmlns:a16="http://schemas.microsoft.com/office/drawing/2014/main" id="{B70BA35B-BF3F-4116-A119-C7C6DBFC3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6231845"/>
            <a:ext cx="1846216" cy="9250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6"/>
          <a:srcRect l="31328" t="24130" r="3593" b="65091"/>
          <a:stretch/>
        </p:blipFill>
        <p:spPr>
          <a:xfrm>
            <a:off x="196318" y="149995"/>
            <a:ext cx="12059372" cy="1112784"/>
          </a:xfrm>
          <a:prstGeom prst="rect">
            <a:avLst/>
          </a:prstGeom>
        </p:spPr>
      </p:pic>
      <p:sp>
        <p:nvSpPr>
          <p:cNvPr id="7" name="TextBox 6"/>
          <p:cNvSpPr txBox="1"/>
          <p:nvPr/>
        </p:nvSpPr>
        <p:spPr>
          <a:xfrm>
            <a:off x="339724" y="1339062"/>
            <a:ext cx="11431361" cy="4163447"/>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Aim of the project</a:t>
            </a:r>
          </a:p>
          <a:p>
            <a:pPr marL="1371600" lvl="2" indent="-457200">
              <a:lnSpc>
                <a:spcPct val="2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Describe a set of indicators for equitable transport policies by implementing a individual and household level microsimulation. </a:t>
            </a:r>
          </a:p>
          <a:p>
            <a:pPr marL="1371600" lvl="2" indent="-457200">
              <a:lnSpc>
                <a:spcPct val="2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Assess the effect a policy might have on a specific location.</a:t>
            </a:r>
          </a:p>
          <a:p>
            <a:pPr marL="1828800" lvl="3" indent="-457200">
              <a:lnSpc>
                <a:spcPct val="200000"/>
              </a:lnSpc>
              <a:buFont typeface="Courier New" panose="02070309020205020404" pitchFamily="49" charset="0"/>
              <a:buChar char="o"/>
            </a:pPr>
            <a:r>
              <a:rPr lang="en-GB" sz="2400" dirty="0">
                <a:latin typeface="Arial" panose="020B0604020202020204" pitchFamily="34" charset="0"/>
                <a:cs typeface="Arial" panose="020B0604020202020204" pitchFamily="34" charset="0"/>
              </a:rPr>
              <a:t>Where can people reduce their demand for transport?</a:t>
            </a:r>
          </a:p>
          <a:p>
            <a:pPr marL="1828800" lvl="3" indent="-457200">
              <a:lnSpc>
                <a:spcPct val="200000"/>
              </a:lnSpc>
              <a:buFont typeface="Courier New" panose="02070309020205020404" pitchFamily="49" charset="0"/>
              <a:buChar char="o"/>
            </a:pPr>
            <a:r>
              <a:rPr lang="en-GB" sz="2400" dirty="0">
                <a:latin typeface="Arial" panose="020B0604020202020204" pitchFamily="34" charset="0"/>
                <a:cs typeface="Arial" panose="020B0604020202020204" pitchFamily="34" charset="0"/>
              </a:rPr>
              <a:t>What vulnerabilities and inequalities might arise?</a:t>
            </a:r>
          </a:p>
        </p:txBody>
      </p:sp>
      <p:pic>
        <p:nvPicPr>
          <p:cNvPr id="15" name="Picture 4" descr="Image result for paper chain people clipart">
            <a:extLst>
              <a:ext uri="{FF2B5EF4-FFF2-40B4-BE49-F238E27FC236}">
                <a16:creationId xmlns:a16="http://schemas.microsoft.com/office/drawing/2014/main" id="{9A204595-BBFB-4BC9-9972-5D6BDCC3E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218" y="6231844"/>
            <a:ext cx="1846216" cy="925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paper chain people clipart">
            <a:extLst>
              <a:ext uri="{FF2B5EF4-FFF2-40B4-BE49-F238E27FC236}">
                <a16:creationId xmlns:a16="http://schemas.microsoft.com/office/drawing/2014/main" id="{21627AE1-86B0-41F2-841F-DF641DFA6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434" y="6245489"/>
            <a:ext cx="1846216" cy="925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paper chain people clipart">
            <a:extLst>
              <a:ext uri="{FF2B5EF4-FFF2-40B4-BE49-F238E27FC236}">
                <a16:creationId xmlns:a16="http://schemas.microsoft.com/office/drawing/2014/main" id="{AAF9293D-C37D-44EE-BE6D-949E1E19B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650" y="6247893"/>
            <a:ext cx="1846216" cy="925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per chain people clipart">
            <a:extLst>
              <a:ext uri="{FF2B5EF4-FFF2-40B4-BE49-F238E27FC236}">
                <a16:creationId xmlns:a16="http://schemas.microsoft.com/office/drawing/2014/main" id="{77C0975A-CFB3-4C49-A355-548B395D1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866" y="6231845"/>
            <a:ext cx="1846216" cy="925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paper chain people clipart">
            <a:extLst>
              <a:ext uri="{FF2B5EF4-FFF2-40B4-BE49-F238E27FC236}">
                <a16:creationId xmlns:a16="http://schemas.microsoft.com/office/drawing/2014/main" id="{2688163C-216F-44B9-AC17-B1679E15D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1082" y="6229768"/>
            <a:ext cx="1846216" cy="9250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paper chain people clipart">
            <a:extLst>
              <a:ext uri="{FF2B5EF4-FFF2-40B4-BE49-F238E27FC236}">
                <a16:creationId xmlns:a16="http://schemas.microsoft.com/office/drawing/2014/main" id="{9A05B618-5797-4B86-97D2-D520A84F41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622"/>
          <a:stretch/>
        </p:blipFill>
        <p:spPr bwMode="auto">
          <a:xfrm>
            <a:off x="11077298" y="6247893"/>
            <a:ext cx="1114702" cy="92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84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31328" t="24130" r="3593" b="65091"/>
          <a:stretch/>
        </p:blipFill>
        <p:spPr>
          <a:xfrm>
            <a:off x="196318" y="149995"/>
            <a:ext cx="12059372" cy="1112784"/>
          </a:xfrm>
          <a:prstGeom prst="rect">
            <a:avLst/>
          </a:prstGeom>
        </p:spPr>
      </p:pic>
      <p:sp>
        <p:nvSpPr>
          <p:cNvPr id="7" name="TextBox 6"/>
          <p:cNvSpPr txBox="1"/>
          <p:nvPr/>
        </p:nvSpPr>
        <p:spPr>
          <a:xfrm>
            <a:off x="339724" y="1339062"/>
            <a:ext cx="5050423"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Methodology</a:t>
            </a:r>
          </a:p>
        </p:txBody>
      </p:sp>
      <p:sp>
        <p:nvSpPr>
          <p:cNvPr id="9" name="Rectangle: Rounded Corners 8">
            <a:extLst>
              <a:ext uri="{FF2B5EF4-FFF2-40B4-BE49-F238E27FC236}">
                <a16:creationId xmlns:a16="http://schemas.microsoft.com/office/drawing/2014/main" id="{4DB8673D-551D-44F9-92A7-425A9831574E}"/>
              </a:ext>
            </a:extLst>
          </p:cNvPr>
          <p:cNvSpPr/>
          <p:nvPr/>
        </p:nvSpPr>
        <p:spPr>
          <a:xfrm>
            <a:off x="274696" y="2130879"/>
            <a:ext cx="2651384"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National Travel Survey</a:t>
            </a:r>
          </a:p>
        </p:txBody>
      </p:sp>
      <p:cxnSp>
        <p:nvCxnSpPr>
          <p:cNvPr id="13" name="Straight Arrow Connector 12">
            <a:extLst>
              <a:ext uri="{FF2B5EF4-FFF2-40B4-BE49-F238E27FC236}">
                <a16:creationId xmlns:a16="http://schemas.microsoft.com/office/drawing/2014/main" id="{4554CCE3-F107-420B-A114-07E29FB52AA4}"/>
              </a:ext>
            </a:extLst>
          </p:cNvPr>
          <p:cNvCxnSpPr/>
          <p:nvPr/>
        </p:nvCxnSpPr>
        <p:spPr>
          <a:xfrm>
            <a:off x="3082394" y="2724150"/>
            <a:ext cx="726622" cy="0"/>
          </a:xfrm>
          <a:prstGeom prst="straightConnector1">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2AE6F9D1-0470-43C3-AC1E-5D288DA2E310}"/>
              </a:ext>
            </a:extLst>
          </p:cNvPr>
          <p:cNvSpPr/>
          <p:nvPr/>
        </p:nvSpPr>
        <p:spPr>
          <a:xfrm>
            <a:off x="4064453" y="1849225"/>
            <a:ext cx="7706631" cy="1655597"/>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Constraint Table:</a:t>
            </a:r>
          </a:p>
          <a:p>
            <a:pPr algn="ctr"/>
            <a:r>
              <a:rPr lang="en-GB" sz="2400" dirty="0">
                <a:solidFill>
                  <a:schemeClr val="tx1"/>
                </a:solidFill>
                <a:latin typeface="Arial" panose="020B0604020202020204" pitchFamily="34" charset="0"/>
                <a:cs typeface="Arial" panose="020B0604020202020204" pitchFamily="34" charset="0"/>
              </a:rPr>
              <a:t>Create a probability distribution for an individual’s trip purpose and trip distance depending on a set of constraints.</a:t>
            </a:r>
          </a:p>
        </p:txBody>
      </p:sp>
      <p:sp>
        <p:nvSpPr>
          <p:cNvPr id="22" name="Rectangle: Rounded Corners 21">
            <a:extLst>
              <a:ext uri="{FF2B5EF4-FFF2-40B4-BE49-F238E27FC236}">
                <a16:creationId xmlns:a16="http://schemas.microsoft.com/office/drawing/2014/main" id="{652BB771-53B3-4D1E-B735-2B6674A7482C}"/>
              </a:ext>
            </a:extLst>
          </p:cNvPr>
          <p:cNvSpPr/>
          <p:nvPr/>
        </p:nvSpPr>
        <p:spPr>
          <a:xfrm>
            <a:off x="2106721" y="3896044"/>
            <a:ext cx="8238565" cy="2651229"/>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Individual and Household level constraints:</a:t>
            </a:r>
          </a:p>
          <a:p>
            <a:pPr marL="342900" indent="-342900" algn="ctr">
              <a:buFontTx/>
              <a:buChar char="-"/>
            </a:pPr>
            <a:r>
              <a:rPr lang="en-GB" sz="2400" dirty="0">
                <a:solidFill>
                  <a:schemeClr val="tx1"/>
                </a:solidFill>
                <a:latin typeface="Arial" panose="020B0604020202020204" pitchFamily="34" charset="0"/>
                <a:cs typeface="Arial" panose="020B0604020202020204" pitchFamily="34" charset="0"/>
              </a:rPr>
              <a:t>Age</a:t>
            </a:r>
          </a:p>
          <a:p>
            <a:pPr marL="342900" indent="-342900" algn="ctr">
              <a:buFontTx/>
              <a:buChar char="-"/>
            </a:pPr>
            <a:r>
              <a:rPr lang="en-GB" sz="2400" dirty="0">
                <a:solidFill>
                  <a:schemeClr val="tx1"/>
                </a:solidFill>
                <a:latin typeface="Arial" panose="020B0604020202020204" pitchFamily="34" charset="0"/>
                <a:cs typeface="Arial" panose="020B0604020202020204" pitchFamily="34" charset="0"/>
              </a:rPr>
              <a:t>Gender</a:t>
            </a:r>
          </a:p>
          <a:p>
            <a:pPr marL="342900" indent="-342900" algn="ctr">
              <a:buFontTx/>
              <a:buChar char="-"/>
            </a:pPr>
            <a:r>
              <a:rPr lang="en-GB" sz="2400" dirty="0">
                <a:solidFill>
                  <a:schemeClr val="tx1"/>
                </a:solidFill>
                <a:latin typeface="Arial" panose="020B0604020202020204" pitchFamily="34" charset="0"/>
                <a:cs typeface="Arial" panose="020B0604020202020204" pitchFamily="34" charset="0"/>
              </a:rPr>
              <a:t>Government Office Region</a:t>
            </a:r>
          </a:p>
          <a:p>
            <a:pPr marL="342900" indent="-342900" algn="ctr">
              <a:buFontTx/>
              <a:buChar char="-"/>
            </a:pPr>
            <a:r>
              <a:rPr lang="en-GB" sz="2400" dirty="0">
                <a:solidFill>
                  <a:schemeClr val="tx1"/>
                </a:solidFill>
                <a:latin typeface="Arial" panose="020B0604020202020204" pitchFamily="34" charset="0"/>
                <a:cs typeface="Arial" panose="020B0604020202020204" pitchFamily="34" charset="0"/>
              </a:rPr>
              <a:t>National Statistics Socio-economic Classification</a:t>
            </a:r>
          </a:p>
          <a:p>
            <a:pPr marL="342900" indent="-342900" algn="ctr">
              <a:buFontTx/>
              <a:buChar char="-"/>
            </a:pPr>
            <a:r>
              <a:rPr lang="en-GB" sz="2400" dirty="0">
                <a:solidFill>
                  <a:schemeClr val="tx1"/>
                </a:solidFill>
                <a:latin typeface="Arial" panose="020B0604020202020204" pitchFamily="34" charset="0"/>
                <a:cs typeface="Arial" panose="020B0604020202020204" pitchFamily="34" charset="0"/>
              </a:rPr>
              <a:t>Rural or Urban</a:t>
            </a:r>
          </a:p>
        </p:txBody>
      </p:sp>
    </p:spTree>
    <p:extLst>
      <p:ext uri="{BB962C8B-B14F-4D97-AF65-F5344CB8AC3E}">
        <p14:creationId xmlns:p14="http://schemas.microsoft.com/office/powerpoint/2010/main" val="22840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sp>
        <p:nvSpPr>
          <p:cNvPr id="7" name="TextBox 6"/>
          <p:cNvSpPr txBox="1"/>
          <p:nvPr/>
        </p:nvSpPr>
        <p:spPr>
          <a:xfrm>
            <a:off x="339724" y="1339062"/>
            <a:ext cx="5050423"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Methodology</a:t>
            </a:r>
          </a:p>
        </p:txBody>
      </p:sp>
      <p:sp>
        <p:nvSpPr>
          <p:cNvPr id="8" name="Rectangle: Rounded Corners 7">
            <a:extLst>
              <a:ext uri="{FF2B5EF4-FFF2-40B4-BE49-F238E27FC236}">
                <a16:creationId xmlns:a16="http://schemas.microsoft.com/office/drawing/2014/main" id="{96D35B3E-2966-4A34-8F6C-18468ACEDC9F}"/>
              </a:ext>
            </a:extLst>
          </p:cNvPr>
          <p:cNvSpPr/>
          <p:nvPr/>
        </p:nvSpPr>
        <p:spPr>
          <a:xfrm>
            <a:off x="274695" y="5356433"/>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Constraint Table</a:t>
            </a:r>
          </a:p>
        </p:txBody>
      </p:sp>
      <p:sp>
        <p:nvSpPr>
          <p:cNvPr id="9" name="Rectangle: Rounded Corners 8">
            <a:extLst>
              <a:ext uri="{FF2B5EF4-FFF2-40B4-BE49-F238E27FC236}">
                <a16:creationId xmlns:a16="http://schemas.microsoft.com/office/drawing/2014/main" id="{4DB8673D-551D-44F9-92A7-425A9831574E}"/>
              </a:ext>
            </a:extLst>
          </p:cNvPr>
          <p:cNvSpPr/>
          <p:nvPr/>
        </p:nvSpPr>
        <p:spPr>
          <a:xfrm>
            <a:off x="274696" y="2130879"/>
            <a:ext cx="2651384"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National Travel Survey</a:t>
            </a:r>
          </a:p>
        </p:txBody>
      </p:sp>
      <p:sp>
        <p:nvSpPr>
          <p:cNvPr id="10" name="Right Brace 9">
            <a:extLst>
              <a:ext uri="{FF2B5EF4-FFF2-40B4-BE49-F238E27FC236}">
                <a16:creationId xmlns:a16="http://schemas.microsoft.com/office/drawing/2014/main" id="{7642AA41-39A3-4E2D-B9E3-21D8F1F2EC94}"/>
              </a:ext>
            </a:extLst>
          </p:cNvPr>
          <p:cNvSpPr/>
          <p:nvPr/>
        </p:nvSpPr>
        <p:spPr>
          <a:xfrm>
            <a:off x="2578118" y="4219455"/>
            <a:ext cx="682002" cy="1971675"/>
          </a:xfrm>
          <a:prstGeom prst="rightBrace">
            <a:avLst/>
          </a:prstGeom>
          <a:noFill/>
          <a:ln w="28575">
            <a:solidFill>
              <a:srgbClr val="1D91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4554CCE3-F107-420B-A114-07E29FB52AA4}"/>
              </a:ext>
            </a:extLst>
          </p:cNvPr>
          <p:cNvCxnSpPr/>
          <p:nvPr/>
        </p:nvCxnSpPr>
        <p:spPr>
          <a:xfrm>
            <a:off x="3082394" y="2724150"/>
            <a:ext cx="726622" cy="0"/>
          </a:xfrm>
          <a:prstGeom prst="straightConnector1">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2AE6F9D1-0470-43C3-AC1E-5D288DA2E310}"/>
              </a:ext>
            </a:extLst>
          </p:cNvPr>
          <p:cNvSpPr/>
          <p:nvPr/>
        </p:nvSpPr>
        <p:spPr>
          <a:xfrm>
            <a:off x="4064453" y="1849225"/>
            <a:ext cx="7706631" cy="1655597"/>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Constraint Table:</a:t>
            </a:r>
          </a:p>
          <a:p>
            <a:pPr algn="ctr"/>
            <a:r>
              <a:rPr lang="en-GB" sz="2400" dirty="0">
                <a:solidFill>
                  <a:schemeClr val="tx1"/>
                </a:solidFill>
                <a:latin typeface="Arial" panose="020B0604020202020204" pitchFamily="34" charset="0"/>
                <a:cs typeface="Arial" panose="020B0604020202020204" pitchFamily="34" charset="0"/>
              </a:rPr>
              <a:t>Create a probability distribution for an individual’s trip purpose and trip distance depending on a set of constraints.</a:t>
            </a:r>
          </a:p>
        </p:txBody>
      </p:sp>
      <p:sp>
        <p:nvSpPr>
          <p:cNvPr id="16" name="Rectangle: Rounded Corners 15">
            <a:extLst>
              <a:ext uri="{FF2B5EF4-FFF2-40B4-BE49-F238E27FC236}">
                <a16:creationId xmlns:a16="http://schemas.microsoft.com/office/drawing/2014/main" id="{AD9A40EF-6EBA-4BBD-BEEC-2CEEAAD98F18}"/>
              </a:ext>
            </a:extLst>
          </p:cNvPr>
          <p:cNvSpPr/>
          <p:nvPr/>
        </p:nvSpPr>
        <p:spPr>
          <a:xfrm>
            <a:off x="274696" y="3859260"/>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UK Census</a:t>
            </a:r>
          </a:p>
          <a:p>
            <a:pPr algn="ctr"/>
            <a:r>
              <a:rPr lang="en-GB" sz="2400" dirty="0">
                <a:solidFill>
                  <a:schemeClr val="tx1"/>
                </a:solidFill>
                <a:latin typeface="Arial" panose="020B0604020202020204" pitchFamily="34" charset="0"/>
                <a:cs typeface="Arial" panose="020B0604020202020204" pitchFamily="34" charset="0"/>
              </a:rPr>
              <a:t>(SPENSER)</a:t>
            </a:r>
          </a:p>
        </p:txBody>
      </p:sp>
      <p:sp>
        <p:nvSpPr>
          <p:cNvPr id="17" name="Rectangle: Rounded Corners 16">
            <a:extLst>
              <a:ext uri="{FF2B5EF4-FFF2-40B4-BE49-F238E27FC236}">
                <a16:creationId xmlns:a16="http://schemas.microsoft.com/office/drawing/2014/main" id="{52857C77-95D2-4052-8DC1-2F2C766B3CBA}"/>
              </a:ext>
            </a:extLst>
          </p:cNvPr>
          <p:cNvSpPr/>
          <p:nvPr/>
        </p:nvSpPr>
        <p:spPr>
          <a:xfrm>
            <a:off x="3451947" y="4653504"/>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Master Table</a:t>
            </a:r>
          </a:p>
        </p:txBody>
      </p:sp>
      <p:cxnSp>
        <p:nvCxnSpPr>
          <p:cNvPr id="18" name="Straight Arrow Connector 17">
            <a:extLst>
              <a:ext uri="{FF2B5EF4-FFF2-40B4-BE49-F238E27FC236}">
                <a16:creationId xmlns:a16="http://schemas.microsoft.com/office/drawing/2014/main" id="{BCABCF44-A02C-4A6A-A4DD-F7E8B8F42B77}"/>
              </a:ext>
            </a:extLst>
          </p:cNvPr>
          <p:cNvCxnSpPr/>
          <p:nvPr/>
        </p:nvCxnSpPr>
        <p:spPr>
          <a:xfrm>
            <a:off x="5692093" y="5205291"/>
            <a:ext cx="726622" cy="0"/>
          </a:xfrm>
          <a:prstGeom prst="straightConnector1">
            <a:avLst/>
          </a:prstGeom>
          <a:ln w="28575">
            <a:solidFill>
              <a:srgbClr val="1D91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5E47DC6-13A7-4F26-B1F5-35BC013B820F}"/>
              </a:ext>
            </a:extLst>
          </p:cNvPr>
          <p:cNvSpPr/>
          <p:nvPr/>
        </p:nvSpPr>
        <p:spPr>
          <a:xfrm>
            <a:off x="6558414" y="4653504"/>
            <a:ext cx="2156461"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Monte Carlo Sampling</a:t>
            </a:r>
          </a:p>
        </p:txBody>
      </p:sp>
    </p:spTree>
    <p:extLst>
      <p:ext uri="{BB962C8B-B14F-4D97-AF65-F5344CB8AC3E}">
        <p14:creationId xmlns:p14="http://schemas.microsoft.com/office/powerpoint/2010/main" val="15776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5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pic>
        <p:nvPicPr>
          <p:cNvPr id="44" name="Picture 2">
            <a:extLst>
              <a:ext uri="{FF2B5EF4-FFF2-40B4-BE49-F238E27FC236}">
                <a16:creationId xmlns:a16="http://schemas.microsoft.com/office/drawing/2014/main" id="{11935CED-56E3-49EA-BAB8-DAA9C1A7BA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4" t="19137" r="10433"/>
          <a:stretch/>
        </p:blipFill>
        <p:spPr bwMode="auto">
          <a:xfrm>
            <a:off x="1966188" y="169563"/>
            <a:ext cx="8178431" cy="65384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narrow city street with buildings in the background&#10;&#10;Description automatically generated">
            <a:extLst>
              <a:ext uri="{FF2B5EF4-FFF2-40B4-BE49-F238E27FC236}">
                <a16:creationId xmlns:a16="http://schemas.microsoft.com/office/drawing/2014/main" id="{B1C87B0B-4687-428E-9D5E-9FBD2D73EABD}"/>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1249452" y="169563"/>
            <a:ext cx="9063217" cy="6596027"/>
          </a:xfrm>
          <a:prstGeom prst="rect">
            <a:avLst/>
          </a:prstGeom>
        </p:spPr>
      </p:pic>
      <p:pic>
        <p:nvPicPr>
          <p:cNvPr id="46" name="Picture 45" descr="A person wearing a mask&#10;&#10;Description automatically generated">
            <a:extLst>
              <a:ext uri="{FF2B5EF4-FFF2-40B4-BE49-F238E27FC236}">
                <a16:creationId xmlns:a16="http://schemas.microsoft.com/office/drawing/2014/main" id="{C71C7869-C4F0-4F88-983E-48C424D94A69}"/>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4806560" y="1745905"/>
            <a:ext cx="2246709" cy="3947216"/>
          </a:xfrm>
          <a:prstGeom prst="rect">
            <a:avLst/>
          </a:prstGeom>
        </p:spPr>
      </p:pic>
    </p:spTree>
    <p:extLst>
      <p:ext uri="{BB962C8B-B14F-4D97-AF65-F5344CB8AC3E}">
        <p14:creationId xmlns:p14="http://schemas.microsoft.com/office/powerpoint/2010/main" val="5783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46"/>
                                        </p:tgtEl>
                                      </p:cBhvr>
                                      <p:by x="25000" y="25000"/>
                                    </p:animScale>
                                  </p:childTnLst>
                                </p:cTn>
                              </p:par>
                              <p:par>
                                <p:cTn id="19" presetID="6" presetClass="emph" presetSubtype="0" fill="hold" nodeType="withEffect">
                                  <p:stCondLst>
                                    <p:cond delay="0"/>
                                  </p:stCondLst>
                                  <p:childTnLst>
                                    <p:animScale>
                                      <p:cBhvr>
                                        <p:cTn id="20" dur="2000" fill="hold"/>
                                        <p:tgtEl>
                                          <p:spTgt spid="45"/>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A62A27-F9F7-6740-95F2-A32D07E72FA3}"/>
              </a:ext>
            </a:extLst>
          </p:cNvPr>
          <p:cNvSpPr>
            <a:spLocks noGrp="1"/>
          </p:cNvSpPr>
          <p:nvPr>
            <p:ph type="ctrTitle"/>
          </p:nvPr>
        </p:nvSpPr>
        <p:spPr>
          <a:xfrm>
            <a:off x="1524000" y="-1002651"/>
            <a:ext cx="9144000" cy="2387600"/>
          </a:xfrm>
        </p:spPr>
        <p:txBody>
          <a:bodyPr/>
          <a:lstStyle/>
          <a:p>
            <a:r>
              <a:rPr lang="en-US" dirty="0"/>
              <a:t>Presentation title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24" y="1262779"/>
            <a:ext cx="2742670" cy="483126"/>
          </a:xfrm>
          <a:prstGeom prst="rect">
            <a:avLst/>
          </a:prstGeom>
        </p:spPr>
      </p:pic>
      <p:sp>
        <p:nvSpPr>
          <p:cNvPr id="5" name="Text Placeholder 1"/>
          <p:cNvSpPr txBox="1">
            <a:spLocks/>
          </p:cNvSpPr>
          <p:nvPr/>
        </p:nvSpPr>
        <p:spPr>
          <a:xfrm>
            <a:off x="339724" y="1904546"/>
            <a:ext cx="11431361" cy="4003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charset="0"/>
              <a:ea typeface="Arial" charset="0"/>
              <a:cs typeface="Arial" charset="0"/>
            </a:endParaRPr>
          </a:p>
        </p:txBody>
      </p:sp>
      <p:sp>
        <p:nvSpPr>
          <p:cNvPr id="6" name="Rectangle 5"/>
          <p:cNvSpPr/>
          <p:nvPr/>
        </p:nvSpPr>
        <p:spPr>
          <a:xfrm>
            <a:off x="200025" y="581025"/>
            <a:ext cx="11839575" cy="197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1328" t="24130" r="3593" b="65091"/>
          <a:stretch/>
        </p:blipFill>
        <p:spPr>
          <a:xfrm>
            <a:off x="196318" y="149995"/>
            <a:ext cx="12059372" cy="1112784"/>
          </a:xfrm>
          <a:prstGeom prst="rect">
            <a:avLst/>
          </a:prstGeom>
        </p:spPr>
      </p:pic>
      <p:sp>
        <p:nvSpPr>
          <p:cNvPr id="19" name="Rectangle: Rounded Corners 18">
            <a:extLst>
              <a:ext uri="{FF2B5EF4-FFF2-40B4-BE49-F238E27FC236}">
                <a16:creationId xmlns:a16="http://schemas.microsoft.com/office/drawing/2014/main" id="{65E47DC6-13A7-4F26-B1F5-35BC013B820F}"/>
              </a:ext>
            </a:extLst>
          </p:cNvPr>
          <p:cNvSpPr/>
          <p:nvPr/>
        </p:nvSpPr>
        <p:spPr>
          <a:xfrm>
            <a:off x="3700792" y="1194117"/>
            <a:ext cx="5050423" cy="1103575"/>
          </a:xfrm>
          <a:prstGeom prst="roundRect">
            <a:avLst/>
          </a:prstGeom>
          <a:noFill/>
          <a:ln w="3810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Monte Carlo Sampling</a:t>
            </a:r>
          </a:p>
        </p:txBody>
      </p:sp>
      <p:sp>
        <p:nvSpPr>
          <p:cNvPr id="12" name="TextBox 11">
            <a:extLst>
              <a:ext uri="{FF2B5EF4-FFF2-40B4-BE49-F238E27FC236}">
                <a16:creationId xmlns:a16="http://schemas.microsoft.com/office/drawing/2014/main" id="{066E96E5-6C6A-4BC1-8957-122E75C85710}"/>
              </a:ext>
            </a:extLst>
          </p:cNvPr>
          <p:cNvSpPr txBox="1"/>
          <p:nvPr/>
        </p:nvSpPr>
        <p:spPr>
          <a:xfrm>
            <a:off x="420915" y="2427659"/>
            <a:ext cx="7710073" cy="369332"/>
          </a:xfrm>
          <a:prstGeom prst="rect">
            <a:avLst/>
          </a:prstGeom>
          <a:noFill/>
        </p:spPr>
        <p:txBody>
          <a:bodyPr wrap="square" rtlCol="0">
            <a:spAutoFit/>
          </a:bodyPr>
          <a:lstStyle/>
          <a:p>
            <a:r>
              <a:rPr lang="en-GB" dirty="0"/>
              <a:t>Sex = 1, Age group = 4, NSSEC = 1, Rural/Urban = 1 , GOR = 1 </a:t>
            </a:r>
          </a:p>
        </p:txBody>
      </p:sp>
      <p:graphicFrame>
        <p:nvGraphicFramePr>
          <p:cNvPr id="22" name="Table 22">
            <a:extLst>
              <a:ext uri="{FF2B5EF4-FFF2-40B4-BE49-F238E27FC236}">
                <a16:creationId xmlns:a16="http://schemas.microsoft.com/office/drawing/2014/main" id="{E59B0BF1-DFED-4F19-9E71-2AE7B6B7AEA5}"/>
              </a:ext>
            </a:extLst>
          </p:cNvPr>
          <p:cNvGraphicFramePr>
            <a:graphicFrameLocks noGrp="1"/>
          </p:cNvGraphicFramePr>
          <p:nvPr>
            <p:extLst>
              <p:ext uri="{D42A27DB-BD31-4B8C-83A1-F6EECF244321}">
                <p14:modId xmlns:p14="http://schemas.microsoft.com/office/powerpoint/2010/main" val="2016013785"/>
              </p:ext>
            </p:extLst>
          </p:nvPr>
        </p:nvGraphicFramePr>
        <p:xfrm>
          <a:off x="1223133" y="2914240"/>
          <a:ext cx="8128002" cy="741680"/>
        </p:xfrm>
        <a:graphic>
          <a:graphicData uri="http://schemas.openxmlformats.org/drawingml/2006/table">
            <a:tbl>
              <a:tblPr firstRow="1" bandRow="1">
                <a:tableStyleId>{5A111915-BE36-4E01-A7E5-04B1672EAD32}</a:tableStyleId>
              </a:tblPr>
              <a:tblGrid>
                <a:gridCol w="1354667">
                  <a:extLst>
                    <a:ext uri="{9D8B030D-6E8A-4147-A177-3AD203B41FA5}">
                      <a16:colId xmlns:a16="http://schemas.microsoft.com/office/drawing/2014/main" val="4019612600"/>
                    </a:ext>
                  </a:extLst>
                </a:gridCol>
                <a:gridCol w="1354667">
                  <a:extLst>
                    <a:ext uri="{9D8B030D-6E8A-4147-A177-3AD203B41FA5}">
                      <a16:colId xmlns:a16="http://schemas.microsoft.com/office/drawing/2014/main" val="2861400538"/>
                    </a:ext>
                  </a:extLst>
                </a:gridCol>
                <a:gridCol w="1354667">
                  <a:extLst>
                    <a:ext uri="{9D8B030D-6E8A-4147-A177-3AD203B41FA5}">
                      <a16:colId xmlns:a16="http://schemas.microsoft.com/office/drawing/2014/main" val="4052591660"/>
                    </a:ext>
                  </a:extLst>
                </a:gridCol>
                <a:gridCol w="1354667">
                  <a:extLst>
                    <a:ext uri="{9D8B030D-6E8A-4147-A177-3AD203B41FA5}">
                      <a16:colId xmlns:a16="http://schemas.microsoft.com/office/drawing/2014/main" val="2417270786"/>
                    </a:ext>
                  </a:extLst>
                </a:gridCol>
                <a:gridCol w="1354667">
                  <a:extLst>
                    <a:ext uri="{9D8B030D-6E8A-4147-A177-3AD203B41FA5}">
                      <a16:colId xmlns:a16="http://schemas.microsoft.com/office/drawing/2014/main" val="862391192"/>
                    </a:ext>
                  </a:extLst>
                </a:gridCol>
                <a:gridCol w="1354667">
                  <a:extLst>
                    <a:ext uri="{9D8B030D-6E8A-4147-A177-3AD203B41FA5}">
                      <a16:colId xmlns:a16="http://schemas.microsoft.com/office/drawing/2014/main" val="3131683319"/>
                    </a:ext>
                  </a:extLst>
                </a:gridCol>
              </a:tblGrid>
              <a:tr h="370840">
                <a:tc>
                  <a:txBody>
                    <a:bodyPr/>
                    <a:lstStyle/>
                    <a:p>
                      <a:pPr algn="ctr" fontAlgn="b"/>
                      <a:r>
                        <a:rPr lang="en-GB" sz="1800" u="none" strike="noStrike" dirty="0">
                          <a:effectLst/>
                        </a:rPr>
                        <a:t>TripPurpose1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TripPurpose3</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TripPurpose4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TripPurpose5</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a:effectLst/>
                        </a:rPr>
                        <a:t>TripPurpose6</a:t>
                      </a:r>
                      <a:endParaRPr lang="en-GB" sz="18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160722"/>
                  </a:ext>
                </a:extLst>
              </a:tr>
              <a:tr h="370840">
                <a:tc>
                  <a:txBody>
                    <a:bodyPr/>
                    <a:lstStyle/>
                    <a:p>
                      <a:pPr algn="ctr" fontAlgn="b"/>
                      <a:r>
                        <a:rPr lang="en-GB" sz="1800" u="none" strike="noStrike" dirty="0">
                          <a:effectLst/>
                        </a:rPr>
                        <a:t>0.3474</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0.4526</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0.4632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0.5632</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0.7789</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rgbClr val="1D91C0"/>
                      </a:solidFill>
                      <a:prstDash val="solid"/>
                      <a:round/>
                      <a:headEnd type="none" w="med" len="med"/>
                      <a:tailEnd type="none" w="med" len="med"/>
                    </a:lnL>
                    <a:lnR w="12700" cap="flat" cmpd="sng" algn="ctr">
                      <a:solidFill>
                        <a:srgbClr val="1D91C0"/>
                      </a:solidFill>
                      <a:prstDash val="solid"/>
                      <a:round/>
                      <a:headEnd type="none" w="med" len="med"/>
                      <a:tailEnd type="none" w="med" len="med"/>
                    </a:lnR>
                    <a:lnT w="12700" cap="flat" cmpd="sng" algn="ctr">
                      <a:solidFill>
                        <a:srgbClr val="1D91C0"/>
                      </a:solidFill>
                      <a:prstDash val="solid"/>
                      <a:round/>
                      <a:headEnd type="none" w="med" len="med"/>
                      <a:tailEnd type="none" w="med" len="med"/>
                    </a:lnT>
                    <a:lnB w="12700" cap="flat" cmpd="sng" algn="ctr">
                      <a:solidFill>
                        <a:srgbClr val="1D91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39125"/>
                  </a:ext>
                </a:extLst>
              </a:tr>
            </a:tbl>
          </a:graphicData>
        </a:graphic>
      </p:graphicFrame>
      <p:pic>
        <p:nvPicPr>
          <p:cNvPr id="44" name="Picture 2">
            <a:extLst>
              <a:ext uri="{FF2B5EF4-FFF2-40B4-BE49-F238E27FC236}">
                <a16:creationId xmlns:a16="http://schemas.microsoft.com/office/drawing/2014/main" id="{11935CED-56E3-49EA-BAB8-DAA9C1A7BA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4" t="19137" r="10433"/>
          <a:stretch/>
        </p:blipFill>
        <p:spPr bwMode="auto">
          <a:xfrm>
            <a:off x="9420984" y="1234624"/>
            <a:ext cx="2350101" cy="18788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narrow city street with buildings in the background&#10;&#10;Description automatically generated">
            <a:extLst>
              <a:ext uri="{FF2B5EF4-FFF2-40B4-BE49-F238E27FC236}">
                <a16:creationId xmlns:a16="http://schemas.microsoft.com/office/drawing/2014/main" id="{B1C87B0B-4687-428E-9D5E-9FBD2D73EABD}"/>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9944717" y="1879206"/>
            <a:ext cx="960083" cy="698729"/>
          </a:xfrm>
          <a:prstGeom prst="rect">
            <a:avLst/>
          </a:prstGeom>
        </p:spPr>
      </p:pic>
      <p:pic>
        <p:nvPicPr>
          <p:cNvPr id="46" name="Picture 45" descr="A person wearing a mask&#10;&#10;Description automatically generated">
            <a:extLst>
              <a:ext uri="{FF2B5EF4-FFF2-40B4-BE49-F238E27FC236}">
                <a16:creationId xmlns:a16="http://schemas.microsoft.com/office/drawing/2014/main" id="{C71C7869-C4F0-4F88-983E-48C424D94A69}"/>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10262808" y="1960617"/>
            <a:ext cx="323900" cy="569056"/>
          </a:xfrm>
          <a:prstGeom prst="rect">
            <a:avLst/>
          </a:prstGeom>
        </p:spPr>
      </p:pic>
      <p:sp>
        <p:nvSpPr>
          <p:cNvPr id="8" name="Rectangle 7">
            <a:extLst>
              <a:ext uri="{FF2B5EF4-FFF2-40B4-BE49-F238E27FC236}">
                <a16:creationId xmlns:a16="http://schemas.microsoft.com/office/drawing/2014/main" id="{E1EA318D-92D7-4A6C-98C3-3266C8F6AADB}"/>
              </a:ext>
            </a:extLst>
          </p:cNvPr>
          <p:cNvSpPr/>
          <p:nvPr/>
        </p:nvSpPr>
        <p:spPr>
          <a:xfrm>
            <a:off x="6226003" y="4012249"/>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9" name="Rectangle 8">
            <a:extLst>
              <a:ext uri="{FF2B5EF4-FFF2-40B4-BE49-F238E27FC236}">
                <a16:creationId xmlns:a16="http://schemas.microsoft.com/office/drawing/2014/main" id="{7FFE748F-4C7D-40B3-BAF1-6AB3171A5897}"/>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0" name="TextBox 9">
            <a:extLst>
              <a:ext uri="{FF2B5EF4-FFF2-40B4-BE49-F238E27FC236}">
                <a16:creationId xmlns:a16="http://schemas.microsoft.com/office/drawing/2014/main" id="{C8471EBF-B57A-4693-9DCF-F93F08AFE345}"/>
              </a:ext>
            </a:extLst>
          </p:cNvPr>
          <p:cNvSpPr txBox="1"/>
          <p:nvPr/>
        </p:nvSpPr>
        <p:spPr>
          <a:xfrm>
            <a:off x="6468378" y="4196915"/>
            <a:ext cx="695748" cy="523220"/>
          </a:xfrm>
          <a:prstGeom prst="rect">
            <a:avLst/>
          </a:prstGeom>
          <a:noFill/>
        </p:spPr>
        <p:txBody>
          <a:bodyPr wrap="square" rtlCol="0">
            <a:spAutoFit/>
          </a:bodyPr>
          <a:lstStyle/>
          <a:p>
            <a:r>
              <a:rPr lang="en-GB" sz="2800" b="1" dirty="0"/>
              <a:t>0.6</a:t>
            </a:r>
            <a:endParaRPr lang="en-GB" sz="2800" dirty="0"/>
          </a:p>
        </p:txBody>
      </p:sp>
      <p:cxnSp>
        <p:nvCxnSpPr>
          <p:cNvPr id="17" name="Straight Arrow Connector 16">
            <a:extLst>
              <a:ext uri="{FF2B5EF4-FFF2-40B4-BE49-F238E27FC236}">
                <a16:creationId xmlns:a16="http://schemas.microsoft.com/office/drawing/2014/main" id="{2F6EF9F0-9515-4DD7-B356-18CC28DA94AA}"/>
              </a:ext>
            </a:extLst>
          </p:cNvPr>
          <p:cNvCxnSpPr>
            <a:stCxn id="10" idx="0"/>
          </p:cNvCxnSpPr>
          <p:nvPr/>
        </p:nvCxnSpPr>
        <p:spPr>
          <a:xfrm flipV="1">
            <a:off x="6816252" y="3721210"/>
            <a:ext cx="220652" cy="475705"/>
          </a:xfrm>
          <a:prstGeom prst="straightConnector1">
            <a:avLst/>
          </a:prstGeom>
          <a:ln w="28575">
            <a:solidFill>
              <a:srgbClr val="41B6C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6AD5B184-2F07-4D1F-BBDB-37B9089D5439}"/>
              </a:ext>
            </a:extLst>
          </p:cNvPr>
          <p:cNvSpPr/>
          <p:nvPr/>
        </p:nvSpPr>
        <p:spPr>
          <a:xfrm>
            <a:off x="6742705" y="3320104"/>
            <a:ext cx="1213899" cy="361156"/>
          </a:xfrm>
          <a:prstGeom prst="roundRect">
            <a:avLst/>
          </a:prstGeom>
          <a:noFill/>
          <a:ln w="57150">
            <a:solidFill>
              <a:srgbClr val="41B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62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2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Students xmlns="f4898e6c-8616-4092-a494-b624b8f5f79d" xsi:nil="true"/>
    <Has_Teacher_Only_SectionGroup xmlns="f4898e6c-8616-4092-a494-b624b8f5f79d" xsi:nil="true"/>
    <CultureName xmlns="f4898e6c-8616-4092-a494-b624b8f5f79d" xsi:nil="true"/>
    <Owner xmlns="f4898e6c-8616-4092-a494-b624b8f5f79d">
      <UserInfo>
        <DisplayName/>
        <AccountId xsi:nil="true"/>
        <AccountType/>
      </UserInfo>
    </Owner>
    <Students xmlns="f4898e6c-8616-4092-a494-b624b8f5f79d">
      <UserInfo>
        <DisplayName/>
        <AccountId xsi:nil="true"/>
        <AccountType/>
      </UserInfo>
    </Students>
    <AppVersion xmlns="f4898e6c-8616-4092-a494-b624b8f5f79d" xsi:nil="true"/>
    <LMS_Mappings xmlns="f4898e6c-8616-4092-a494-b624b8f5f79d" xsi:nil="true"/>
    <Invited_Teachers xmlns="f4898e6c-8616-4092-a494-b624b8f5f79d" xsi:nil="true"/>
    <Math_Settings xmlns="f4898e6c-8616-4092-a494-b624b8f5f79d" xsi:nil="true"/>
    <Templates xmlns="f4898e6c-8616-4092-a494-b624b8f5f79d" xsi:nil="true"/>
    <Teachers xmlns="f4898e6c-8616-4092-a494-b624b8f5f79d">
      <UserInfo>
        <DisplayName/>
        <AccountId xsi:nil="true"/>
        <AccountType/>
      </UserInfo>
    </Teachers>
    <DefaultSectionNames xmlns="f4898e6c-8616-4092-a494-b624b8f5f79d" xsi:nil="true"/>
    <Is_Collaboration_Space_Locked xmlns="f4898e6c-8616-4092-a494-b624b8f5f79d" xsi:nil="true"/>
    <Self_Registration_Enabled xmlns="f4898e6c-8616-4092-a494-b624b8f5f79d" xsi:nil="true"/>
    <FolderType xmlns="f4898e6c-8616-4092-a494-b624b8f5f79d" xsi:nil="true"/>
    <TeamsChannelId xmlns="f4898e6c-8616-4092-a494-b624b8f5f79d" xsi:nil="true"/>
    <IsNotebookLocked xmlns="f4898e6c-8616-4092-a494-b624b8f5f79d" xsi:nil="true"/>
    <NotebookType xmlns="f4898e6c-8616-4092-a494-b624b8f5f79d" xsi:nil="true"/>
    <Student_Groups xmlns="f4898e6c-8616-4092-a494-b624b8f5f79d">
      <UserInfo>
        <DisplayName/>
        <AccountId xsi:nil="true"/>
        <AccountType/>
      </UserInfo>
    </Student_Groups>
    <Distribution_Groups xmlns="f4898e6c-8616-4092-a494-b624b8f5f7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59940FAB21A448BEDFCF95812EE8F9" ma:contentTypeVersion="31" ma:contentTypeDescription="Create a new document." ma:contentTypeScope="" ma:versionID="fa0a8c47d97663bdf51290bcf2d0fe72">
  <xsd:schema xmlns:xsd="http://www.w3.org/2001/XMLSchema" xmlns:xs="http://www.w3.org/2001/XMLSchema" xmlns:p="http://schemas.microsoft.com/office/2006/metadata/properties" xmlns:ns3="4d4b806a-e06d-4642-b45e-212c498ff64c" xmlns:ns4="f4898e6c-8616-4092-a494-b624b8f5f79d" targetNamespace="http://schemas.microsoft.com/office/2006/metadata/properties" ma:root="true" ma:fieldsID="7ab513d62c79cd2baf179ee0f86ac264" ns3:_="" ns4:_="">
    <xsd:import namespace="4d4b806a-e06d-4642-b45e-212c498ff64c"/>
    <xsd:import namespace="f4898e6c-8616-4092-a494-b624b8f5f79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b806a-e06d-4642-b45e-212c498ff64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98e6c-8616-4092-a494-b624b8f5f79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9" nillable="true" ma:displayName="Math Settings" ma:internalName="Math_Settings">
      <xsd:simpleType>
        <xsd:restriction base="dms:Text"/>
      </xsd:simple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5" nillable="true" ma:displayName="Distribution Groups" ma:internalName="Distribution_Groups">
      <xsd:simpleType>
        <xsd:restriction base="dms:Note">
          <xsd:maxLength value="255"/>
        </xsd:restriction>
      </xsd:simpleType>
    </xsd:element>
    <xsd:element name="LMS_Mappings" ma:index="26" nillable="true" ma:displayName="LMS Mappings" ma:internalName="LMS_Mappings">
      <xsd:simpleType>
        <xsd:restriction base="dms:Note">
          <xsd:maxLength value="255"/>
        </xsd:restriction>
      </xsd:simpleType>
    </xsd:element>
    <xsd:element name="Invited_Teachers" ma:index="27" nillable="true" ma:displayName="Invited Teachers" ma:internalName="Invited_Teachers">
      <xsd:simpleType>
        <xsd:restriction base="dms:Note">
          <xsd:maxLength value="255"/>
        </xsd:restriction>
      </xsd:simpleType>
    </xsd:element>
    <xsd:element name="Invited_Students" ma:index="28" nillable="true" ma:displayName="Invited Students" ma:internalName="Invited_Students">
      <xsd:simpleType>
        <xsd:restriction base="dms:Note">
          <xsd:maxLength value="255"/>
        </xsd:restriction>
      </xsd:simpleType>
    </xsd:element>
    <xsd:element name="Self_Registration_Enabled" ma:index="29" nillable="true" ma:displayName="Self Registration Enabled" ma:internalName="Self_Registration_Enabled">
      <xsd:simpleType>
        <xsd:restriction base="dms:Boolean"/>
      </xsd:simpleType>
    </xsd:element>
    <xsd:element name="Has_Teacher_Only_SectionGroup" ma:index="30" nillable="true" ma:displayName="Has Teacher Only SectionGroup" ma:internalName="Has_Teacher_Only_SectionGroup">
      <xsd:simpleType>
        <xsd:restriction base="dms:Boolean"/>
      </xsd:simpleType>
    </xsd:element>
    <xsd:element name="Is_Collaboration_Space_Locked" ma:index="31" nillable="true" ma:displayName="Is Collaboration Space Locked" ma:internalName="Is_Collaboration_Space_Locked">
      <xsd:simpleType>
        <xsd:restriction base="dms:Boolean"/>
      </xsd:simpleType>
    </xsd:element>
    <xsd:element name="IsNotebookLocked" ma:index="32" nillable="true" ma:displayName="Is Notebook Locked" ma:internalName="IsNotebookLocked">
      <xsd:simpleType>
        <xsd:restriction base="dms:Boolean"/>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EE3154-A30A-40B9-BC27-0C4A0CF5E91E}">
  <ds:schemaRefs>
    <ds:schemaRef ds:uri="f4898e6c-8616-4092-a494-b624b8f5f79d"/>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4d4b806a-e06d-4642-b45e-212c498ff64c"/>
    <ds:schemaRef ds:uri="http://www.w3.org/XML/1998/namespace"/>
    <ds:schemaRef ds:uri="http://purl.org/dc/dcmitype/"/>
  </ds:schemaRefs>
</ds:datastoreItem>
</file>

<file path=customXml/itemProps2.xml><?xml version="1.0" encoding="utf-8"?>
<ds:datastoreItem xmlns:ds="http://schemas.openxmlformats.org/officeDocument/2006/customXml" ds:itemID="{D6F3DAD4-689F-4C77-8645-E53B6747A6FD}">
  <ds:schemaRefs>
    <ds:schemaRef ds:uri="http://schemas.microsoft.com/sharepoint/v3/contenttype/forms"/>
  </ds:schemaRefs>
</ds:datastoreItem>
</file>

<file path=customXml/itemProps3.xml><?xml version="1.0" encoding="utf-8"?>
<ds:datastoreItem xmlns:ds="http://schemas.openxmlformats.org/officeDocument/2006/customXml" ds:itemID="{CF887400-802F-486B-B076-69975960F0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b806a-e06d-4642-b45e-212c498ff64c"/>
    <ds:schemaRef ds:uri="f4898e6c-8616-4092-a494-b624b8f5f7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313</TotalTime>
  <Words>2038</Words>
  <Application>Microsoft Office PowerPoint</Application>
  <PresentationFormat>Widescreen</PresentationFormat>
  <Paragraphs>323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Courier New</vt:lpstr>
      <vt:lpstr>Times New Roman</vt:lpstr>
      <vt:lpstr>Office Theme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lpstr>Presentation title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Dickinson</dc:creator>
  <cp:lastModifiedBy>Michael Kettles</cp:lastModifiedBy>
  <cp:revision>173</cp:revision>
  <dcterms:created xsi:type="dcterms:W3CDTF">2017-03-28T10:31:45Z</dcterms:created>
  <dcterms:modified xsi:type="dcterms:W3CDTF">2020-03-11T15:14:14Z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0x0101004959940FAB21A448BEDFCF95812EE8F9</vt:lpwstr>
  </property>
</Properties>
</file>