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20" r:id="rId2"/>
    <p:sldId id="291" r:id="rId3"/>
    <p:sldId id="258" r:id="rId4"/>
    <p:sldId id="312" r:id="rId5"/>
    <p:sldId id="341" r:id="rId6"/>
    <p:sldId id="322" r:id="rId7"/>
    <p:sldId id="317" r:id="rId8"/>
    <p:sldId id="343" r:id="rId9"/>
    <p:sldId id="323" r:id="rId10"/>
    <p:sldId id="344" r:id="rId11"/>
    <p:sldId id="327" r:id="rId12"/>
    <p:sldId id="339" r:id="rId13"/>
    <p:sldId id="347" r:id="rId14"/>
    <p:sldId id="34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29" autoAdjust="0"/>
    <p:restoredTop sz="89186" autoAdjust="0"/>
  </p:normalViewPr>
  <p:slideViewPr>
    <p:cSldViewPr snapToGrid="0" snapToObjects="1">
      <p:cViewPr varScale="1">
        <p:scale>
          <a:sx n="103" d="100"/>
          <a:sy n="103" d="100"/>
        </p:scale>
        <p:origin x="1428"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8D59F-84DF-0C4A-A564-05F3AC6AA4FC}"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C607B-BC83-1C44-A501-8F981FF41469}" type="slidenum">
              <a:rPr lang="en-US" smtClean="0"/>
              <a:t>‹#›</a:t>
            </a:fld>
            <a:endParaRPr lang="en-US"/>
          </a:p>
        </p:txBody>
      </p:sp>
    </p:spTree>
    <p:extLst>
      <p:ext uri="{BB962C8B-B14F-4D97-AF65-F5344CB8AC3E}">
        <p14:creationId xmlns:p14="http://schemas.microsoft.com/office/powerpoint/2010/main" val="23894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smtClean="0">
                <a:solidFill>
                  <a:schemeClr val="tx1"/>
                </a:solidFill>
                <a:effectLst/>
                <a:latin typeface="+mn-lt"/>
                <a:ea typeface="+mn-ea"/>
                <a:cs typeface="+mn-cs"/>
              </a:rPr>
              <a:t>1 in 3 people in UK live</a:t>
            </a:r>
            <a:r>
              <a:rPr lang="en-GB" sz="1200" b="0" i="0" u="none" strike="noStrike" kern="1200" baseline="0" dirty="0" smtClean="0">
                <a:solidFill>
                  <a:schemeClr val="tx1"/>
                </a:solidFill>
                <a:effectLst/>
                <a:latin typeface="+mn-lt"/>
                <a:ea typeface="+mn-ea"/>
                <a:cs typeface="+mn-cs"/>
              </a:rPr>
              <a:t> in poor quality housing, which impacts their health</a:t>
            </a:r>
            <a:r>
              <a:rPr lang="en-GB" sz="1200" b="0" i="0" u="none" strike="noStrike" kern="1200" baseline="0" dirty="0" smtClean="0">
                <a:solidFill>
                  <a:schemeClr val="tx1"/>
                </a:solidFill>
                <a:effectLst/>
                <a:latin typeface="+mn-lt"/>
                <a:ea typeface="+mn-ea"/>
                <a:cs typeface="+mn-cs"/>
              </a:rPr>
              <a:t>. The </a:t>
            </a:r>
            <a:r>
              <a:rPr lang="en-GB" sz="1200" b="0" i="0" u="none" strike="noStrike" kern="1200" baseline="0" dirty="0" smtClean="0">
                <a:solidFill>
                  <a:schemeClr val="tx1"/>
                </a:solidFill>
                <a:effectLst/>
                <a:latin typeface="+mn-lt"/>
                <a:ea typeface="+mn-ea"/>
                <a:cs typeface="+mn-cs"/>
              </a:rPr>
              <a:t>burden this puts on our health system is similar to smoking or alcohol abuse.</a:t>
            </a:r>
          </a:p>
          <a:p>
            <a:pPr rtl="0"/>
            <a:r>
              <a:rPr lang="en-GB" sz="1200" b="0" i="0" u="none" strike="noStrike" kern="1200" dirty="0" smtClean="0">
                <a:solidFill>
                  <a:schemeClr val="tx1"/>
                </a:solidFill>
                <a:effectLst/>
                <a:latin typeface="+mn-lt"/>
                <a:ea typeface="+mn-ea"/>
                <a:cs typeface="+mn-cs"/>
              </a:rPr>
              <a:t>Poor</a:t>
            </a:r>
            <a:r>
              <a:rPr lang="en-GB" sz="1200" b="0" i="0" u="none" strike="noStrike" kern="1200" baseline="0" dirty="0" smtClean="0">
                <a:solidFill>
                  <a:schemeClr val="tx1"/>
                </a:solidFill>
                <a:effectLst/>
                <a:latin typeface="+mn-lt"/>
                <a:ea typeface="+mn-ea"/>
                <a:cs typeface="+mn-cs"/>
              </a:rPr>
              <a:t> quality houses are not just bad for people, they are bad for the planet as well</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15</a:t>
            </a:r>
            <a:r>
              <a:rPr lang="en-GB" sz="1200" b="0" i="0" u="none" strike="noStrike" kern="120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greenhouses gas emissions in the UK comes from homes – mainly heating our inefficient homes</a:t>
            </a:r>
            <a:endParaRPr lang="en-GB" sz="1200" b="0" i="0" u="none" strike="noStrike" kern="1200" dirty="0" smtClean="0">
              <a:solidFill>
                <a:schemeClr val="tx1"/>
              </a:solidFill>
              <a:effectLst/>
              <a:latin typeface="+mn-lt"/>
              <a:ea typeface="+mn-ea"/>
              <a:cs typeface="+mn-cs"/>
            </a:endParaRPr>
          </a:p>
          <a:p>
            <a:pPr rtl="0"/>
            <a:endParaRPr lang="en-GB"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1</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Standard assessment</a:t>
            </a:r>
            <a:r>
              <a:rPr lang="en-GB" sz="1200" baseline="0" dirty="0" smtClean="0"/>
              <a:t> procedure, used by government </a:t>
            </a:r>
            <a:r>
              <a:rPr lang="en-GB" sz="1200" baseline="0" dirty="0" err="1" smtClean="0"/>
              <a:t>eg</a:t>
            </a:r>
            <a:r>
              <a:rPr lang="en-GB" sz="1200" baseline="0" dirty="0" smtClean="0"/>
              <a:t> EPCs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Based on building physics - takes into account the physical structure, ‘standard occupancy’ and 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baseline="0" dirty="0" smtClean="0"/>
              <a:t>Not very accurate:</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30 </a:t>
            </a:r>
            <a:r>
              <a:rPr lang="en-GB" sz="1200" dirty="0" smtClean="0"/>
              <a:t>houses from Low Energy Building database which have been retrofitted to</a:t>
            </a:r>
            <a:r>
              <a:rPr lang="en-GB" sz="1200" baseline="0" dirty="0" smtClean="0"/>
              <a:t> become more energy efficient</a:t>
            </a:r>
            <a:endParaRPr lang="en-GB" sz="1200" dirty="0" smtClean="0"/>
          </a:p>
          <a:p>
            <a:r>
              <a:rPr lang="en-GB" sz="1200" dirty="0" smtClean="0"/>
              <a:t>40% </a:t>
            </a:r>
            <a:r>
              <a:rPr lang="en-GB" sz="1200" dirty="0" smtClean="0"/>
              <a:t>of</a:t>
            </a:r>
            <a:r>
              <a:rPr lang="en-GB" sz="1200" baseline="0" dirty="0" smtClean="0"/>
              <a:t> houses the </a:t>
            </a:r>
            <a:r>
              <a:rPr lang="en-GB" sz="1200" dirty="0" smtClean="0"/>
              <a:t>real energy usage was greater</a:t>
            </a:r>
            <a:r>
              <a:rPr lang="en-GB" sz="1200" baseline="0" dirty="0" smtClean="0"/>
              <a:t> than predicted </a:t>
            </a:r>
            <a:r>
              <a:rPr lang="en-GB" sz="1200" dirty="0" smtClean="0"/>
              <a:t>by </a:t>
            </a:r>
            <a:r>
              <a:rPr lang="en-GB" sz="1200" dirty="0" smtClean="0"/>
              <a:t>a factor of </a:t>
            </a:r>
            <a:r>
              <a:rPr lang="en-GB" sz="1200" dirty="0" smtClean="0"/>
              <a:t>1.5</a:t>
            </a:r>
            <a:r>
              <a:rPr lang="en-GB" sz="1200" baseline="0" dirty="0" smtClean="0"/>
              <a:t> (</a:t>
            </a:r>
            <a:r>
              <a:rPr lang="en-GB" sz="1200" dirty="0" smtClean="0"/>
              <a:t>up </a:t>
            </a:r>
            <a:r>
              <a:rPr lang="en-GB" sz="1200" dirty="0" smtClean="0"/>
              <a:t>to 3.3 for one house – median is </a:t>
            </a:r>
            <a:r>
              <a:rPr lang="en-GB" sz="1200" dirty="0" smtClean="0"/>
              <a:t>1.4)</a:t>
            </a:r>
            <a:endParaRPr lang="en-GB" sz="1200" dirty="0" smtClean="0"/>
          </a:p>
          <a:p>
            <a:endParaRPr lang="en-GB" sz="1200" baseline="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10</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Reason for discrepancy is that</a:t>
            </a:r>
            <a:r>
              <a:rPr lang="en-GB" sz="1200" baseline="0" dirty="0" smtClean="0"/>
              <a:t> other factors may influence real energy usage, main ones:</a:t>
            </a:r>
            <a:endParaRPr lang="en-GB" sz="1200" baseline="0" dirty="0" smtClean="0"/>
          </a:p>
          <a:p>
            <a:pPr marL="171450" indent="-171450">
              <a:buFontTx/>
              <a:buChar char="-"/>
            </a:pPr>
            <a:r>
              <a:rPr lang="en-GB" sz="1200" baseline="0" dirty="0" smtClean="0"/>
              <a:t>residents/tenant’s behaviour e.g. thermostat setting, opening windows in airtight insulated house…</a:t>
            </a:r>
          </a:p>
          <a:p>
            <a:pPr marL="171450" indent="-171450">
              <a:buFontTx/>
              <a:buChar char="-"/>
            </a:pPr>
            <a:r>
              <a:rPr lang="en-GB" sz="1200" baseline="0" dirty="0" smtClean="0"/>
              <a:t>Quality and installation of retrofit measure e.g. builder installing insulation which is too thin or leaving big gaps between panels…</a:t>
            </a:r>
            <a:endParaRPr lang="en-GB" sz="1200" baseline="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11</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Our model is further</a:t>
            </a:r>
            <a:r>
              <a:rPr lang="en-GB" sz="1200" baseline="0" dirty="0" smtClean="0"/>
              <a:t> abstraction of this building physics model, and includes some parameters to anticipate correction factors for elements that are not included in SAP such as how tenants behave and the installation of retrofit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It may look </a:t>
            </a:r>
            <a:r>
              <a:rPr lang="en-GB" sz="1200" baseline="0" dirty="0" smtClean="0"/>
              <a:t>like </a:t>
            </a:r>
            <a:r>
              <a:rPr lang="en-GB" sz="1200" baseline="0" dirty="0" smtClean="0"/>
              <a:t>our </a:t>
            </a:r>
            <a:r>
              <a:rPr lang="en-GB" sz="1200" baseline="0" dirty="0" smtClean="0"/>
              <a:t>model could be quite far removed from the true energy usage (and hence true savings). However, as we’ve just seen even the gold standard </a:t>
            </a:r>
            <a:r>
              <a:rPr lang="en-GB" sz="1200" baseline="0" dirty="0" smtClean="0"/>
              <a:t>SAP model </a:t>
            </a:r>
            <a:r>
              <a:rPr lang="en-GB" sz="1200" baseline="0" dirty="0" smtClean="0"/>
              <a:t>is not very accurate. A simpler model is not necessarily worse. Also, our model is used mainly to compare different alternatives, not make perfect predictions, and we have a safety margin (sensitivity analysis).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12</a:t>
            </a:fld>
            <a:endParaRPr lang="en-US"/>
          </a:p>
        </p:txBody>
      </p:sp>
    </p:spTree>
    <p:extLst>
      <p:ext uri="{BB962C8B-B14F-4D97-AF65-F5344CB8AC3E}">
        <p14:creationId xmlns:p14="http://schemas.microsoft.com/office/powerpoint/2010/main" val="225434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As my final slide, I’d like to leave you with some reflections on how we could try and improve this kind of modelling in the future</a:t>
            </a:r>
            <a:endParaRPr lang="en-GB" sz="1200" dirty="0" smtClean="0"/>
          </a:p>
          <a:p>
            <a:pPr rtl="0"/>
            <a:endParaRPr lang="en-GB" sz="1200" b="0" i="0" u="none" strike="noStrike" kern="1200" dirty="0" smtClean="0">
              <a:solidFill>
                <a:schemeClr val="tx1"/>
              </a:solidFill>
              <a:effectLst/>
              <a:latin typeface="+mn-lt"/>
              <a:ea typeface="+mn-ea"/>
              <a:cs typeface="+mn-cs"/>
            </a:endParaRPr>
          </a:p>
          <a:p>
            <a:pPr rtl="0"/>
            <a:r>
              <a:rPr lang="en-GB" sz="1200" b="0" i="0" u="none" strike="noStrike" kern="1200" dirty="0" smtClean="0">
                <a:solidFill>
                  <a:schemeClr val="tx1"/>
                </a:solidFill>
                <a:effectLst/>
                <a:latin typeface="+mn-lt"/>
                <a:ea typeface="+mn-ea"/>
                <a:cs typeface="+mn-cs"/>
              </a:rPr>
              <a:t>Need gold standard: energy usage, smart meters – feedback </a:t>
            </a:r>
            <a:r>
              <a:rPr lang="en-GB" sz="1200" b="0" i="0" u="none" strike="noStrike" kern="1200" dirty="0" smtClean="0">
                <a:solidFill>
                  <a:schemeClr val="tx1"/>
                </a:solidFill>
                <a:effectLst/>
                <a:latin typeface="+mn-lt"/>
                <a:ea typeface="+mn-ea"/>
                <a:cs typeface="+mn-cs"/>
              </a:rPr>
              <a:t>loop to improve</a:t>
            </a:r>
            <a:r>
              <a:rPr lang="en-GB" sz="1200" b="0" i="0" u="none" strike="noStrike" kern="1200" baseline="0" dirty="0" smtClean="0">
                <a:solidFill>
                  <a:schemeClr val="tx1"/>
                </a:solidFill>
                <a:effectLst/>
                <a:latin typeface="+mn-lt"/>
                <a:ea typeface="+mn-ea"/>
                <a:cs typeface="+mn-cs"/>
              </a:rPr>
              <a:t> model accuracy</a:t>
            </a:r>
            <a:endParaRPr lang="en-GB" sz="1200" b="0" i="0" u="none" strike="noStrike" kern="1200" dirty="0" smtClean="0">
              <a:solidFill>
                <a:schemeClr val="tx1"/>
              </a:solidFill>
              <a:effectLst/>
              <a:latin typeface="+mn-lt"/>
              <a:ea typeface="+mn-ea"/>
              <a:cs typeface="+mn-cs"/>
            </a:endParaRPr>
          </a:p>
          <a:p>
            <a:pPr rtl="0"/>
            <a:endParaRPr lang="en-GB"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Move</a:t>
            </a:r>
            <a:r>
              <a:rPr lang="en-GB" sz="1200" b="0" i="0" u="none" strike="noStrike" kern="1200" baseline="0" dirty="0" smtClean="0">
                <a:solidFill>
                  <a:schemeClr val="tx1"/>
                </a:solidFill>
                <a:effectLst/>
                <a:latin typeface="+mn-lt"/>
                <a:ea typeface="+mn-ea"/>
                <a:cs typeface="+mn-cs"/>
              </a:rPr>
              <a:t> from physics and assumptions </a:t>
            </a:r>
            <a:r>
              <a:rPr lang="en-GB" sz="1200" b="0" i="0" u="none" strike="noStrike" kern="1200" dirty="0" smtClean="0">
                <a:solidFill>
                  <a:schemeClr val="tx1"/>
                </a:solidFill>
                <a:effectLst/>
                <a:latin typeface="+mn-lt"/>
                <a:ea typeface="+mn-ea"/>
                <a:cs typeface="+mn-cs"/>
              </a:rPr>
              <a:t>driven models to data driven ones </a:t>
            </a:r>
            <a:r>
              <a:rPr lang="en-GB" sz="1200" b="0" i="0" u="none" strike="noStrike" kern="1200" baseline="0" dirty="0" smtClean="0">
                <a:solidFill>
                  <a:schemeClr val="tx1"/>
                </a:solidFill>
                <a:effectLst/>
                <a:latin typeface="+mn-lt"/>
                <a:ea typeface="+mn-ea"/>
                <a:cs typeface="+mn-cs"/>
              </a:rPr>
              <a:t>(</a:t>
            </a:r>
            <a:r>
              <a:rPr lang="en-GB" sz="1200" b="0" i="0" u="none" strike="noStrike" kern="1200" dirty="0" smtClean="0">
                <a:solidFill>
                  <a:schemeClr val="tx1"/>
                </a:solidFill>
                <a:effectLst/>
                <a:latin typeface="+mn-lt"/>
                <a:ea typeface="+mn-ea"/>
                <a:cs typeface="+mn-cs"/>
              </a:rPr>
              <a:t>Machine</a:t>
            </a:r>
            <a:r>
              <a:rPr lang="en-GB" sz="1200" b="0" i="0" u="none" strike="noStrike" kern="1200" baseline="0" dirty="0" smtClean="0">
                <a:solidFill>
                  <a:schemeClr val="tx1"/>
                </a:solidFill>
                <a:effectLst/>
                <a:latin typeface="+mn-lt"/>
                <a:ea typeface="+mn-ea"/>
                <a:cs typeface="+mn-cs"/>
              </a:rPr>
              <a:t> learning </a:t>
            </a:r>
            <a:r>
              <a:rPr lang="en-GB" sz="1200" b="0" i="0" u="none" strike="noStrike" kern="1200" baseline="0" dirty="0" err="1" smtClean="0">
                <a:solidFill>
                  <a:schemeClr val="tx1"/>
                </a:solidFill>
                <a:effectLst/>
                <a:latin typeface="+mn-lt"/>
                <a:ea typeface="+mn-ea"/>
                <a:cs typeface="+mn-cs"/>
              </a:rPr>
              <a:t>esp</a:t>
            </a:r>
            <a:r>
              <a:rPr lang="en-GB" sz="1200" b="0" i="0" u="none" strike="noStrike"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neural networks and SVMs popular in literature)</a:t>
            </a:r>
            <a:endParaRPr lang="en-GB" sz="1200" b="0" i="0" u="none" strike="noStrike" kern="1200" dirty="0" smtClean="0">
              <a:solidFill>
                <a:schemeClr val="tx1"/>
              </a:solidFill>
              <a:effectLst/>
              <a:latin typeface="+mn-lt"/>
              <a:ea typeface="+mn-ea"/>
              <a:cs typeface="+mn-cs"/>
            </a:endParaRPr>
          </a:p>
          <a:p>
            <a:pPr rtl="0"/>
            <a:endParaRPr lang="en-GB" sz="1200" b="0" i="0" u="none" strike="noStrike" kern="1200" dirty="0" smtClean="0">
              <a:solidFill>
                <a:schemeClr val="tx1"/>
              </a:solidFill>
              <a:effectLst/>
              <a:latin typeface="+mn-lt"/>
              <a:ea typeface="+mn-ea"/>
              <a:cs typeface="+mn-cs"/>
            </a:endParaRPr>
          </a:p>
          <a:p>
            <a:pPr rtl="0"/>
            <a:r>
              <a:rPr lang="en-GB" sz="1200" b="0" i="0" u="none" strike="noStrike" kern="1200" baseline="0" dirty="0" smtClean="0">
                <a:solidFill>
                  <a:schemeClr val="tx1"/>
                </a:solidFill>
                <a:effectLst/>
                <a:latin typeface="+mn-lt"/>
                <a:ea typeface="+mn-ea"/>
                <a:cs typeface="+mn-cs"/>
              </a:rPr>
              <a:t>In addition to changing the model, reduce variability on input data:</a:t>
            </a:r>
          </a:p>
          <a:p>
            <a:pPr rtl="0"/>
            <a:r>
              <a:rPr lang="en-GB" sz="1200" b="0" i="0" u="none" strike="noStrike" kern="1200" baseline="0" dirty="0" smtClean="0">
                <a:solidFill>
                  <a:schemeClr val="tx1"/>
                </a:solidFill>
                <a:effectLst/>
                <a:latin typeface="+mn-lt"/>
                <a:ea typeface="+mn-ea"/>
                <a:cs typeface="+mn-cs"/>
              </a:rPr>
              <a:t>Energy </a:t>
            </a:r>
            <a:r>
              <a:rPr lang="en-GB" sz="1200" b="0" i="0" u="none" strike="noStrike" kern="1200" baseline="0" dirty="0" smtClean="0">
                <a:solidFill>
                  <a:schemeClr val="tx1"/>
                </a:solidFill>
                <a:effectLst/>
                <a:latin typeface="+mn-lt"/>
                <a:ea typeface="+mn-ea"/>
                <a:cs typeface="+mn-cs"/>
              </a:rPr>
              <a:t>usage may be largely driven by people </a:t>
            </a:r>
            <a:r>
              <a:rPr lang="en-GB" sz="1200" b="0" i="0" u="none" strike="noStrike" kern="1200" baseline="0" dirty="0" smtClean="0">
                <a:solidFill>
                  <a:schemeClr val="tx1"/>
                </a:solidFill>
                <a:effectLst/>
                <a:latin typeface="+mn-lt"/>
                <a:ea typeface="+mn-ea"/>
                <a:cs typeface="+mn-cs"/>
              </a:rPr>
              <a:t>misusing or </a:t>
            </a:r>
            <a:r>
              <a:rPr lang="en-GB" sz="1200" b="0" i="0" u="none" strike="noStrike" kern="1200" baseline="0" dirty="0" err="1" smtClean="0">
                <a:solidFill>
                  <a:schemeClr val="tx1"/>
                </a:solidFill>
                <a:effectLst/>
                <a:latin typeface="+mn-lt"/>
                <a:ea typeface="+mn-ea"/>
                <a:cs typeface="+mn-cs"/>
              </a:rPr>
              <a:t>mis</a:t>
            </a:r>
            <a:r>
              <a:rPr lang="en-GB" sz="1200" b="0" i="0" u="none" strike="noStrike" kern="1200" baseline="0" dirty="0" smtClean="0">
                <a:solidFill>
                  <a:schemeClr val="tx1"/>
                </a:solidFill>
                <a:effectLst/>
                <a:latin typeface="+mn-lt"/>
                <a:ea typeface="+mn-ea"/>
                <a:cs typeface="+mn-cs"/>
              </a:rPr>
              <a:t>-installing retrofits – can offer training, policy incentives </a:t>
            </a:r>
            <a:r>
              <a:rPr lang="en-GB" sz="1200" b="0" i="0" u="none" strike="noStrike" kern="1200" baseline="0" dirty="0" err="1" smtClean="0">
                <a:solidFill>
                  <a:schemeClr val="tx1"/>
                </a:solidFill>
                <a:effectLst/>
                <a:latin typeface="+mn-lt"/>
                <a:ea typeface="+mn-ea"/>
                <a:cs typeface="+mn-cs"/>
              </a:rPr>
              <a:t>etc</a:t>
            </a:r>
            <a:r>
              <a:rPr lang="en-GB" sz="1200" b="0" i="0" u="none" strike="noStrike" kern="1200" baseline="0" dirty="0" smtClean="0">
                <a:solidFill>
                  <a:schemeClr val="tx1"/>
                </a:solidFill>
                <a:effectLst/>
                <a:latin typeface="+mn-lt"/>
                <a:ea typeface="+mn-ea"/>
                <a:cs typeface="+mn-cs"/>
              </a:rPr>
              <a:t> using behaviour change approach</a:t>
            </a:r>
            <a:endParaRPr lang="en-GB" sz="1200" b="0" i="0" u="none" strike="noStrike" kern="1200" baseline="0" dirty="0" smtClean="0">
              <a:solidFill>
                <a:schemeClr val="tx1"/>
              </a:solidFill>
              <a:effectLst/>
              <a:latin typeface="+mn-lt"/>
              <a:ea typeface="+mn-ea"/>
              <a:cs typeface="+mn-cs"/>
            </a:endParaRPr>
          </a:p>
          <a:p>
            <a:pPr rtl="0"/>
            <a:endParaRPr lang="en-GB"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13</a:t>
            </a:fld>
            <a:endParaRPr lang="en-US"/>
          </a:p>
        </p:txBody>
      </p:sp>
    </p:spTree>
    <p:extLst>
      <p:ext uri="{BB962C8B-B14F-4D97-AF65-F5344CB8AC3E}">
        <p14:creationId xmlns:p14="http://schemas.microsoft.com/office/powerpoint/2010/main" val="182835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To reiterate, quick look at how we’re creating a model that can help people decide on a retrofit strategy for their housing stock.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I </a:t>
            </a:r>
            <a:r>
              <a:rPr lang="en-GB" sz="1200" b="0" i="0" u="none" strike="noStrike" kern="1200" baseline="0" dirty="0" smtClean="0">
                <a:solidFill>
                  <a:schemeClr val="tx1"/>
                </a:solidFill>
                <a:effectLst/>
                <a:latin typeface="+mn-lt"/>
                <a:ea typeface="+mn-ea"/>
                <a:cs typeface="+mn-cs"/>
              </a:rPr>
              <a:t>would like to leave you with this quote – climate change sounds too huge for us as individuals to deal with – what could we do about sea ice melting? I would suggest to start closer to home, in fact with retrofitting your own home. It’s not only good for the planet, </a:t>
            </a:r>
            <a:r>
              <a:rPr lang="en-GB" sz="1200" b="0" i="0" u="none" strike="noStrike" kern="1200" baseline="0" dirty="0" smtClean="0">
                <a:solidFill>
                  <a:schemeClr val="tx1"/>
                </a:solidFill>
                <a:effectLst/>
                <a:latin typeface="+mn-lt"/>
                <a:ea typeface="+mn-ea"/>
                <a:cs typeface="+mn-cs"/>
              </a:rPr>
              <a:t>it can be </a:t>
            </a:r>
            <a:r>
              <a:rPr lang="en-GB" sz="1200" b="0" i="0" u="none" strike="noStrike" kern="1200" baseline="0" dirty="0" smtClean="0">
                <a:solidFill>
                  <a:schemeClr val="tx1"/>
                </a:solidFill>
                <a:effectLst/>
                <a:latin typeface="+mn-lt"/>
                <a:ea typeface="+mn-ea"/>
                <a:cs typeface="+mn-cs"/>
              </a:rPr>
              <a:t>good for your own health </a:t>
            </a:r>
            <a:r>
              <a:rPr lang="en-GB" sz="1200" b="0" i="0" u="none" strike="noStrike" kern="1200" baseline="0" dirty="0" smtClean="0">
                <a:solidFill>
                  <a:schemeClr val="tx1"/>
                </a:solidFill>
                <a:effectLst/>
                <a:latin typeface="+mn-lt"/>
                <a:ea typeface="+mn-ea"/>
                <a:cs typeface="+mn-cs"/>
              </a:rPr>
              <a:t>and your future savings account too</a:t>
            </a:r>
            <a:endParaRPr lang="en-GB"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BC607B-BC83-1C44-A501-8F981FF41469}" type="slidenum">
              <a:rPr lang="en-US" smtClean="0"/>
              <a:t>14</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Best solution </a:t>
            </a:r>
            <a:r>
              <a:rPr lang="en-US" baseline="0" dirty="0" smtClean="0"/>
              <a:t>is to retrofit because we’re not building enough new homes fast enough</a:t>
            </a:r>
          </a:p>
          <a:p>
            <a:r>
              <a:rPr lang="en-US" baseline="0" dirty="0" smtClean="0"/>
              <a:t>What is retrofit: 2 complementary strategies</a:t>
            </a:r>
          </a:p>
          <a:p>
            <a:r>
              <a:rPr lang="en-US" baseline="0" dirty="0" smtClean="0"/>
              <a:t>- Insulate </a:t>
            </a:r>
            <a:r>
              <a:rPr lang="en-US" baseline="0" dirty="0" smtClean="0"/>
              <a:t>roof, walls, floor, windows </a:t>
            </a:r>
            <a:r>
              <a:rPr lang="en-US" baseline="0" dirty="0" err="1" smtClean="0"/>
              <a:t>etc</a:t>
            </a:r>
            <a:endParaRPr lang="en-US" baseline="0" dirty="0" smtClean="0"/>
          </a:p>
          <a:p>
            <a:r>
              <a:rPr lang="en-US" dirty="0" smtClean="0"/>
              <a:t>- more </a:t>
            </a:r>
            <a:r>
              <a:rPr lang="en-US" dirty="0" smtClean="0"/>
              <a:t>efficient and/or renewable</a:t>
            </a:r>
            <a:r>
              <a:rPr lang="en-US" baseline="0" dirty="0" smtClean="0"/>
              <a:t> energy sources</a:t>
            </a:r>
          </a:p>
          <a:p>
            <a:r>
              <a:rPr lang="en-US" baseline="0" dirty="0" smtClean="0"/>
              <a:t>There is a variety of possible retrofit measures, but </a:t>
            </a:r>
            <a:r>
              <a:rPr lang="en-US" baseline="0" dirty="0" smtClean="0"/>
              <a:t>which ones to choose, in which order, where to implement?</a:t>
            </a:r>
            <a:endParaRPr lang="en-US" dirty="0" smtClean="0"/>
          </a:p>
          <a:p>
            <a:endParaRPr lang="en-US" dirty="0"/>
          </a:p>
        </p:txBody>
      </p:sp>
      <p:sp>
        <p:nvSpPr>
          <p:cNvPr id="4" name="Slide Number Placeholder 3"/>
          <p:cNvSpPr>
            <a:spLocks noGrp="1"/>
          </p:cNvSpPr>
          <p:nvPr>
            <p:ph type="sldNum" sz="quarter" idx="5"/>
          </p:nvPr>
        </p:nvSpPr>
        <p:spPr/>
        <p:txBody>
          <a:bodyPr/>
          <a:lstStyle/>
          <a:p>
            <a:fld id="{59BC607B-BC83-1C44-A501-8F981FF41469}" type="slidenum">
              <a:rPr lang="en-US" smtClean="0"/>
              <a:t>2</a:t>
            </a:fld>
            <a:endParaRPr lang="en-US"/>
          </a:p>
        </p:txBody>
      </p:sp>
    </p:spTree>
    <p:extLst>
      <p:ext uri="{BB962C8B-B14F-4D97-AF65-F5344CB8AC3E}">
        <p14:creationId xmlns:p14="http://schemas.microsoft.com/office/powerpoint/2010/main" val="307990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These are some of the questions we’re trying to answer in this project. We </a:t>
            </a:r>
            <a:r>
              <a:rPr lang="en-GB" sz="1200" b="0" i="0" kern="1200" dirty="0" smtClean="0">
                <a:solidFill>
                  <a:schemeClr val="tx1"/>
                </a:solidFill>
                <a:effectLst/>
                <a:latin typeface="+mn-lt"/>
                <a:ea typeface="+mn-ea"/>
                <a:cs typeface="+mn-cs"/>
              </a:rPr>
              <a:t>are building model to help people, such as </a:t>
            </a:r>
            <a:r>
              <a:rPr lang="en-GB" sz="1200" b="0" i="0" kern="1200" dirty="0" smtClean="0">
                <a:solidFill>
                  <a:schemeClr val="tx1"/>
                </a:solidFill>
                <a:effectLst/>
                <a:latin typeface="+mn-lt"/>
                <a:ea typeface="+mn-ea"/>
                <a:cs typeface="+mn-cs"/>
              </a:rPr>
              <a:t>LCC, </a:t>
            </a:r>
            <a:r>
              <a:rPr lang="en-GB" sz="1200" b="0" i="0" kern="1200" dirty="0" smtClean="0">
                <a:solidFill>
                  <a:schemeClr val="tx1"/>
                </a:solidFill>
                <a:effectLst/>
                <a:latin typeface="+mn-lt"/>
                <a:ea typeface="+mn-ea"/>
                <a:cs typeface="+mn-cs"/>
              </a:rPr>
              <a:t>decide on the best retrofit strategy for their housing stock</a:t>
            </a:r>
          </a:p>
        </p:txBody>
      </p:sp>
      <p:sp>
        <p:nvSpPr>
          <p:cNvPr id="4" name="Slide Number Placeholder 3"/>
          <p:cNvSpPr>
            <a:spLocks noGrp="1"/>
          </p:cNvSpPr>
          <p:nvPr>
            <p:ph type="sldNum" sz="quarter" idx="5"/>
          </p:nvPr>
        </p:nvSpPr>
        <p:spPr/>
        <p:txBody>
          <a:bodyPr/>
          <a:lstStyle/>
          <a:p>
            <a:fld id="{59BC607B-BC83-1C44-A501-8F981FF41469}" type="slidenum">
              <a:rPr lang="en-US" smtClean="0"/>
              <a:t>3</a:t>
            </a:fld>
            <a:endParaRPr lang="en-US"/>
          </a:p>
        </p:txBody>
      </p:sp>
    </p:spTree>
    <p:extLst>
      <p:ext uri="{BB962C8B-B14F-4D97-AF65-F5344CB8AC3E}">
        <p14:creationId xmlns:p14="http://schemas.microsoft.com/office/powerpoint/2010/main" val="267172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Quick recap of previous </a:t>
            </a:r>
            <a:r>
              <a:rPr lang="en-GB" sz="1200" dirty="0" smtClean="0"/>
              <a:t>seminar:</a:t>
            </a:r>
            <a:endParaRPr lang="en-GB" sz="1200" dirty="0" smtClean="0"/>
          </a:p>
          <a:p>
            <a:r>
              <a:rPr lang="en-GB" sz="1200" dirty="0" smtClean="0"/>
              <a:t>Build</a:t>
            </a:r>
            <a:r>
              <a:rPr lang="en-GB" sz="1200" baseline="0" dirty="0" smtClean="0"/>
              <a:t> a model at archetype level, assuming all detached, semi-detached </a:t>
            </a:r>
            <a:r>
              <a:rPr lang="en-GB" sz="1200" baseline="0" dirty="0" err="1" smtClean="0"/>
              <a:t>etc</a:t>
            </a:r>
            <a:r>
              <a:rPr lang="en-GB" sz="1200" baseline="0" dirty="0" smtClean="0"/>
              <a:t> houses are the same</a:t>
            </a:r>
            <a:endParaRPr lang="en-GB" sz="1200" dirty="0" smtClean="0"/>
          </a:p>
          <a:p>
            <a:r>
              <a:rPr lang="en-GB" sz="1200" dirty="0" smtClean="0"/>
              <a:t>Data we’re working with:</a:t>
            </a:r>
          </a:p>
          <a:p>
            <a:r>
              <a:rPr lang="en-GB" sz="1200" dirty="0" smtClean="0"/>
              <a:t>-Different </a:t>
            </a:r>
            <a:r>
              <a:rPr lang="en-GB" sz="1200" dirty="0" smtClean="0"/>
              <a:t>retrofit measures, for different</a:t>
            </a:r>
            <a:r>
              <a:rPr lang="en-GB" sz="1200" baseline="0" dirty="0" smtClean="0"/>
              <a:t> types of houses and flats</a:t>
            </a:r>
          </a:p>
          <a:p>
            <a:r>
              <a:rPr lang="en-GB" sz="1200" baseline="0" dirty="0" smtClean="0"/>
              <a:t>-For </a:t>
            </a:r>
            <a:r>
              <a:rPr lang="en-GB" sz="1200" baseline="0" dirty="0" smtClean="0"/>
              <a:t>each measure, we have estimated cost to install, cost to renew, energy savings in terms of gas and electricity (kWh)</a:t>
            </a:r>
          </a:p>
          <a:p>
            <a:pPr marL="0" indent="0">
              <a:buFont typeface="Arial" panose="020B0604020202020204" pitchFamily="34" charset="0"/>
              <a:buNone/>
            </a:pPr>
            <a:r>
              <a:rPr lang="en-GB" sz="1200" baseline="0" dirty="0" smtClean="0"/>
              <a:t>-From </a:t>
            </a:r>
            <a:r>
              <a:rPr lang="en-GB" sz="1200" baseline="0" dirty="0" smtClean="0"/>
              <a:t>this, we can calculate equivalent CO2 emission savings and energy bill savings</a:t>
            </a:r>
          </a:p>
          <a:p>
            <a:r>
              <a:rPr lang="en-GB" sz="1200" baseline="0" dirty="0" smtClean="0"/>
              <a:t>-Finally</a:t>
            </a:r>
            <a:r>
              <a:rPr lang="en-GB" sz="1200" baseline="0" dirty="0" smtClean="0"/>
              <a:t>, for a given housing stock, we know how many houses/flats are eligible for each measure (data to be provided by Leeds City Council)</a:t>
            </a:r>
          </a:p>
          <a:p>
            <a:endParaRPr lang="en-GB" sz="1200" baseline="0" dirty="0" smtClean="0"/>
          </a:p>
          <a:p>
            <a:r>
              <a:rPr lang="en-GB" sz="1200" baseline="0" dirty="0" smtClean="0"/>
              <a:t>What we want to do: estimate how many of each retrofit measures to implement each </a:t>
            </a:r>
            <a:r>
              <a:rPr lang="en-GB" sz="1200" baseline="0" dirty="0" smtClean="0"/>
              <a:t>year</a:t>
            </a:r>
          </a:p>
          <a:p>
            <a:r>
              <a:rPr lang="en-GB" sz="1200" baseline="0" dirty="0" smtClean="0"/>
              <a:t>Pick retrofits that save most CO2 emissions first using linear programming as optimisation method</a:t>
            </a:r>
            <a:endParaRPr lang="en-GB" sz="120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4</a:t>
            </a:fld>
            <a:endParaRPr lang="en-US"/>
          </a:p>
        </p:txBody>
      </p:sp>
    </p:spTree>
    <p:extLst>
      <p:ext uri="{BB962C8B-B14F-4D97-AF65-F5344CB8AC3E}">
        <p14:creationId xmlns:p14="http://schemas.microsoft.com/office/powerpoint/2010/main" val="8500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This</a:t>
            </a:r>
            <a:r>
              <a:rPr lang="en-GB" sz="1200" baseline="0" dirty="0" smtClean="0"/>
              <a:t> is what the output looks like: </a:t>
            </a:r>
            <a:r>
              <a:rPr lang="en-GB" sz="1200" baseline="0" dirty="0" err="1" smtClean="0"/>
              <a:t>eq</a:t>
            </a:r>
            <a:r>
              <a:rPr lang="en-GB" sz="1200" baseline="0" dirty="0" smtClean="0"/>
              <a:t> CO2 emissions in blue (exponential decrease as most efficient measures implemented first), energy bill savings in green and money spent on retrofit in red</a:t>
            </a:r>
          </a:p>
          <a:p>
            <a:endParaRPr lang="en-GB" sz="1200" baseline="0" dirty="0" smtClean="0"/>
          </a:p>
          <a:p>
            <a:r>
              <a:rPr lang="en-GB" sz="1200" baseline="0" dirty="0" smtClean="0"/>
              <a:t>We have </a:t>
            </a:r>
            <a:r>
              <a:rPr lang="en-GB" sz="1200" baseline="0" dirty="0" smtClean="0"/>
              <a:t>a number of parameters you can set in addition to those mentioned on the previous slide, such as expected budget, decarbonisation of the grid and energy prices. T</a:t>
            </a:r>
            <a:r>
              <a:rPr lang="en-GB" sz="1200" dirty="0" smtClean="0"/>
              <a:t>here is</a:t>
            </a:r>
            <a:r>
              <a:rPr lang="en-GB" sz="1200" baseline="0" dirty="0" smtClean="0"/>
              <a:t> a large uncertainty on these parameters for future years, so we have a module to run a s</a:t>
            </a:r>
            <a:r>
              <a:rPr lang="en-GB" sz="1200" dirty="0" smtClean="0"/>
              <a:t>ensitivity</a:t>
            </a:r>
            <a:r>
              <a:rPr lang="en-GB" sz="1200" baseline="0" dirty="0" smtClean="0"/>
              <a:t> analysis using o</a:t>
            </a:r>
            <a:r>
              <a:rPr lang="en-GB" sz="1200" dirty="0" smtClean="0"/>
              <a:t>ne-at-a-time (OAT) approach so changing </a:t>
            </a:r>
            <a:r>
              <a:rPr lang="en-GB" sz="1200" baseline="0" dirty="0" smtClean="0"/>
              <a:t>one parameter at a time and keeping the rest constant </a:t>
            </a:r>
            <a:r>
              <a:rPr lang="en-GB" sz="1200" dirty="0" smtClean="0"/>
              <a:t>to see what effect this produces on the output</a:t>
            </a:r>
            <a:endParaRPr lang="en-GB"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5</a:t>
            </a:fld>
            <a:endParaRPr lang="en-US"/>
          </a:p>
        </p:txBody>
      </p:sp>
    </p:spTree>
    <p:extLst>
      <p:ext uri="{BB962C8B-B14F-4D97-AF65-F5344CB8AC3E}">
        <p14:creationId xmlns:p14="http://schemas.microsoft.com/office/powerpoint/2010/main" val="324863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In the next few slides, I’ll describe two important issues that can impact the accuracy of the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dirty="0" smtClean="0"/>
              <a:t>First,</a:t>
            </a:r>
            <a:r>
              <a:rPr lang="en-GB" sz="1200" baseline="0" dirty="0" smtClean="0"/>
              <a:t> the a</a:t>
            </a:r>
            <a:r>
              <a:rPr lang="en-GB" sz="1200" dirty="0" smtClean="0"/>
              <a:t>ssumptions all houses are </a:t>
            </a:r>
            <a:r>
              <a:rPr lang="en-GB" sz="1200" dirty="0" smtClean="0"/>
              <a:t>similar e.g. all detached houses are the same, all semis are the same</a:t>
            </a:r>
            <a:r>
              <a:rPr lang="en-GB" sz="1200" baseline="0" dirty="0" smtClean="0"/>
              <a:t> etc</a:t>
            </a:r>
            <a:r>
              <a:rPr lang="en-GB" sz="1200" dirty="0" smtClean="0"/>
              <a:t>. </a:t>
            </a:r>
            <a:r>
              <a:rPr lang="en-GB" sz="1200" dirty="0" smtClean="0"/>
              <a:t>We often have to make this assumptions because we don’t have</a:t>
            </a:r>
            <a:r>
              <a:rPr lang="en-GB" sz="1200" baseline="0" dirty="0" smtClean="0"/>
              <a:t> enough info about individual houses, but LCC does have this data</a:t>
            </a:r>
            <a:endParaRPr lang="en-GB" sz="120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6</a:t>
            </a:fld>
            <a:endParaRPr lang="en-US"/>
          </a:p>
        </p:txBody>
      </p:sp>
    </p:spTree>
    <p:extLst>
      <p:ext uri="{BB962C8B-B14F-4D97-AF65-F5344CB8AC3E}">
        <p14:creationId xmlns:p14="http://schemas.microsoft.com/office/powerpoint/2010/main" val="8500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So what happens if we build a more detailed</a:t>
            </a:r>
            <a:r>
              <a:rPr lang="en-GB" sz="1200" baseline="0" dirty="0" smtClean="0"/>
              <a:t> model, which models individual houses rather than types of </a:t>
            </a:r>
            <a:r>
              <a:rPr lang="en-GB" sz="1200" baseline="0" dirty="0" smtClean="0"/>
              <a:t>houses</a:t>
            </a:r>
          </a:p>
          <a:p>
            <a:r>
              <a:rPr lang="en-GB" sz="1200" baseline="0" dirty="0" smtClean="0"/>
              <a:t>Each row is an individual house or flat. For example, a detached house which already has loft insulation. Instead of using the typical gas/electricity usage for a detached house at baseline, we can correct (reduce) this since we know the house already has some insulation. Also, when looking at the impact of potential retrofits for that house, we can take into account more accurately how this will interact with the existing retrofits</a:t>
            </a:r>
          </a:p>
          <a:p>
            <a:endParaRPr lang="en-GB" sz="1200" baseline="0" dirty="0" smtClean="0"/>
          </a:p>
          <a:p>
            <a:r>
              <a:rPr lang="en-GB" sz="1200" baseline="0" dirty="0" smtClean="0"/>
              <a:t>Output in terms of energy savings for this model is about 2/3 of the previous model</a:t>
            </a:r>
          </a:p>
          <a:p>
            <a:r>
              <a:rPr lang="en-GB" sz="1200" baseline="0" dirty="0" smtClean="0"/>
              <a:t>Not to say one is better than other because there are other considerations</a:t>
            </a:r>
            <a:endParaRPr lang="en-GB" sz="120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7</a:t>
            </a:fld>
            <a:endParaRPr lang="en-US"/>
          </a:p>
        </p:txBody>
      </p:sp>
    </p:spTree>
    <p:extLst>
      <p:ext uri="{BB962C8B-B14F-4D97-AF65-F5344CB8AC3E}">
        <p14:creationId xmlns:p14="http://schemas.microsoft.com/office/powerpoint/2010/main" val="92747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So what happens if we build a more detailed</a:t>
            </a:r>
            <a:r>
              <a:rPr lang="en-GB" sz="1200" baseline="0" dirty="0" smtClean="0"/>
              <a:t> model, which models individual houses rather than types of houses</a:t>
            </a:r>
          </a:p>
          <a:p>
            <a:endParaRPr lang="en-GB" sz="1200" baseline="0" dirty="0" smtClean="0"/>
          </a:p>
          <a:p>
            <a:r>
              <a:rPr lang="en-GB" sz="1200" baseline="0" dirty="0" smtClean="0"/>
              <a:t>Each row is an individual house or flat. For example, a detached house which already has loft insulation. Instead of using the typical gas/electricity usage for a detached house at baseline, we can correct (reduce) this since we know the house already has some insulation. Also, when looking at the impact of potential retrofits for that house, we can take into account more accurately how this will interact with the existing retrofits</a:t>
            </a:r>
          </a:p>
          <a:p>
            <a:endParaRPr lang="en-GB" sz="1200" baseline="0" dirty="0" smtClean="0"/>
          </a:p>
          <a:p>
            <a:r>
              <a:rPr lang="en-GB" sz="1200" baseline="0" dirty="0" smtClean="0"/>
              <a:t>Output in terms of energy savings for this house level model is about 50-65% of the previous archetype level model (using fake data set with 55,000 properties)</a:t>
            </a:r>
          </a:p>
          <a:p>
            <a:r>
              <a:rPr lang="en-GB" sz="1200" baseline="0" dirty="0" smtClean="0"/>
              <a:t>No gold standard to say whether house level underestimates or archetype level overestimates savings or bit of both</a:t>
            </a:r>
            <a:endParaRPr lang="en-GB" sz="1200" dirty="0" smtClean="0"/>
          </a:p>
        </p:txBody>
      </p:sp>
      <p:sp>
        <p:nvSpPr>
          <p:cNvPr id="4" name="Slide Number Placeholder 3"/>
          <p:cNvSpPr>
            <a:spLocks noGrp="1"/>
          </p:cNvSpPr>
          <p:nvPr>
            <p:ph type="sldNum" sz="quarter" idx="5"/>
          </p:nvPr>
        </p:nvSpPr>
        <p:spPr/>
        <p:txBody>
          <a:bodyPr/>
          <a:lstStyle/>
          <a:p>
            <a:fld id="{59BC607B-BC83-1C44-A501-8F981FF41469}" type="slidenum">
              <a:rPr lang="en-US" smtClean="0"/>
              <a:t>8</a:t>
            </a:fld>
            <a:endParaRPr lang="en-US"/>
          </a:p>
        </p:txBody>
      </p:sp>
    </p:spTree>
    <p:extLst>
      <p:ext uri="{BB962C8B-B14F-4D97-AF65-F5344CB8AC3E}">
        <p14:creationId xmlns:p14="http://schemas.microsoft.com/office/powerpoint/2010/main" val="92747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Second issue: our predicted </a:t>
            </a:r>
            <a:r>
              <a:rPr lang="en-GB" sz="1200" dirty="0" smtClean="0"/>
              <a:t>energy efficiency comes from SAP</a:t>
            </a:r>
          </a:p>
        </p:txBody>
      </p:sp>
      <p:sp>
        <p:nvSpPr>
          <p:cNvPr id="4" name="Slide Number Placeholder 3"/>
          <p:cNvSpPr>
            <a:spLocks noGrp="1"/>
          </p:cNvSpPr>
          <p:nvPr>
            <p:ph type="sldNum" sz="quarter" idx="5"/>
          </p:nvPr>
        </p:nvSpPr>
        <p:spPr/>
        <p:txBody>
          <a:bodyPr/>
          <a:lstStyle/>
          <a:p>
            <a:fld id="{59BC607B-BC83-1C44-A501-8F981FF41469}" type="slidenum">
              <a:rPr lang="en-US" smtClean="0"/>
              <a:t>9</a:t>
            </a:fld>
            <a:endParaRPr lang="en-US"/>
          </a:p>
        </p:txBody>
      </p:sp>
    </p:spTree>
    <p:extLst>
      <p:ext uri="{BB962C8B-B14F-4D97-AF65-F5344CB8AC3E}">
        <p14:creationId xmlns:p14="http://schemas.microsoft.com/office/powerpoint/2010/main" val="8500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32136-154D-8E49-9F0F-8D035B85AE6F}"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633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6383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22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32136-154D-8E49-9F0F-8D035B85AE6F}"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4078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32136-154D-8E49-9F0F-8D035B85AE6F}" type="datetimeFigureOut">
              <a:rPr lang="en-US" smtClean="0"/>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54575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32136-154D-8E49-9F0F-8D035B85AE6F}"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3738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32136-154D-8E49-9F0F-8D035B85AE6F}" type="datetimeFigureOut">
              <a:rPr lang="en-US" smtClean="0"/>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628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32136-154D-8E49-9F0F-8D035B85AE6F}" type="datetimeFigureOut">
              <a:rPr lang="en-US" smtClean="0"/>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7949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32136-154D-8E49-9F0F-8D035B85AE6F}" type="datetimeFigureOut">
              <a:rPr lang="en-US" smtClean="0"/>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85213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107418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232136-154D-8E49-9F0F-8D035B85AE6F}" type="datetimeFigureOut">
              <a:rPr lang="en-US" smtClean="0"/>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056C-9350-3E4B-911C-FCF80EDBFE79}" type="slidenum">
              <a:rPr lang="en-US" smtClean="0"/>
              <a:t>‹#›</a:t>
            </a:fld>
            <a:endParaRPr lang="en-US"/>
          </a:p>
        </p:txBody>
      </p:sp>
    </p:spTree>
    <p:extLst>
      <p:ext uri="{BB962C8B-B14F-4D97-AF65-F5344CB8AC3E}">
        <p14:creationId xmlns:p14="http://schemas.microsoft.com/office/powerpoint/2010/main" val="21283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2136-154D-8E49-9F0F-8D035B85AE6F}" type="datetimeFigureOut">
              <a:rPr lang="en-US" smtClean="0"/>
              <a:t>3/12/2020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056C-9350-3E4B-911C-FCF80EDBFE79}" type="slidenum">
              <a:rPr lang="en-US" smtClean="0"/>
              <a:t>‹#›</a:t>
            </a:fld>
            <a:endParaRPr lang="en-US"/>
          </a:p>
        </p:txBody>
      </p:sp>
    </p:spTree>
    <p:extLst>
      <p:ext uri="{BB962C8B-B14F-4D97-AF65-F5344CB8AC3E}">
        <p14:creationId xmlns:p14="http://schemas.microsoft.com/office/powerpoint/2010/main" val="13391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aecb.net/low-energy-buildings-database/"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 y="1"/>
            <a:ext cx="12191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11" name="Picture 15"/>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74000"/>
                    </a14:imgEffect>
                  </a14:imgLayer>
                </a14:imgProps>
              </a:ext>
              <a:ext uri="{28A0092B-C50C-407E-A947-70E740481C1C}">
                <a14:useLocalDpi xmlns:a14="http://schemas.microsoft.com/office/drawing/2010/main" val="0"/>
              </a:ext>
            </a:extLst>
          </a:blip>
          <a:srcRect/>
          <a:stretch>
            <a:fillRect/>
          </a:stretch>
        </p:blipFill>
        <p:spPr bwMode="auto">
          <a:xfrm>
            <a:off x="4437428" y="1668625"/>
            <a:ext cx="3528685" cy="352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16" name="AutoShape 14" descr="Image result for house transpar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18378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75889" y="3986247"/>
            <a:ext cx="6652726" cy="12273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a:off x="6891291" y="3314443"/>
            <a:ext cx="0" cy="681968"/>
          </a:xfrm>
          <a:prstGeom prst="straightConnector1">
            <a:avLst/>
          </a:prstGeom>
          <a:ln w="60325">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6463416" y="3801581"/>
            <a:ext cx="1365054" cy="369332"/>
          </a:xfrm>
          <a:prstGeom prst="rect">
            <a:avLst/>
          </a:prstGeom>
          <a:noFill/>
        </p:spPr>
        <p:txBody>
          <a:bodyPr wrap="none" rtlCol="0">
            <a:spAutoFit/>
          </a:bodyPr>
          <a:lstStyle/>
          <a:p>
            <a:r>
              <a:rPr lang="en-GB" dirty="0" smtClean="0">
                <a:solidFill>
                  <a:schemeClr val="bg1">
                    <a:lumMod val="50000"/>
                  </a:schemeClr>
                </a:solidFill>
              </a:rPr>
              <a:t>assumptions</a:t>
            </a:r>
            <a:endParaRPr lang="en-GB" dirty="0">
              <a:solidFill>
                <a:schemeClr val="bg1">
                  <a:lumMod val="50000"/>
                </a:schemeClr>
              </a:solidFill>
            </a:endParaRPr>
          </a:p>
        </p:txBody>
      </p:sp>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2" descr="Image result for leeds univers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2431259" y="2232088"/>
            <a:ext cx="1996751"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Real energy usage</a:t>
            </a:r>
            <a:endParaRPr lang="en-GB" dirty="0"/>
          </a:p>
        </p:txBody>
      </p:sp>
      <p:sp>
        <p:nvSpPr>
          <p:cNvPr id="47" name="Rectangle 46"/>
          <p:cNvSpPr/>
          <p:nvPr/>
        </p:nvSpPr>
        <p:spPr>
          <a:xfrm>
            <a:off x="391507" y="4072375"/>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Building </a:t>
            </a:r>
          </a:p>
          <a:p>
            <a:pPr algn="ctr"/>
            <a:r>
              <a:rPr lang="en-GB" sz="1400" dirty="0" smtClean="0"/>
              <a:t>(size, type, age </a:t>
            </a:r>
            <a:r>
              <a:rPr lang="en-GB" sz="1400" dirty="0" err="1" smtClean="0"/>
              <a:t>etc</a:t>
            </a:r>
            <a:r>
              <a:rPr lang="en-GB" sz="1400" dirty="0" smtClean="0"/>
              <a:t>)</a:t>
            </a:r>
            <a:endParaRPr lang="en-GB" sz="1400" dirty="0"/>
          </a:p>
        </p:txBody>
      </p:sp>
      <p:sp>
        <p:nvSpPr>
          <p:cNvPr id="50" name="Rectangle 49"/>
          <p:cNvSpPr/>
          <p:nvPr/>
        </p:nvSpPr>
        <p:spPr>
          <a:xfrm>
            <a:off x="2580552" y="4072374"/>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Occupancy </a:t>
            </a:r>
          </a:p>
          <a:p>
            <a:pPr algn="ctr"/>
            <a:r>
              <a:rPr lang="en-GB" sz="1400" dirty="0" smtClean="0"/>
              <a:t>(how many rooms to heat, hot water used)</a:t>
            </a:r>
            <a:endParaRPr lang="en-GB" sz="1400" dirty="0"/>
          </a:p>
        </p:txBody>
      </p:sp>
      <p:sp>
        <p:nvSpPr>
          <p:cNvPr id="55" name="Rectangle 54"/>
          <p:cNvSpPr/>
          <p:nvPr/>
        </p:nvSpPr>
        <p:spPr>
          <a:xfrm>
            <a:off x="4769597" y="4072373"/>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Climate </a:t>
            </a:r>
          </a:p>
          <a:p>
            <a:pPr algn="ctr"/>
            <a:r>
              <a:rPr lang="en-GB" sz="1400" dirty="0" smtClean="0"/>
              <a:t>(and actual weather)</a:t>
            </a:r>
            <a:endParaRPr lang="en-GB" sz="1400" dirty="0"/>
          </a:p>
        </p:txBody>
      </p:sp>
      <p:cxnSp>
        <p:nvCxnSpPr>
          <p:cNvPr id="63" name="Straight Arrow Connector 62"/>
          <p:cNvCxnSpPr/>
          <p:nvPr/>
        </p:nvCxnSpPr>
        <p:spPr>
          <a:xfrm flipH="1">
            <a:off x="1731464" y="3373530"/>
            <a:ext cx="525627" cy="51940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429634" y="3387050"/>
            <a:ext cx="1554" cy="50588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77303" y="3387050"/>
            <a:ext cx="525627" cy="51940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457216" y="2232087"/>
            <a:ext cx="1996751"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Predicted energy usage SAP</a:t>
            </a:r>
            <a:endParaRPr lang="en-GB" dirty="0"/>
          </a:p>
        </p:txBody>
      </p:sp>
      <p:cxnSp>
        <p:nvCxnSpPr>
          <p:cNvPr id="23" name="Straight Arrow Connector 22"/>
          <p:cNvCxnSpPr/>
          <p:nvPr/>
        </p:nvCxnSpPr>
        <p:spPr>
          <a:xfrm>
            <a:off x="4577303" y="2726608"/>
            <a:ext cx="653141"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stretch>
            <a:fillRect/>
          </a:stretch>
        </p:blipFill>
        <p:spPr>
          <a:xfrm>
            <a:off x="7714307" y="3341515"/>
            <a:ext cx="4213143" cy="2592154"/>
          </a:xfrm>
          <a:prstGeom prst="rect">
            <a:avLst/>
          </a:prstGeom>
        </p:spPr>
      </p:pic>
      <p:sp>
        <p:nvSpPr>
          <p:cNvPr id="20" name="Rectangle 19"/>
          <p:cNvSpPr/>
          <p:nvPr/>
        </p:nvSpPr>
        <p:spPr>
          <a:xfrm>
            <a:off x="7741650" y="5950391"/>
            <a:ext cx="4280213" cy="307777"/>
          </a:xfrm>
          <a:prstGeom prst="rect">
            <a:avLst/>
          </a:prstGeom>
        </p:spPr>
        <p:txBody>
          <a:bodyPr wrap="square">
            <a:spAutoFit/>
          </a:bodyPr>
          <a:lstStyle/>
          <a:p>
            <a:r>
              <a:rPr lang="en-GB" sz="1400" dirty="0" smtClean="0">
                <a:hlinkClick r:id="rId5"/>
              </a:rPr>
              <a:t>https</a:t>
            </a:r>
            <a:r>
              <a:rPr lang="en-GB" sz="1400" dirty="0">
                <a:hlinkClick r:id="rId5"/>
              </a:rPr>
              <a:t>://www.aecb.net/low-energy-buildings-database/</a:t>
            </a:r>
            <a:r>
              <a:rPr lang="en-GB" sz="1400" dirty="0" smtClean="0">
                <a:solidFill>
                  <a:srgbClr val="555555"/>
                </a:solidFill>
                <a:latin typeface="Lato"/>
              </a:rPr>
              <a:t> </a:t>
            </a:r>
            <a:endParaRPr lang="en-GB" sz="1400" dirty="0"/>
          </a:p>
        </p:txBody>
      </p:sp>
    </p:spTree>
    <p:extLst>
      <p:ext uri="{BB962C8B-B14F-4D97-AF65-F5344CB8AC3E}">
        <p14:creationId xmlns:p14="http://schemas.microsoft.com/office/powerpoint/2010/main" val="168326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75889" y="3986247"/>
            <a:ext cx="6652726" cy="12273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a:off x="6891291" y="3314443"/>
            <a:ext cx="0" cy="681968"/>
          </a:xfrm>
          <a:prstGeom prst="straightConnector1">
            <a:avLst/>
          </a:prstGeom>
          <a:ln w="60325">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6463416" y="3801581"/>
            <a:ext cx="1365054" cy="369332"/>
          </a:xfrm>
          <a:prstGeom prst="rect">
            <a:avLst/>
          </a:prstGeom>
          <a:noFill/>
        </p:spPr>
        <p:txBody>
          <a:bodyPr wrap="none" rtlCol="0">
            <a:spAutoFit/>
          </a:bodyPr>
          <a:lstStyle/>
          <a:p>
            <a:r>
              <a:rPr lang="en-GB" dirty="0" smtClean="0">
                <a:solidFill>
                  <a:schemeClr val="bg1">
                    <a:lumMod val="50000"/>
                  </a:schemeClr>
                </a:solidFill>
              </a:rPr>
              <a:t>assumptions</a:t>
            </a:r>
            <a:endParaRPr lang="en-GB" dirty="0">
              <a:solidFill>
                <a:schemeClr val="bg1">
                  <a:lumMod val="50000"/>
                </a:schemeClr>
              </a:solidFill>
            </a:endParaRPr>
          </a:p>
        </p:txBody>
      </p:sp>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2" descr="Image result for leeds univers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2431259" y="2232088"/>
            <a:ext cx="1996751"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Real energy usage</a:t>
            </a:r>
            <a:endParaRPr lang="en-GB" dirty="0"/>
          </a:p>
        </p:txBody>
      </p:sp>
      <p:sp>
        <p:nvSpPr>
          <p:cNvPr id="46" name="Rectangle 45"/>
          <p:cNvSpPr/>
          <p:nvPr/>
        </p:nvSpPr>
        <p:spPr>
          <a:xfrm>
            <a:off x="391507" y="351259"/>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User behaviour </a:t>
            </a:r>
          </a:p>
          <a:p>
            <a:pPr algn="ctr"/>
            <a:r>
              <a:rPr lang="en-GB" sz="1400" dirty="0" smtClean="0"/>
              <a:t>(e.g. set temperature, rebound, maintenance)</a:t>
            </a:r>
            <a:endParaRPr lang="en-GB" sz="1400" dirty="0"/>
          </a:p>
        </p:txBody>
      </p:sp>
      <p:sp>
        <p:nvSpPr>
          <p:cNvPr id="47" name="Rectangle 46"/>
          <p:cNvSpPr/>
          <p:nvPr/>
        </p:nvSpPr>
        <p:spPr>
          <a:xfrm>
            <a:off x="391507" y="4072375"/>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Building </a:t>
            </a:r>
          </a:p>
          <a:p>
            <a:pPr algn="ctr"/>
            <a:r>
              <a:rPr lang="en-GB" sz="1400" dirty="0" smtClean="0"/>
              <a:t>(size, type, age </a:t>
            </a:r>
            <a:r>
              <a:rPr lang="en-GB" sz="1400" dirty="0" err="1" smtClean="0"/>
              <a:t>etc</a:t>
            </a:r>
            <a:r>
              <a:rPr lang="en-GB" sz="1400" dirty="0" smtClean="0"/>
              <a:t>)</a:t>
            </a:r>
            <a:endParaRPr lang="en-GB" sz="1400" dirty="0"/>
          </a:p>
        </p:txBody>
      </p:sp>
      <p:sp>
        <p:nvSpPr>
          <p:cNvPr id="48" name="Rectangle 47"/>
          <p:cNvSpPr/>
          <p:nvPr/>
        </p:nvSpPr>
        <p:spPr>
          <a:xfrm>
            <a:off x="4769597" y="326251"/>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Quality of retrofit measure</a:t>
            </a:r>
            <a:endParaRPr lang="en-GB" dirty="0"/>
          </a:p>
        </p:txBody>
      </p:sp>
      <p:sp>
        <p:nvSpPr>
          <p:cNvPr id="49" name="Rectangle 48"/>
          <p:cNvSpPr/>
          <p:nvPr/>
        </p:nvSpPr>
        <p:spPr>
          <a:xfrm>
            <a:off x="2580552" y="351260"/>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Quality of installation</a:t>
            </a:r>
            <a:endParaRPr lang="en-GB" dirty="0"/>
          </a:p>
        </p:txBody>
      </p:sp>
      <p:sp>
        <p:nvSpPr>
          <p:cNvPr id="50" name="Rectangle 49"/>
          <p:cNvSpPr/>
          <p:nvPr/>
        </p:nvSpPr>
        <p:spPr>
          <a:xfrm>
            <a:off x="2580552" y="4072374"/>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Occupancy </a:t>
            </a:r>
          </a:p>
          <a:p>
            <a:pPr algn="ctr"/>
            <a:r>
              <a:rPr lang="en-GB" sz="1400" dirty="0" smtClean="0"/>
              <a:t>(how many rooms to heat, hot water used)</a:t>
            </a:r>
            <a:endParaRPr lang="en-GB" sz="1400" dirty="0"/>
          </a:p>
        </p:txBody>
      </p:sp>
      <p:sp>
        <p:nvSpPr>
          <p:cNvPr id="55" name="Rectangle 54"/>
          <p:cNvSpPr/>
          <p:nvPr/>
        </p:nvSpPr>
        <p:spPr>
          <a:xfrm>
            <a:off x="4769597" y="4072373"/>
            <a:ext cx="1996751"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Climate </a:t>
            </a:r>
          </a:p>
          <a:p>
            <a:pPr algn="ctr"/>
            <a:r>
              <a:rPr lang="en-GB" sz="1400" dirty="0" smtClean="0"/>
              <a:t>(and actual weather)</a:t>
            </a:r>
            <a:endParaRPr lang="en-GB" sz="1400" dirty="0"/>
          </a:p>
        </p:txBody>
      </p:sp>
      <p:cxnSp>
        <p:nvCxnSpPr>
          <p:cNvPr id="63" name="Straight Arrow Connector 62"/>
          <p:cNvCxnSpPr/>
          <p:nvPr/>
        </p:nvCxnSpPr>
        <p:spPr>
          <a:xfrm flipH="1">
            <a:off x="1731464" y="3373530"/>
            <a:ext cx="525627" cy="51940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429634" y="3387050"/>
            <a:ext cx="1554" cy="50588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77303" y="3387050"/>
            <a:ext cx="525627" cy="51940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886972" y="1533426"/>
            <a:ext cx="525627" cy="51940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3585142" y="1546946"/>
            <a:ext cx="1554" cy="50588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732811" y="1546946"/>
            <a:ext cx="525627" cy="519406"/>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58550" y="2240574"/>
            <a:ext cx="1043503" cy="9890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a:t>
            </a:r>
            <a:endParaRPr lang="en-GB" sz="1400" dirty="0"/>
          </a:p>
        </p:txBody>
      </p:sp>
      <p:cxnSp>
        <p:nvCxnSpPr>
          <p:cNvPr id="73" name="Straight Arrow Connector 72"/>
          <p:cNvCxnSpPr/>
          <p:nvPr/>
        </p:nvCxnSpPr>
        <p:spPr>
          <a:xfrm flipH="1">
            <a:off x="1568173" y="2724636"/>
            <a:ext cx="657537" cy="0"/>
          </a:xfrm>
          <a:prstGeom prst="straightConnector1">
            <a:avLst/>
          </a:prstGeom>
          <a:ln w="60325">
            <a:solidFill>
              <a:schemeClr val="accent6">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457216" y="2232087"/>
            <a:ext cx="1996751"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Predicted energy usage SAP</a:t>
            </a:r>
            <a:endParaRPr lang="en-GB" dirty="0"/>
          </a:p>
        </p:txBody>
      </p:sp>
      <p:cxnSp>
        <p:nvCxnSpPr>
          <p:cNvPr id="23" name="Straight Arrow Connector 22"/>
          <p:cNvCxnSpPr/>
          <p:nvPr/>
        </p:nvCxnSpPr>
        <p:spPr>
          <a:xfrm>
            <a:off x="4577303" y="2726608"/>
            <a:ext cx="653141" cy="0"/>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55575" y="3303719"/>
            <a:ext cx="7175034" cy="21336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85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75889" y="245079"/>
            <a:ext cx="9959378" cy="12273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2" descr="Image result for leeds univers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275889" y="3986247"/>
            <a:ext cx="6652726" cy="1227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431259" y="2232088"/>
            <a:ext cx="1996751" cy="98904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Real energy usage</a:t>
            </a:r>
            <a:endParaRPr lang="en-GB" dirty="0"/>
          </a:p>
        </p:txBody>
      </p:sp>
      <p:sp>
        <p:nvSpPr>
          <p:cNvPr id="44" name="Rectangle 43"/>
          <p:cNvSpPr/>
          <p:nvPr/>
        </p:nvSpPr>
        <p:spPr>
          <a:xfrm>
            <a:off x="5457216" y="2232087"/>
            <a:ext cx="1996751"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Predicted energy usage SAP</a:t>
            </a:r>
            <a:endParaRPr lang="en-GB" dirty="0"/>
          </a:p>
        </p:txBody>
      </p:sp>
      <p:sp>
        <p:nvSpPr>
          <p:cNvPr id="46" name="Rectangle 45"/>
          <p:cNvSpPr/>
          <p:nvPr/>
        </p:nvSpPr>
        <p:spPr>
          <a:xfrm>
            <a:off x="391507" y="351259"/>
            <a:ext cx="1996751"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User behaviour </a:t>
            </a:r>
          </a:p>
          <a:p>
            <a:pPr algn="ctr"/>
            <a:r>
              <a:rPr lang="en-GB" sz="1400" dirty="0" smtClean="0">
                <a:solidFill>
                  <a:schemeClr val="bg1">
                    <a:lumMod val="75000"/>
                  </a:schemeClr>
                </a:solidFill>
              </a:rPr>
              <a:t>(e.g. set temperature, rebound, maintenance)</a:t>
            </a:r>
            <a:endParaRPr lang="en-GB" sz="1400" dirty="0">
              <a:solidFill>
                <a:schemeClr val="bg1">
                  <a:lumMod val="75000"/>
                </a:schemeClr>
              </a:solidFill>
            </a:endParaRPr>
          </a:p>
        </p:txBody>
      </p:sp>
      <p:sp>
        <p:nvSpPr>
          <p:cNvPr id="47" name="Rectangle 46"/>
          <p:cNvSpPr/>
          <p:nvPr/>
        </p:nvSpPr>
        <p:spPr>
          <a:xfrm>
            <a:off x="391507" y="4072375"/>
            <a:ext cx="1996751"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Building </a:t>
            </a:r>
          </a:p>
          <a:p>
            <a:pPr algn="ctr"/>
            <a:r>
              <a:rPr lang="en-GB" sz="1400" dirty="0" smtClean="0">
                <a:solidFill>
                  <a:schemeClr val="bg1">
                    <a:lumMod val="75000"/>
                  </a:schemeClr>
                </a:solidFill>
              </a:rPr>
              <a:t>(size, type, age </a:t>
            </a:r>
            <a:r>
              <a:rPr lang="en-GB" sz="1400" dirty="0" err="1" smtClean="0">
                <a:solidFill>
                  <a:schemeClr val="bg1">
                    <a:lumMod val="75000"/>
                  </a:schemeClr>
                </a:solidFill>
              </a:rPr>
              <a:t>etc</a:t>
            </a:r>
            <a:r>
              <a:rPr lang="en-GB" sz="1400" dirty="0" smtClean="0">
                <a:solidFill>
                  <a:schemeClr val="bg1">
                    <a:lumMod val="75000"/>
                  </a:schemeClr>
                </a:solidFill>
              </a:rPr>
              <a:t>)</a:t>
            </a:r>
            <a:endParaRPr lang="en-GB" sz="1400" dirty="0">
              <a:solidFill>
                <a:schemeClr val="bg1">
                  <a:lumMod val="75000"/>
                </a:schemeClr>
              </a:solidFill>
            </a:endParaRPr>
          </a:p>
        </p:txBody>
      </p:sp>
      <p:sp>
        <p:nvSpPr>
          <p:cNvPr id="48" name="Rectangle 47"/>
          <p:cNvSpPr/>
          <p:nvPr/>
        </p:nvSpPr>
        <p:spPr>
          <a:xfrm>
            <a:off x="4769597" y="326251"/>
            <a:ext cx="1996751"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Quality of retrofit measure</a:t>
            </a:r>
            <a:endParaRPr lang="en-GB" dirty="0">
              <a:solidFill>
                <a:schemeClr val="bg1">
                  <a:lumMod val="75000"/>
                </a:schemeClr>
              </a:solidFill>
            </a:endParaRPr>
          </a:p>
        </p:txBody>
      </p:sp>
      <p:sp>
        <p:nvSpPr>
          <p:cNvPr id="49" name="Rectangle 48"/>
          <p:cNvSpPr/>
          <p:nvPr/>
        </p:nvSpPr>
        <p:spPr>
          <a:xfrm>
            <a:off x="2580552" y="351260"/>
            <a:ext cx="1996751"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Quality of installation</a:t>
            </a:r>
            <a:endParaRPr lang="en-GB" dirty="0">
              <a:solidFill>
                <a:schemeClr val="bg1">
                  <a:lumMod val="75000"/>
                </a:schemeClr>
              </a:solidFill>
            </a:endParaRPr>
          </a:p>
        </p:txBody>
      </p:sp>
      <p:sp>
        <p:nvSpPr>
          <p:cNvPr id="50" name="Rectangle 49"/>
          <p:cNvSpPr/>
          <p:nvPr/>
        </p:nvSpPr>
        <p:spPr>
          <a:xfrm>
            <a:off x="2580552" y="4072374"/>
            <a:ext cx="1996751"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Occupancy </a:t>
            </a:r>
          </a:p>
          <a:p>
            <a:pPr algn="ctr"/>
            <a:r>
              <a:rPr lang="en-GB" sz="1400" dirty="0" smtClean="0">
                <a:solidFill>
                  <a:schemeClr val="bg1">
                    <a:lumMod val="75000"/>
                  </a:schemeClr>
                </a:solidFill>
              </a:rPr>
              <a:t>(how many rooms to heat, hot water used)</a:t>
            </a:r>
            <a:endParaRPr lang="en-GB" sz="1400" dirty="0">
              <a:solidFill>
                <a:schemeClr val="bg1">
                  <a:lumMod val="75000"/>
                </a:schemeClr>
              </a:solidFill>
            </a:endParaRPr>
          </a:p>
        </p:txBody>
      </p:sp>
      <p:sp>
        <p:nvSpPr>
          <p:cNvPr id="55" name="Rectangle 54"/>
          <p:cNvSpPr/>
          <p:nvPr/>
        </p:nvSpPr>
        <p:spPr>
          <a:xfrm>
            <a:off x="4769597" y="4072373"/>
            <a:ext cx="1996751"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Climate </a:t>
            </a:r>
          </a:p>
          <a:p>
            <a:pPr algn="ctr"/>
            <a:r>
              <a:rPr lang="en-GB" sz="1400" dirty="0" smtClean="0">
                <a:solidFill>
                  <a:schemeClr val="bg1">
                    <a:lumMod val="75000"/>
                  </a:schemeClr>
                </a:solidFill>
              </a:rPr>
              <a:t>(and actual weather)</a:t>
            </a:r>
            <a:endParaRPr lang="en-GB" sz="1400" dirty="0">
              <a:solidFill>
                <a:schemeClr val="bg1">
                  <a:lumMod val="75000"/>
                </a:schemeClr>
              </a:solidFill>
            </a:endParaRPr>
          </a:p>
        </p:txBody>
      </p:sp>
      <p:cxnSp>
        <p:nvCxnSpPr>
          <p:cNvPr id="57" name="Straight Arrow Connector 56"/>
          <p:cNvCxnSpPr/>
          <p:nvPr/>
        </p:nvCxnSpPr>
        <p:spPr>
          <a:xfrm>
            <a:off x="4577303" y="2726608"/>
            <a:ext cx="653141" cy="0"/>
          </a:xfrm>
          <a:prstGeom prst="straightConnector1">
            <a:avLst/>
          </a:prstGeom>
          <a:ln w="60325">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731464" y="3373530"/>
            <a:ext cx="525627" cy="519406"/>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429634" y="3387050"/>
            <a:ext cx="1554" cy="505886"/>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77303" y="3387050"/>
            <a:ext cx="525627" cy="519406"/>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886972" y="1533426"/>
            <a:ext cx="525627" cy="519406"/>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3585142" y="1546946"/>
            <a:ext cx="1554" cy="505886"/>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732811" y="1546946"/>
            <a:ext cx="525627" cy="519406"/>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6891291" y="3314443"/>
            <a:ext cx="0" cy="681968"/>
          </a:xfrm>
          <a:prstGeom prst="straightConnector1">
            <a:avLst/>
          </a:prstGeom>
          <a:ln w="60325">
            <a:solidFill>
              <a:schemeClr val="bg1">
                <a:lumMod val="8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58550" y="2240574"/>
            <a:ext cx="1043503" cy="98904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chemeClr val="bg1">
                    <a:lumMod val="75000"/>
                  </a:schemeClr>
                </a:solidFill>
              </a:rPr>
              <a:t>…</a:t>
            </a:r>
            <a:endParaRPr lang="en-GB" sz="1400" dirty="0">
              <a:solidFill>
                <a:schemeClr val="bg1">
                  <a:lumMod val="75000"/>
                </a:schemeClr>
              </a:solidFill>
            </a:endParaRPr>
          </a:p>
        </p:txBody>
      </p:sp>
      <p:cxnSp>
        <p:nvCxnSpPr>
          <p:cNvPr id="73" name="Straight Arrow Connector 72"/>
          <p:cNvCxnSpPr/>
          <p:nvPr/>
        </p:nvCxnSpPr>
        <p:spPr>
          <a:xfrm flipH="1">
            <a:off x="1568173" y="2724636"/>
            <a:ext cx="657537" cy="0"/>
          </a:xfrm>
          <a:prstGeom prst="straightConnector1">
            <a:avLst/>
          </a:prstGeom>
          <a:ln w="60325">
            <a:solidFill>
              <a:schemeClr val="accent6">
                <a:lumMod val="20000"/>
                <a:lumOff val="8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122650" y="358709"/>
            <a:ext cx="1892300" cy="456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Rebound effect</a:t>
            </a:r>
            <a:endParaRPr lang="en-GB" dirty="0"/>
          </a:p>
        </p:txBody>
      </p:sp>
      <p:sp>
        <p:nvSpPr>
          <p:cNvPr id="38" name="Rectangle 37"/>
          <p:cNvSpPr/>
          <p:nvPr/>
        </p:nvSpPr>
        <p:spPr>
          <a:xfrm>
            <a:off x="8122650" y="873519"/>
            <a:ext cx="1892300" cy="4565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Performance gap</a:t>
            </a:r>
            <a:endParaRPr lang="en-GB" dirty="0"/>
          </a:p>
        </p:txBody>
      </p:sp>
      <p:sp>
        <p:nvSpPr>
          <p:cNvPr id="32" name="Rectangle 31"/>
          <p:cNvSpPr/>
          <p:nvPr/>
        </p:nvSpPr>
        <p:spPr>
          <a:xfrm>
            <a:off x="8238516" y="2240574"/>
            <a:ext cx="1996751" cy="98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Our model</a:t>
            </a:r>
            <a:endParaRPr lang="en-GB" dirty="0"/>
          </a:p>
        </p:txBody>
      </p:sp>
      <p:cxnSp>
        <p:nvCxnSpPr>
          <p:cNvPr id="33" name="Straight Arrow Connector 32"/>
          <p:cNvCxnSpPr/>
          <p:nvPr/>
        </p:nvCxnSpPr>
        <p:spPr>
          <a:xfrm flipH="1">
            <a:off x="7487650" y="2721362"/>
            <a:ext cx="753295"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847091" y="1458757"/>
            <a:ext cx="0" cy="773331"/>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928616" y="765818"/>
            <a:ext cx="935681" cy="0"/>
          </a:xfrm>
          <a:prstGeom prst="straightConnector1">
            <a:avLst/>
          </a:prstGeom>
          <a:ln w="603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107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6" descr="Image result for smart meter"/>
          <p:cNvPicPr>
            <a:picLocks noChangeAspect="1" noChangeArrowheads="1"/>
          </p:cNvPicPr>
          <p:nvPr/>
        </p:nvPicPr>
        <p:blipFill rotWithShape="1">
          <a:blip r:embed="rId3">
            <a:extLst>
              <a:ext uri="{28A0092B-C50C-407E-A947-70E740481C1C}">
                <a14:useLocalDpi xmlns:a14="http://schemas.microsoft.com/office/drawing/2010/main" val="0"/>
              </a:ext>
            </a:extLst>
          </a:blip>
          <a:srcRect l="18112" t="18314" r="23315"/>
          <a:stretch/>
        </p:blipFill>
        <p:spPr bwMode="auto">
          <a:xfrm>
            <a:off x="460376" y="1600199"/>
            <a:ext cx="3288538" cy="25768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Fig. 1"/>
          <p:cNvPicPr>
            <a:picLocks noChangeAspect="1" noChangeArrowheads="1"/>
          </p:cNvPicPr>
          <p:nvPr/>
        </p:nvPicPr>
        <p:blipFill rotWithShape="1">
          <a:blip r:embed="rId4">
            <a:extLst>
              <a:ext uri="{28A0092B-C50C-407E-A947-70E740481C1C}">
                <a14:useLocalDpi xmlns:a14="http://schemas.microsoft.com/office/drawing/2010/main" val="0"/>
              </a:ext>
            </a:extLst>
          </a:blip>
          <a:srcRect l="53806" t="53165" r="12212"/>
          <a:stretch/>
        </p:blipFill>
        <p:spPr bwMode="auto">
          <a:xfrm>
            <a:off x="4264746" y="1329998"/>
            <a:ext cx="3598432" cy="33940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behaviour change wheel michie"/>
          <p:cNvPicPr>
            <a:picLocks noChangeAspect="1" noChangeArrowheads="1"/>
          </p:cNvPicPr>
          <p:nvPr/>
        </p:nvPicPr>
        <p:blipFill rotWithShape="1">
          <a:blip r:embed="rId5">
            <a:extLst>
              <a:ext uri="{28A0092B-C50C-407E-A947-70E740481C1C}">
                <a14:useLocalDpi xmlns:a14="http://schemas.microsoft.com/office/drawing/2010/main" val="0"/>
              </a:ext>
            </a:extLst>
          </a:blip>
          <a:srcRect t="171" b="1"/>
          <a:stretch/>
        </p:blipFill>
        <p:spPr bwMode="auto">
          <a:xfrm>
            <a:off x="8418946" y="965200"/>
            <a:ext cx="2899929" cy="416305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stethoscop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377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 y="1"/>
            <a:ext cx="12191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11" name="Picture 15"/>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74000"/>
                    </a14:imgEffect>
                  </a14:imgLayer>
                </a14:imgProps>
              </a:ext>
              <a:ext uri="{28A0092B-C50C-407E-A947-70E740481C1C}">
                <a14:useLocalDpi xmlns:a14="http://schemas.microsoft.com/office/drawing/2010/main" val="0"/>
              </a:ext>
            </a:extLst>
          </a:blip>
          <a:srcRect/>
          <a:stretch>
            <a:fillRect/>
          </a:stretch>
        </p:blipFill>
        <p:spPr bwMode="auto">
          <a:xfrm>
            <a:off x="5867677" y="1991059"/>
            <a:ext cx="1455964" cy="1455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16" name="AutoShape 14" descr="Image result for house transpar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8" descr="tree 24 icon"/>
          <p:cNvPicPr>
            <a:picLocks noChangeAspect="1" noChangeArrowheads="1"/>
          </p:cNvPicPr>
          <p:nvPr/>
        </p:nvPicPr>
        <p:blipFill>
          <a:blip r:embed="rId5">
            <a:grayscl/>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63226" y="1310413"/>
            <a:ext cx="1996910" cy="19969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96727" y="486123"/>
            <a:ext cx="7854043" cy="4120244"/>
          </a:xfrm>
          <a:prstGeom prst="rect">
            <a:avLst/>
          </a:prstGeom>
          <a:solidFill>
            <a:schemeClr val="tx1">
              <a:alpha val="5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796727" y="3407444"/>
            <a:ext cx="8486939" cy="2123658"/>
          </a:xfrm>
          <a:prstGeom prst="rect">
            <a:avLst/>
          </a:prstGeom>
        </p:spPr>
        <p:txBody>
          <a:bodyPr wrap="none">
            <a:spAutoFit/>
          </a:bodyPr>
          <a:lstStyle/>
          <a:p>
            <a:r>
              <a:rPr lang="en-GB" sz="3600" b="1" dirty="0">
                <a:solidFill>
                  <a:schemeClr val="bg1"/>
                </a:solidFill>
              </a:rPr>
              <a:t>"I want you to act as if </a:t>
            </a:r>
            <a:r>
              <a:rPr lang="en-GB" sz="3600" b="1" dirty="0" smtClean="0">
                <a:solidFill>
                  <a:schemeClr val="bg1"/>
                </a:solidFill>
              </a:rPr>
              <a:t>our house </a:t>
            </a:r>
            <a:r>
              <a:rPr lang="en-GB" sz="3600" b="1" dirty="0">
                <a:solidFill>
                  <a:schemeClr val="bg1"/>
                </a:solidFill>
              </a:rPr>
              <a:t>is on </a:t>
            </a:r>
            <a:r>
              <a:rPr lang="en-GB" sz="3600" b="1" dirty="0" smtClean="0">
                <a:solidFill>
                  <a:schemeClr val="bg1"/>
                </a:solidFill>
              </a:rPr>
              <a:t>fire.</a:t>
            </a:r>
          </a:p>
          <a:p>
            <a:pPr algn="ctr"/>
            <a:r>
              <a:rPr lang="en-GB" sz="3600" b="1" dirty="0" smtClean="0">
                <a:solidFill>
                  <a:schemeClr val="bg1"/>
                </a:solidFill>
              </a:rPr>
              <a:t>Because </a:t>
            </a:r>
            <a:r>
              <a:rPr lang="en-GB" sz="3600" b="1" dirty="0">
                <a:solidFill>
                  <a:schemeClr val="bg1"/>
                </a:solidFill>
              </a:rPr>
              <a:t>it is</a:t>
            </a:r>
            <a:r>
              <a:rPr lang="en-GB" sz="3600" b="1" dirty="0" smtClean="0">
                <a:solidFill>
                  <a:schemeClr val="bg1"/>
                </a:solidFill>
              </a:rPr>
              <a:t>.“</a:t>
            </a:r>
          </a:p>
          <a:p>
            <a:pPr algn="ctr"/>
            <a:endParaRPr lang="en-GB" sz="3600" b="1" dirty="0" smtClean="0">
              <a:solidFill>
                <a:schemeClr val="bg1"/>
              </a:solidFill>
            </a:endParaRPr>
          </a:p>
          <a:p>
            <a:pPr algn="r"/>
            <a:r>
              <a:rPr lang="en-GB" sz="2400" dirty="0">
                <a:solidFill>
                  <a:schemeClr val="bg1"/>
                </a:solidFill>
              </a:rPr>
              <a:t>Greta Thunberg</a:t>
            </a:r>
          </a:p>
        </p:txBody>
      </p:sp>
    </p:spTree>
    <p:extLst>
      <p:ext uri="{BB962C8B-B14F-4D97-AF65-F5344CB8AC3E}">
        <p14:creationId xmlns:p14="http://schemas.microsoft.com/office/powerpoint/2010/main" val="174303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 y="1"/>
            <a:ext cx="12191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428" y="1668625"/>
            <a:ext cx="3528685" cy="352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5" name="Text Placeholder 1"/>
          <p:cNvSpPr txBox="1">
            <a:spLocks/>
          </p:cNvSpPr>
          <p:nvPr/>
        </p:nvSpPr>
        <p:spPr>
          <a:xfrm>
            <a:off x="339724" y="1904546"/>
            <a:ext cx="11431361" cy="4003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dirty="0">
              <a:solidFill>
                <a:schemeClr val="tx1"/>
              </a:solidFill>
              <a:latin typeface="Arial" charset="0"/>
              <a:ea typeface="Arial" charset="0"/>
              <a:cs typeface="Arial" charset="0"/>
            </a:endParaRPr>
          </a:p>
        </p:txBody>
      </p:sp>
      <p:sp>
        <p:nvSpPr>
          <p:cNvPr id="4" name="Rectangle 3"/>
          <p:cNvSpPr/>
          <p:nvPr/>
        </p:nvSpPr>
        <p:spPr>
          <a:xfrm>
            <a:off x="4847054" y="4726936"/>
            <a:ext cx="2620577" cy="2032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05500" y="3964937"/>
            <a:ext cx="596900" cy="76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2979828">
            <a:off x="5455595" y="2138898"/>
            <a:ext cx="238139" cy="1774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6200000">
            <a:off x="4257865" y="4137748"/>
            <a:ext cx="1381579" cy="203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16200000">
            <a:off x="6776843" y="4137748"/>
            <a:ext cx="1381579" cy="203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16200000" flipV="1">
            <a:off x="7111922" y="1746761"/>
            <a:ext cx="146670" cy="56474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utoShape 14" descr="Image result for house transpar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5"/>
          <p:cNvSpPr/>
          <p:nvPr/>
        </p:nvSpPr>
        <p:spPr>
          <a:xfrm rot="18620172" flipH="1">
            <a:off x="6697718" y="2089930"/>
            <a:ext cx="238139" cy="18364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4" descr="Image result for gas icon"/>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5192655" y="3940421"/>
            <a:ext cx="550371" cy="701850"/>
          </a:xfrm>
          <a:prstGeom prst="rect">
            <a:avLst/>
          </a:prstGeom>
          <a:noFill/>
          <a:ln w="73025">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rot="2979828">
            <a:off x="4677983" y="2821477"/>
            <a:ext cx="158053" cy="53663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2979828">
            <a:off x="5196813" y="2371661"/>
            <a:ext cx="158053" cy="53663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2979828">
            <a:off x="5720698" y="1941933"/>
            <a:ext cx="158053" cy="53663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769100" y="3964936"/>
            <a:ext cx="298450" cy="3810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994464" y="1443749"/>
            <a:ext cx="541626" cy="54162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4674482" y="1714562"/>
            <a:ext cx="25584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08970" y="1857437"/>
            <a:ext cx="411189" cy="1621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02207" y="1994900"/>
            <a:ext cx="622716" cy="5387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376042" y="2102470"/>
            <a:ext cx="217984" cy="49728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15208" y="2108235"/>
            <a:ext cx="0" cy="31688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1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97" y="1251627"/>
            <a:ext cx="2742670" cy="483126"/>
          </a:xfrm>
          <a:prstGeom prst="rect">
            <a:avLst/>
          </a:prstGeom>
        </p:spPr>
      </p:pic>
      <p:sp>
        <p:nvSpPr>
          <p:cNvPr id="5" name="Text Placeholder 1"/>
          <p:cNvSpPr txBox="1">
            <a:spLocks/>
          </p:cNvSpPr>
          <p:nvPr/>
        </p:nvSpPr>
        <p:spPr>
          <a:xfrm>
            <a:off x="360363" y="1930400"/>
            <a:ext cx="11431361" cy="32620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b="1" dirty="0" smtClean="0">
                <a:solidFill>
                  <a:schemeClr val="tx1"/>
                </a:solidFill>
                <a:latin typeface="Arial" charset="0"/>
                <a:ea typeface="Arial" charset="0"/>
                <a:cs typeface="Arial" charset="0"/>
              </a:rPr>
              <a:t>Low </a:t>
            </a:r>
            <a:r>
              <a:rPr lang="en-GB" sz="3600" b="1" dirty="0">
                <a:solidFill>
                  <a:schemeClr val="tx1"/>
                </a:solidFill>
                <a:latin typeface="Arial" charset="0"/>
                <a:ea typeface="Arial" charset="0"/>
                <a:cs typeface="Arial" charset="0"/>
              </a:rPr>
              <a:t>Carbon Cities: creating a road map for retrofitting the Leeds social housing </a:t>
            </a:r>
            <a:r>
              <a:rPr lang="en-GB" sz="3600" b="1" dirty="0" smtClean="0">
                <a:solidFill>
                  <a:schemeClr val="tx1"/>
                </a:solidFill>
                <a:latin typeface="Arial" charset="0"/>
                <a:ea typeface="Arial" charset="0"/>
                <a:cs typeface="Arial" charset="0"/>
              </a:rPr>
              <a:t>stock</a:t>
            </a:r>
          </a:p>
          <a:p>
            <a:endParaRPr lang="en-GB" sz="900" b="1" dirty="0" smtClean="0">
              <a:solidFill>
                <a:schemeClr val="tx1"/>
              </a:solidFill>
              <a:latin typeface="Arial" charset="0"/>
              <a:ea typeface="Arial" charset="0"/>
              <a:cs typeface="Arial" charset="0"/>
            </a:endParaRPr>
          </a:p>
          <a:p>
            <a:r>
              <a:rPr lang="en-GB" sz="2800" b="1" dirty="0" smtClean="0">
                <a:solidFill>
                  <a:schemeClr val="tx1"/>
                </a:solidFill>
                <a:latin typeface="Arial" charset="0"/>
                <a:ea typeface="Arial" charset="0"/>
                <a:cs typeface="Arial" charset="0"/>
              </a:rPr>
              <a:t>Natalie </a:t>
            </a:r>
            <a:r>
              <a:rPr lang="en-GB" sz="2800" b="1" dirty="0" err="1" smtClean="0">
                <a:solidFill>
                  <a:schemeClr val="tx1"/>
                </a:solidFill>
                <a:latin typeface="Arial" charset="0"/>
                <a:ea typeface="Arial" charset="0"/>
                <a:cs typeface="Arial" charset="0"/>
              </a:rPr>
              <a:t>Nelissen</a:t>
            </a:r>
            <a:endParaRPr lang="en-GB" sz="2800" b="1" dirty="0">
              <a:solidFill>
                <a:schemeClr val="tx1"/>
              </a:solidFill>
              <a:latin typeface="Arial" charset="0"/>
              <a:ea typeface="Arial" charset="0"/>
              <a:cs typeface="Arial" charset="0"/>
            </a:endParaRPr>
          </a:p>
        </p:txBody>
      </p:sp>
      <p:sp>
        <p:nvSpPr>
          <p:cNvPr id="6" name="Rectangle 5"/>
          <p:cNvSpPr/>
          <p:nvPr/>
        </p:nvSpPr>
        <p:spPr>
          <a:xfrm>
            <a:off x="368360" y="5832236"/>
            <a:ext cx="4971041" cy="523220"/>
          </a:xfrm>
          <a:prstGeom prst="rect">
            <a:avLst/>
          </a:prstGeom>
        </p:spPr>
        <p:txBody>
          <a:bodyPr wrap="none">
            <a:spAutoFit/>
          </a:bodyPr>
          <a:lstStyle/>
          <a:p>
            <a:r>
              <a:rPr lang="en-GB" sz="2800" dirty="0"/>
              <a:t>School of Earth and Environment</a:t>
            </a:r>
          </a:p>
        </p:txBody>
      </p:sp>
      <p:pic>
        <p:nvPicPr>
          <p:cNvPr id="1026" name="Picture 2" descr="Image result for leeds university logo"/>
          <p:cNvPicPr>
            <a:picLocks noChangeAspect="1" noChangeArrowheads="1"/>
          </p:cNvPicPr>
          <p:nvPr/>
        </p:nvPicPr>
        <p:blipFill rotWithShape="1">
          <a:blip r:embed="rId5">
            <a:extLst>
              <a:ext uri="{28A0092B-C50C-407E-A947-70E740481C1C}">
                <a14:useLocalDpi xmlns:a14="http://schemas.microsoft.com/office/drawing/2010/main" val="0"/>
              </a:ext>
            </a:extLst>
          </a:blip>
          <a:srcRect l="79474" b="31711"/>
          <a:stretch/>
        </p:blipFill>
        <p:spPr bwMode="auto">
          <a:xfrm>
            <a:off x="4552001" y="5381873"/>
            <a:ext cx="625634" cy="603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eds city council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5067" y="5381873"/>
            <a:ext cx="3083604" cy="89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4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builder ico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5954" y="864432"/>
            <a:ext cx="864016" cy="932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grpSp>
        <p:nvGrpSpPr>
          <p:cNvPr id="5130" name="Group 5129"/>
          <p:cNvGrpSpPr/>
          <p:nvPr/>
        </p:nvGrpSpPr>
        <p:grpSpPr>
          <a:xfrm>
            <a:off x="534681" y="3838581"/>
            <a:ext cx="963202" cy="963202"/>
            <a:chOff x="517557" y="3974046"/>
            <a:chExt cx="963202" cy="963202"/>
          </a:xfrm>
        </p:grpSpPr>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131" name="Group 5130"/>
          <p:cNvGrpSpPr/>
          <p:nvPr/>
        </p:nvGrpSpPr>
        <p:grpSpPr>
          <a:xfrm>
            <a:off x="9085636" y="870728"/>
            <a:ext cx="900193" cy="919937"/>
            <a:chOff x="10314477" y="1756384"/>
            <a:chExt cx="1046226" cy="1069173"/>
          </a:xfrm>
        </p:grpSpPr>
        <p:pic>
          <p:nvPicPr>
            <p:cNvPr id="2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477" y="1756384"/>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919" y="1763095"/>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477" y="2261062"/>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919" y="2267773"/>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4"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4462143" y="799105"/>
            <a:ext cx="833718" cy="10631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5685756" y="744453"/>
            <a:ext cx="726141" cy="1172487"/>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3" name="Picture 13"/>
          <p:cNvPicPr>
            <a:picLocks noChangeAspect="1" noChangeArrowheads="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t="15471" b="13085"/>
          <a:stretch/>
        </p:blipFill>
        <p:spPr bwMode="auto">
          <a:xfrm>
            <a:off x="6697224" y="814856"/>
            <a:ext cx="1021811" cy="103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AutoShape 22" descr="Image result for saving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4" name="Picture 24" descr="Image result for savings icon"/>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800" y="854817"/>
            <a:ext cx="951759" cy="951759"/>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Image result for cog icon"/>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3793" y="809834"/>
            <a:ext cx="1041724" cy="1041724"/>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Image result for shopping icon"/>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1846" y="864903"/>
            <a:ext cx="931586" cy="9315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3" name="Table 5122"/>
          <p:cNvGraphicFramePr>
            <a:graphicFrameLocks noGrp="1"/>
          </p:cNvGraphicFramePr>
          <p:nvPr>
            <p:extLst>
              <p:ext uri="{D42A27DB-BD31-4B8C-83A1-F6EECF244321}">
                <p14:modId xmlns:p14="http://schemas.microsoft.com/office/powerpoint/2010/main" val="3788363209"/>
              </p:ext>
            </p:extLst>
          </p:nvPr>
        </p:nvGraphicFramePr>
        <p:xfrm>
          <a:off x="1939921" y="2081235"/>
          <a:ext cx="9420784" cy="3682076"/>
        </p:xfrm>
        <a:graphic>
          <a:graphicData uri="http://schemas.openxmlformats.org/drawingml/2006/table">
            <a:tbl>
              <a:tblPr firstRow="1" bandRow="1">
                <a:tableStyleId>{5940675A-B579-460E-94D1-54222C63F5DA}</a:tableStyleId>
              </a:tblPr>
              <a:tblGrid>
                <a:gridCol w="1177598">
                  <a:extLst>
                    <a:ext uri="{9D8B030D-6E8A-4147-A177-3AD203B41FA5}">
                      <a16:colId xmlns:a16="http://schemas.microsoft.com/office/drawing/2014/main" val="20000"/>
                    </a:ext>
                  </a:extLst>
                </a:gridCol>
                <a:gridCol w="1177598">
                  <a:extLst>
                    <a:ext uri="{9D8B030D-6E8A-4147-A177-3AD203B41FA5}">
                      <a16:colId xmlns:a16="http://schemas.microsoft.com/office/drawing/2014/main" val="20001"/>
                    </a:ext>
                  </a:extLst>
                </a:gridCol>
                <a:gridCol w="1177598">
                  <a:extLst>
                    <a:ext uri="{9D8B030D-6E8A-4147-A177-3AD203B41FA5}">
                      <a16:colId xmlns:a16="http://schemas.microsoft.com/office/drawing/2014/main" val="20002"/>
                    </a:ext>
                  </a:extLst>
                </a:gridCol>
                <a:gridCol w="1177598">
                  <a:extLst>
                    <a:ext uri="{9D8B030D-6E8A-4147-A177-3AD203B41FA5}">
                      <a16:colId xmlns:a16="http://schemas.microsoft.com/office/drawing/2014/main" val="20003"/>
                    </a:ext>
                  </a:extLst>
                </a:gridCol>
                <a:gridCol w="1177598">
                  <a:extLst>
                    <a:ext uri="{9D8B030D-6E8A-4147-A177-3AD203B41FA5}">
                      <a16:colId xmlns:a16="http://schemas.microsoft.com/office/drawing/2014/main" val="20004"/>
                    </a:ext>
                  </a:extLst>
                </a:gridCol>
                <a:gridCol w="1177598">
                  <a:extLst>
                    <a:ext uri="{9D8B030D-6E8A-4147-A177-3AD203B41FA5}">
                      <a16:colId xmlns:a16="http://schemas.microsoft.com/office/drawing/2014/main" val="20005"/>
                    </a:ext>
                  </a:extLst>
                </a:gridCol>
                <a:gridCol w="1177598">
                  <a:extLst>
                    <a:ext uri="{9D8B030D-6E8A-4147-A177-3AD203B41FA5}">
                      <a16:colId xmlns:a16="http://schemas.microsoft.com/office/drawing/2014/main" val="20006"/>
                    </a:ext>
                  </a:extLst>
                </a:gridCol>
                <a:gridCol w="1177598">
                  <a:extLst>
                    <a:ext uri="{9D8B030D-6E8A-4147-A177-3AD203B41FA5}">
                      <a16:colId xmlns:a16="http://schemas.microsoft.com/office/drawing/2014/main" val="20007"/>
                    </a:ext>
                  </a:extLst>
                </a:gridCol>
              </a:tblGrid>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grpSp>
        <p:nvGrpSpPr>
          <p:cNvPr id="5125" name="Group 5124"/>
          <p:cNvGrpSpPr/>
          <p:nvPr/>
        </p:nvGrpSpPr>
        <p:grpSpPr>
          <a:xfrm>
            <a:off x="533480" y="4768011"/>
            <a:ext cx="965605" cy="963202"/>
            <a:chOff x="85636" y="1611538"/>
            <a:chExt cx="965605" cy="963202"/>
          </a:xfrm>
        </p:grpSpPr>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9" y="1611538"/>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rot="2979828" flipH="1">
              <a:off x="353182" y="1717050"/>
              <a:ext cx="72343" cy="5097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8620172" flipV="1">
              <a:off x="707729" y="1726561"/>
              <a:ext cx="64563" cy="5018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noChangeArrowheads="1"/>
            </p:cNvPicPr>
            <p:nvPr/>
          </p:nvPicPr>
          <p:blipFill rotWithShape="1">
            <a:blip r:embed="rId4">
              <a:extLst>
                <a:ext uri="{28A0092B-C50C-407E-A947-70E740481C1C}">
                  <a14:useLocalDpi xmlns:a14="http://schemas.microsoft.com/office/drawing/2010/main" val="0"/>
                </a:ext>
              </a:extLst>
            </a:blip>
            <a:srcRect l="14939" r="73176"/>
            <a:stretch/>
          </p:blipFill>
          <p:spPr bwMode="auto">
            <a:xfrm>
              <a:off x="936764" y="1611538"/>
              <a:ext cx="114477"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noChangeArrowheads="1"/>
            </p:cNvPicPr>
            <p:nvPr/>
          </p:nvPicPr>
          <p:blipFill rotWithShape="1">
            <a:blip r:embed="rId4">
              <a:extLst>
                <a:ext uri="{28A0092B-C50C-407E-A947-70E740481C1C}">
                  <a14:useLocalDpi xmlns:a14="http://schemas.microsoft.com/office/drawing/2010/main" val="0"/>
                </a:ext>
              </a:extLst>
            </a:blip>
            <a:srcRect l="14939" r="73176"/>
            <a:stretch/>
          </p:blipFill>
          <p:spPr bwMode="auto">
            <a:xfrm flipH="1">
              <a:off x="85636" y="1611538"/>
              <a:ext cx="114477"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27" name="Group 5126"/>
          <p:cNvGrpSpPr/>
          <p:nvPr/>
        </p:nvGrpSpPr>
        <p:grpSpPr>
          <a:xfrm>
            <a:off x="534681" y="1979719"/>
            <a:ext cx="963202" cy="963202"/>
            <a:chOff x="564574" y="1942226"/>
            <a:chExt cx="963202" cy="963202"/>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29" name="Group 5128"/>
          <p:cNvGrpSpPr/>
          <p:nvPr/>
        </p:nvGrpSpPr>
        <p:grpSpPr>
          <a:xfrm>
            <a:off x="534681" y="2909150"/>
            <a:ext cx="963202" cy="963202"/>
            <a:chOff x="542804" y="2903044"/>
            <a:chExt cx="963202" cy="963202"/>
          </a:xfrm>
        </p:grpSpPr>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2" descr="Image result for leeds university logo"/>
          <p:cNvPicPr>
            <a:picLocks noChangeAspect="1" noChangeArrowheads="1"/>
          </p:cNvPicPr>
          <p:nvPr/>
        </p:nvPicPr>
        <p:blipFill rotWithShape="1">
          <a:blip r:embed="rId12">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sp>
        <p:nvSpPr>
          <p:cNvPr id="5132" name="TextBox 5131"/>
          <p:cNvSpPr txBox="1"/>
          <p:nvPr/>
        </p:nvSpPr>
        <p:spPr>
          <a:xfrm>
            <a:off x="517892" y="5065464"/>
            <a:ext cx="1034257" cy="1569660"/>
          </a:xfrm>
          <a:prstGeom prst="rect">
            <a:avLst/>
          </a:prstGeom>
          <a:noFill/>
        </p:spPr>
        <p:txBody>
          <a:bodyPr wrap="none" rtlCol="0">
            <a:spAutoFit/>
          </a:bodyPr>
          <a:lstStyle/>
          <a:p>
            <a:r>
              <a:rPr lang="en-GB" sz="9600" dirty="0" smtClean="0"/>
              <a:t>…</a:t>
            </a:r>
            <a:endParaRPr lang="en-GB" sz="9600" dirty="0"/>
          </a:p>
        </p:txBody>
      </p:sp>
      <p:sp>
        <p:nvSpPr>
          <p:cNvPr id="3" name="TextBox 2"/>
          <p:cNvSpPr txBox="1"/>
          <p:nvPr/>
        </p:nvSpPr>
        <p:spPr>
          <a:xfrm>
            <a:off x="10388167" y="1515840"/>
            <a:ext cx="652743" cy="369332"/>
          </a:xfrm>
          <a:prstGeom prst="rect">
            <a:avLst/>
          </a:prstGeom>
          <a:solidFill>
            <a:schemeClr val="bg1"/>
          </a:solidFill>
          <a:ln>
            <a:noFill/>
          </a:ln>
        </p:spPr>
        <p:txBody>
          <a:bodyPr wrap="none" rtlCol="0">
            <a:spAutoFit/>
          </a:bodyPr>
          <a:lstStyle/>
          <a:p>
            <a:pPr algn="ctr"/>
            <a:r>
              <a:rPr lang="en-GB" b="1" dirty="0" smtClean="0">
                <a:solidFill>
                  <a:srgbClr val="0070C0"/>
                </a:solidFill>
              </a:rPr>
              <a:t>2020</a:t>
            </a:r>
            <a:endParaRPr lang="en-GB" b="1" dirty="0">
              <a:solidFill>
                <a:srgbClr val="0070C0"/>
              </a:solidFill>
            </a:endParaRPr>
          </a:p>
        </p:txBody>
      </p:sp>
      <p:pic>
        <p:nvPicPr>
          <p:cNvPr id="4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0692" y="5923867"/>
            <a:ext cx="4535537" cy="66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707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AutoShape 22" descr="Image result for saving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2" descr="Image result for leeds univers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033463"/>
            <a:ext cx="112395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2645341085"/>
              </p:ext>
            </p:extLst>
          </p:nvPr>
        </p:nvGraphicFramePr>
        <p:xfrm>
          <a:off x="3603715" y="4613276"/>
          <a:ext cx="4963394" cy="1371600"/>
        </p:xfrm>
        <a:graphic>
          <a:graphicData uri="http://schemas.openxmlformats.org/drawingml/2006/table">
            <a:tbl>
              <a:tblPr>
                <a:tableStyleId>{8EC20E35-A176-4012-BC5E-935CFFF8708E}</a:tableStyleId>
              </a:tblPr>
              <a:tblGrid>
                <a:gridCol w="2481697">
                  <a:extLst>
                    <a:ext uri="{9D8B030D-6E8A-4147-A177-3AD203B41FA5}">
                      <a16:colId xmlns:a16="http://schemas.microsoft.com/office/drawing/2014/main" val="476303295"/>
                    </a:ext>
                  </a:extLst>
                </a:gridCol>
                <a:gridCol w="2481697">
                  <a:extLst>
                    <a:ext uri="{9D8B030D-6E8A-4147-A177-3AD203B41FA5}">
                      <a16:colId xmlns:a16="http://schemas.microsoft.com/office/drawing/2014/main" val="20001"/>
                    </a:ext>
                  </a:extLst>
                </a:gridCol>
              </a:tblGrid>
              <a:tr h="190500">
                <a:tc gridSpan="2">
                  <a:txBody>
                    <a:bodyPr/>
                    <a:lstStyle/>
                    <a:p>
                      <a:pPr algn="l" fontAlgn="b"/>
                      <a:r>
                        <a:rPr lang="en-GB" sz="1800" b="1" u="none" strike="noStrike" dirty="0" smtClean="0">
                          <a:effectLst/>
                        </a:rPr>
                        <a:t>Parameters</a:t>
                      </a:r>
                      <a:endParaRPr lang="en-GB" sz="1800" b="1" i="0" u="none" strike="noStrike" dirty="0">
                        <a:solidFill>
                          <a:srgbClr val="000000"/>
                        </a:solidFill>
                        <a:effectLst/>
                        <a:latin typeface="Calibri" panose="020F0502020204030204" pitchFamily="34" charset="0"/>
                      </a:endParaRPr>
                    </a:p>
                  </a:txBody>
                  <a:tcPr marL="0" marR="0" marT="0" marB="0" anchor="b"/>
                </a:tc>
                <a:tc hMerge="1">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722973"/>
                  </a:ext>
                </a:extLst>
              </a:tr>
              <a:tr h="190500">
                <a:tc>
                  <a:txBody>
                    <a:bodyPr/>
                    <a:lstStyle/>
                    <a:p>
                      <a:pPr algn="l" fontAlgn="b"/>
                      <a:r>
                        <a:rPr lang="en-GB" sz="1800" u="none" strike="noStrike" dirty="0" smtClean="0">
                          <a:effectLst/>
                        </a:rPr>
                        <a:t>budget</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rPr>
                        <a:t>% saved energy bill</a:t>
                      </a:r>
                      <a:endParaRPr lang="en-GB" sz="1800" b="0" i="0" u="none" strike="noStrike" dirty="0" smtClean="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43485539"/>
                  </a:ext>
                </a:extLst>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rPr>
                        <a:t>emission factor gas</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rPr>
                        <a:t>emission factor electricity</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2727486"/>
                  </a:ext>
                </a:extLst>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rPr>
                        <a:t>price gas</a:t>
                      </a:r>
                      <a:endParaRPr lang="en-GB" sz="1800" b="0" i="0" u="none" strike="noStrike" dirty="0" smtClean="0">
                        <a:solidFill>
                          <a:srgbClr val="000000"/>
                        </a:solidFill>
                        <a:effectLst/>
                        <a:latin typeface="Calibri" panose="020F0502020204030204" pitchFamily="34"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rPr>
                        <a:t>price electricity</a:t>
                      </a:r>
                      <a:endParaRPr lang="en-GB" sz="1800" b="0" i="0" u="none" strike="noStrike" dirty="0" smtClean="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5276049"/>
                  </a:ext>
                </a:extLst>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solidFill>
                            <a:schemeClr val="bg1">
                              <a:lumMod val="50000"/>
                            </a:schemeClr>
                          </a:solidFill>
                          <a:effectLst/>
                        </a:rPr>
                        <a:t>rebound effect</a:t>
                      </a:r>
                      <a:endParaRPr lang="en-GB" sz="1800" b="0" i="0" u="none" strike="noStrike" dirty="0" smtClean="0">
                        <a:solidFill>
                          <a:schemeClr val="bg1">
                            <a:lumMod val="50000"/>
                          </a:schemeClr>
                        </a:solidFill>
                        <a:effectLst/>
                        <a:latin typeface="Calibri" panose="020F0502020204030204" pitchFamily="34"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u="none" strike="noStrike" dirty="0" smtClean="0">
                          <a:solidFill>
                            <a:schemeClr val="bg1">
                              <a:lumMod val="50000"/>
                            </a:schemeClr>
                          </a:solidFill>
                          <a:effectLst/>
                        </a:rPr>
                        <a:t>performance gap</a:t>
                      </a:r>
                      <a:endParaRPr lang="en-GB" sz="1800" b="0" i="0" u="none" strike="noStrike" dirty="0" smtClean="0">
                        <a:solidFill>
                          <a:schemeClr val="bg1">
                            <a:lumMod val="50000"/>
                          </a:schemeClr>
                        </a:solidFill>
                        <a:effectLst/>
                        <a:latin typeface="Calibri" panose="020F0502020204030204" pitchFamily="34" charset="0"/>
                      </a:endParaRPr>
                    </a:p>
                  </a:txBody>
                  <a:tcPr marL="0" marR="0" marT="0" marB="0" anchor="b"/>
                </a:tc>
                <a:extLst>
                  <a:ext uri="{0D108BD9-81ED-4DB2-BD59-A6C34878D82A}">
                    <a16:rowId xmlns:a16="http://schemas.microsoft.com/office/drawing/2014/main" val="833268451"/>
                  </a:ext>
                </a:extLst>
              </a:tr>
            </a:tbl>
          </a:graphicData>
        </a:graphic>
      </p:graphicFrame>
    </p:spTree>
    <p:extLst>
      <p:ext uri="{BB962C8B-B14F-4D97-AF65-F5344CB8AC3E}">
        <p14:creationId xmlns:p14="http://schemas.microsoft.com/office/powerpoint/2010/main" val="219358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builder ico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5954" y="864432"/>
            <a:ext cx="864016" cy="932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grpSp>
        <p:nvGrpSpPr>
          <p:cNvPr id="5130" name="Group 5129"/>
          <p:cNvGrpSpPr/>
          <p:nvPr/>
        </p:nvGrpSpPr>
        <p:grpSpPr>
          <a:xfrm>
            <a:off x="534681" y="3838581"/>
            <a:ext cx="963202" cy="963202"/>
            <a:chOff x="517557" y="3974046"/>
            <a:chExt cx="963202" cy="963202"/>
          </a:xfrm>
        </p:grpSpPr>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131" name="Group 5130"/>
          <p:cNvGrpSpPr/>
          <p:nvPr/>
        </p:nvGrpSpPr>
        <p:grpSpPr>
          <a:xfrm>
            <a:off x="9085636" y="870728"/>
            <a:ext cx="900193" cy="919937"/>
            <a:chOff x="10314477" y="1756384"/>
            <a:chExt cx="1046226" cy="1069173"/>
          </a:xfrm>
        </p:grpSpPr>
        <p:pic>
          <p:nvPicPr>
            <p:cNvPr id="2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477" y="1756384"/>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919" y="1763095"/>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477" y="2261062"/>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919" y="2267773"/>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4"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4462143" y="799105"/>
            <a:ext cx="833718" cy="10631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5685756" y="744453"/>
            <a:ext cx="726141" cy="1172487"/>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3" name="Picture 13"/>
          <p:cNvPicPr>
            <a:picLocks noChangeAspect="1" noChangeArrowheads="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t="15471" b="13085"/>
          <a:stretch/>
        </p:blipFill>
        <p:spPr bwMode="auto">
          <a:xfrm>
            <a:off x="6697224" y="814856"/>
            <a:ext cx="1021811" cy="103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AutoShape 22" descr="Image result for saving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4" name="Picture 24" descr="Image result for savings icon"/>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800" y="854817"/>
            <a:ext cx="951759" cy="951759"/>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Image result for cog icon"/>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3793" y="809834"/>
            <a:ext cx="1041724" cy="1041724"/>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Image result for shopping icon"/>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1846" y="864903"/>
            <a:ext cx="931586" cy="9315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3" name="Table 5122"/>
          <p:cNvGraphicFramePr>
            <a:graphicFrameLocks noGrp="1"/>
          </p:cNvGraphicFramePr>
          <p:nvPr>
            <p:extLst>
              <p:ext uri="{D42A27DB-BD31-4B8C-83A1-F6EECF244321}">
                <p14:modId xmlns:p14="http://schemas.microsoft.com/office/powerpoint/2010/main" val="676819488"/>
              </p:ext>
            </p:extLst>
          </p:nvPr>
        </p:nvGraphicFramePr>
        <p:xfrm>
          <a:off x="1939921" y="2081235"/>
          <a:ext cx="9420784" cy="3682076"/>
        </p:xfrm>
        <a:graphic>
          <a:graphicData uri="http://schemas.openxmlformats.org/drawingml/2006/table">
            <a:tbl>
              <a:tblPr firstRow="1" bandRow="1">
                <a:tableStyleId>{5940675A-B579-460E-94D1-54222C63F5DA}</a:tableStyleId>
              </a:tblPr>
              <a:tblGrid>
                <a:gridCol w="1177598">
                  <a:extLst>
                    <a:ext uri="{9D8B030D-6E8A-4147-A177-3AD203B41FA5}">
                      <a16:colId xmlns:a16="http://schemas.microsoft.com/office/drawing/2014/main" val="20000"/>
                    </a:ext>
                  </a:extLst>
                </a:gridCol>
                <a:gridCol w="1177598">
                  <a:extLst>
                    <a:ext uri="{9D8B030D-6E8A-4147-A177-3AD203B41FA5}">
                      <a16:colId xmlns:a16="http://schemas.microsoft.com/office/drawing/2014/main" val="20001"/>
                    </a:ext>
                  </a:extLst>
                </a:gridCol>
                <a:gridCol w="1177598">
                  <a:extLst>
                    <a:ext uri="{9D8B030D-6E8A-4147-A177-3AD203B41FA5}">
                      <a16:colId xmlns:a16="http://schemas.microsoft.com/office/drawing/2014/main" val="20002"/>
                    </a:ext>
                  </a:extLst>
                </a:gridCol>
                <a:gridCol w="1177598">
                  <a:extLst>
                    <a:ext uri="{9D8B030D-6E8A-4147-A177-3AD203B41FA5}">
                      <a16:colId xmlns:a16="http://schemas.microsoft.com/office/drawing/2014/main" val="20003"/>
                    </a:ext>
                  </a:extLst>
                </a:gridCol>
                <a:gridCol w="1177598">
                  <a:extLst>
                    <a:ext uri="{9D8B030D-6E8A-4147-A177-3AD203B41FA5}">
                      <a16:colId xmlns:a16="http://schemas.microsoft.com/office/drawing/2014/main" val="20004"/>
                    </a:ext>
                  </a:extLst>
                </a:gridCol>
                <a:gridCol w="1177598">
                  <a:extLst>
                    <a:ext uri="{9D8B030D-6E8A-4147-A177-3AD203B41FA5}">
                      <a16:colId xmlns:a16="http://schemas.microsoft.com/office/drawing/2014/main" val="20005"/>
                    </a:ext>
                  </a:extLst>
                </a:gridCol>
                <a:gridCol w="1177598">
                  <a:extLst>
                    <a:ext uri="{9D8B030D-6E8A-4147-A177-3AD203B41FA5}">
                      <a16:colId xmlns:a16="http://schemas.microsoft.com/office/drawing/2014/main" val="20006"/>
                    </a:ext>
                  </a:extLst>
                </a:gridCol>
                <a:gridCol w="1177598">
                  <a:extLst>
                    <a:ext uri="{9D8B030D-6E8A-4147-A177-3AD203B41FA5}">
                      <a16:colId xmlns:a16="http://schemas.microsoft.com/office/drawing/2014/main" val="20007"/>
                    </a:ext>
                  </a:extLst>
                </a:gridCol>
              </a:tblGrid>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grpSp>
        <p:nvGrpSpPr>
          <p:cNvPr id="5125" name="Group 5124"/>
          <p:cNvGrpSpPr/>
          <p:nvPr/>
        </p:nvGrpSpPr>
        <p:grpSpPr>
          <a:xfrm>
            <a:off x="533480" y="4768011"/>
            <a:ext cx="965605" cy="963202"/>
            <a:chOff x="85636" y="1611538"/>
            <a:chExt cx="965605" cy="963202"/>
          </a:xfrm>
        </p:grpSpPr>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9" y="1611538"/>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rot="2979828" flipH="1">
              <a:off x="353182" y="1717050"/>
              <a:ext cx="72343" cy="5097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8620172" flipV="1">
              <a:off x="707729" y="1726561"/>
              <a:ext cx="64563" cy="5018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noChangeArrowheads="1"/>
            </p:cNvPicPr>
            <p:nvPr/>
          </p:nvPicPr>
          <p:blipFill rotWithShape="1">
            <a:blip r:embed="rId4">
              <a:extLst>
                <a:ext uri="{28A0092B-C50C-407E-A947-70E740481C1C}">
                  <a14:useLocalDpi xmlns:a14="http://schemas.microsoft.com/office/drawing/2010/main" val="0"/>
                </a:ext>
              </a:extLst>
            </a:blip>
            <a:srcRect l="14939" r="73176"/>
            <a:stretch/>
          </p:blipFill>
          <p:spPr bwMode="auto">
            <a:xfrm>
              <a:off x="936764" y="1611538"/>
              <a:ext cx="114477"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noChangeArrowheads="1"/>
            </p:cNvPicPr>
            <p:nvPr/>
          </p:nvPicPr>
          <p:blipFill rotWithShape="1">
            <a:blip r:embed="rId4">
              <a:extLst>
                <a:ext uri="{28A0092B-C50C-407E-A947-70E740481C1C}">
                  <a14:useLocalDpi xmlns:a14="http://schemas.microsoft.com/office/drawing/2010/main" val="0"/>
                </a:ext>
              </a:extLst>
            </a:blip>
            <a:srcRect l="14939" r="73176"/>
            <a:stretch/>
          </p:blipFill>
          <p:spPr bwMode="auto">
            <a:xfrm flipH="1">
              <a:off x="85636" y="1611538"/>
              <a:ext cx="114477"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27" name="Group 5126"/>
          <p:cNvGrpSpPr/>
          <p:nvPr/>
        </p:nvGrpSpPr>
        <p:grpSpPr>
          <a:xfrm>
            <a:off x="534681" y="1979719"/>
            <a:ext cx="963202" cy="963202"/>
            <a:chOff x="564574" y="1942226"/>
            <a:chExt cx="963202" cy="963202"/>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29" name="Group 5128"/>
          <p:cNvGrpSpPr/>
          <p:nvPr/>
        </p:nvGrpSpPr>
        <p:grpSpPr>
          <a:xfrm>
            <a:off x="534681" y="2909150"/>
            <a:ext cx="963202" cy="963202"/>
            <a:chOff x="542804" y="2903044"/>
            <a:chExt cx="963202" cy="963202"/>
          </a:xfrm>
        </p:grpSpPr>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2" descr="Image result for leeds university logo"/>
          <p:cNvPicPr>
            <a:picLocks noChangeAspect="1" noChangeArrowheads="1"/>
          </p:cNvPicPr>
          <p:nvPr/>
        </p:nvPicPr>
        <p:blipFill rotWithShape="1">
          <a:blip r:embed="rId12">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sp>
        <p:nvSpPr>
          <p:cNvPr id="5132" name="TextBox 5131"/>
          <p:cNvSpPr txBox="1"/>
          <p:nvPr/>
        </p:nvSpPr>
        <p:spPr>
          <a:xfrm>
            <a:off x="517892" y="5065464"/>
            <a:ext cx="1034257" cy="1569660"/>
          </a:xfrm>
          <a:prstGeom prst="rect">
            <a:avLst/>
          </a:prstGeom>
          <a:noFill/>
        </p:spPr>
        <p:txBody>
          <a:bodyPr wrap="none" rtlCol="0">
            <a:spAutoFit/>
          </a:bodyPr>
          <a:lstStyle/>
          <a:p>
            <a:r>
              <a:rPr lang="en-GB" sz="9600" dirty="0" smtClean="0"/>
              <a:t>…</a:t>
            </a:r>
            <a:endParaRPr lang="en-GB" sz="9600" dirty="0"/>
          </a:p>
        </p:txBody>
      </p:sp>
      <p:sp>
        <p:nvSpPr>
          <p:cNvPr id="3" name="TextBox 2"/>
          <p:cNvSpPr txBox="1"/>
          <p:nvPr/>
        </p:nvSpPr>
        <p:spPr>
          <a:xfrm>
            <a:off x="10388167" y="1515840"/>
            <a:ext cx="652743" cy="369332"/>
          </a:xfrm>
          <a:prstGeom prst="rect">
            <a:avLst/>
          </a:prstGeom>
          <a:solidFill>
            <a:schemeClr val="bg1"/>
          </a:solidFill>
          <a:ln>
            <a:noFill/>
          </a:ln>
        </p:spPr>
        <p:txBody>
          <a:bodyPr wrap="none" rtlCol="0">
            <a:spAutoFit/>
          </a:bodyPr>
          <a:lstStyle/>
          <a:p>
            <a:pPr algn="ctr"/>
            <a:r>
              <a:rPr lang="en-GB" b="1" dirty="0" smtClean="0">
                <a:solidFill>
                  <a:srgbClr val="0070C0"/>
                </a:solidFill>
              </a:rPr>
              <a:t>2020</a:t>
            </a:r>
            <a:endParaRPr lang="en-GB" b="1" dirty="0">
              <a:solidFill>
                <a:srgbClr val="0070C0"/>
              </a:solidFill>
            </a:endParaRPr>
          </a:p>
        </p:txBody>
      </p:sp>
      <p:pic>
        <p:nvPicPr>
          <p:cNvPr id="4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0692" y="5923867"/>
            <a:ext cx="4535537" cy="66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8924" y="617538"/>
            <a:ext cx="8701461" cy="53063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0199754" y="814857"/>
            <a:ext cx="1268346" cy="51090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468379" y="5893700"/>
            <a:ext cx="10999721" cy="8909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7929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9726" y="844757"/>
            <a:ext cx="4583274" cy="425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Current</a:t>
            </a:r>
            <a:endParaRPr lang="en-GB" dirty="0"/>
          </a:p>
        </p:txBody>
      </p:sp>
      <p:sp>
        <p:nvSpPr>
          <p:cNvPr id="71" name="Rectangle 70"/>
          <p:cNvSpPr/>
          <p:nvPr/>
        </p:nvSpPr>
        <p:spPr>
          <a:xfrm>
            <a:off x="6259927" y="839470"/>
            <a:ext cx="4583274" cy="4079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Potential</a:t>
            </a:r>
            <a:endParaRPr lang="en-GB" dirty="0"/>
          </a:p>
        </p:txBody>
      </p:sp>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66" name="Picture 2" descr="Image result for leeds univers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228597" y="1330086"/>
            <a:ext cx="671184" cy="671184"/>
            <a:chOff x="517557" y="3974046"/>
            <a:chExt cx="963202" cy="963202"/>
          </a:xfrm>
        </p:grpSpPr>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24" name="Group 23"/>
          <p:cNvGrpSpPr/>
          <p:nvPr/>
        </p:nvGrpSpPr>
        <p:grpSpPr>
          <a:xfrm>
            <a:off x="1673045" y="1333395"/>
            <a:ext cx="671184" cy="671184"/>
            <a:chOff x="564574" y="1942226"/>
            <a:chExt cx="963202" cy="963202"/>
          </a:xfrm>
        </p:grpSpPr>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452581" y="1344612"/>
            <a:ext cx="671184" cy="671184"/>
            <a:chOff x="542804" y="2903044"/>
            <a:chExt cx="963202" cy="963202"/>
          </a:xfrm>
        </p:grpSpPr>
        <p:pic>
          <p:nvPicPr>
            <p:cNvPr id="3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7" name="Table 36"/>
          <p:cNvGraphicFramePr>
            <a:graphicFrameLocks noGrp="1"/>
          </p:cNvGraphicFramePr>
          <p:nvPr>
            <p:extLst>
              <p:ext uri="{D42A27DB-BD31-4B8C-83A1-F6EECF244321}">
                <p14:modId xmlns:p14="http://schemas.microsoft.com/office/powerpoint/2010/main" val="2984669230"/>
              </p:ext>
            </p:extLst>
          </p:nvPr>
        </p:nvGraphicFramePr>
        <p:xfrm>
          <a:off x="1669726" y="2107049"/>
          <a:ext cx="9166548" cy="1185208"/>
        </p:xfrm>
        <a:graphic>
          <a:graphicData uri="http://schemas.openxmlformats.org/drawingml/2006/table">
            <a:tbl>
              <a:tblPr firstRow="1" bandRow="1">
                <a:tableStyleId>{5940675A-B579-460E-94D1-54222C63F5DA}</a:tableStyleId>
              </a:tblPr>
              <a:tblGrid>
                <a:gridCol w="763879">
                  <a:extLst>
                    <a:ext uri="{9D8B030D-6E8A-4147-A177-3AD203B41FA5}">
                      <a16:colId xmlns:a16="http://schemas.microsoft.com/office/drawing/2014/main" val="20000"/>
                    </a:ext>
                  </a:extLst>
                </a:gridCol>
                <a:gridCol w="763879">
                  <a:extLst>
                    <a:ext uri="{9D8B030D-6E8A-4147-A177-3AD203B41FA5}">
                      <a16:colId xmlns:a16="http://schemas.microsoft.com/office/drawing/2014/main" val="20001"/>
                    </a:ext>
                  </a:extLst>
                </a:gridCol>
                <a:gridCol w="763879">
                  <a:extLst>
                    <a:ext uri="{9D8B030D-6E8A-4147-A177-3AD203B41FA5}">
                      <a16:colId xmlns:a16="http://schemas.microsoft.com/office/drawing/2014/main" val="20002"/>
                    </a:ext>
                  </a:extLst>
                </a:gridCol>
                <a:gridCol w="763879">
                  <a:extLst>
                    <a:ext uri="{9D8B030D-6E8A-4147-A177-3AD203B41FA5}">
                      <a16:colId xmlns:a16="http://schemas.microsoft.com/office/drawing/2014/main" val="20003"/>
                    </a:ext>
                  </a:extLst>
                </a:gridCol>
                <a:gridCol w="763879">
                  <a:extLst>
                    <a:ext uri="{9D8B030D-6E8A-4147-A177-3AD203B41FA5}">
                      <a16:colId xmlns:a16="http://schemas.microsoft.com/office/drawing/2014/main" val="20004"/>
                    </a:ext>
                  </a:extLst>
                </a:gridCol>
                <a:gridCol w="763879">
                  <a:extLst>
                    <a:ext uri="{9D8B030D-6E8A-4147-A177-3AD203B41FA5}">
                      <a16:colId xmlns:a16="http://schemas.microsoft.com/office/drawing/2014/main" val="20005"/>
                    </a:ext>
                  </a:extLst>
                </a:gridCol>
                <a:gridCol w="763879">
                  <a:extLst>
                    <a:ext uri="{9D8B030D-6E8A-4147-A177-3AD203B41FA5}">
                      <a16:colId xmlns:a16="http://schemas.microsoft.com/office/drawing/2014/main" val="20006"/>
                    </a:ext>
                  </a:extLst>
                </a:gridCol>
                <a:gridCol w="763879">
                  <a:extLst>
                    <a:ext uri="{9D8B030D-6E8A-4147-A177-3AD203B41FA5}">
                      <a16:colId xmlns:a16="http://schemas.microsoft.com/office/drawing/2014/main" val="20007"/>
                    </a:ext>
                  </a:extLst>
                </a:gridCol>
                <a:gridCol w="763879">
                  <a:extLst>
                    <a:ext uri="{9D8B030D-6E8A-4147-A177-3AD203B41FA5}">
                      <a16:colId xmlns:a16="http://schemas.microsoft.com/office/drawing/2014/main" val="182555650"/>
                    </a:ext>
                  </a:extLst>
                </a:gridCol>
                <a:gridCol w="763879">
                  <a:extLst>
                    <a:ext uri="{9D8B030D-6E8A-4147-A177-3AD203B41FA5}">
                      <a16:colId xmlns:a16="http://schemas.microsoft.com/office/drawing/2014/main" val="3398084443"/>
                    </a:ext>
                  </a:extLst>
                </a:gridCol>
                <a:gridCol w="763879">
                  <a:extLst>
                    <a:ext uri="{9D8B030D-6E8A-4147-A177-3AD203B41FA5}">
                      <a16:colId xmlns:a16="http://schemas.microsoft.com/office/drawing/2014/main" val="3781683767"/>
                    </a:ext>
                  </a:extLst>
                </a:gridCol>
                <a:gridCol w="763879">
                  <a:extLst>
                    <a:ext uri="{9D8B030D-6E8A-4147-A177-3AD203B41FA5}">
                      <a16:colId xmlns:a16="http://schemas.microsoft.com/office/drawing/2014/main" val="1451348508"/>
                    </a:ext>
                  </a:extLst>
                </a:gridCol>
              </a:tblGrid>
              <a:tr h="592604">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592604">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pSp>
        <p:nvGrpSpPr>
          <p:cNvPr id="38" name="Group 37"/>
          <p:cNvGrpSpPr/>
          <p:nvPr/>
        </p:nvGrpSpPr>
        <p:grpSpPr>
          <a:xfrm>
            <a:off x="7797334" y="1317429"/>
            <a:ext cx="671184" cy="671184"/>
            <a:chOff x="517557" y="3974046"/>
            <a:chExt cx="963202" cy="963202"/>
          </a:xfrm>
        </p:grpSpPr>
        <p:pic>
          <p:nvPicPr>
            <p:cNvPr id="3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41" name="Group 40"/>
          <p:cNvGrpSpPr/>
          <p:nvPr/>
        </p:nvGrpSpPr>
        <p:grpSpPr>
          <a:xfrm>
            <a:off x="6278333" y="1325989"/>
            <a:ext cx="671184" cy="671184"/>
            <a:chOff x="564574" y="1942226"/>
            <a:chExt cx="963202" cy="963202"/>
          </a:xfrm>
        </p:grpSpPr>
        <p:pic>
          <p:nvPicPr>
            <p:cNvPr id="4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7049220" y="1325989"/>
            <a:ext cx="671184" cy="671184"/>
            <a:chOff x="542804" y="2903044"/>
            <a:chExt cx="963202" cy="963202"/>
          </a:xfrm>
        </p:grpSpPr>
        <p:pic>
          <p:nvPicPr>
            <p:cNvPr id="49"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p:cNvSpPr txBox="1"/>
          <p:nvPr/>
        </p:nvSpPr>
        <p:spPr>
          <a:xfrm>
            <a:off x="4026520" y="1284266"/>
            <a:ext cx="574196" cy="769441"/>
          </a:xfrm>
          <a:prstGeom prst="rect">
            <a:avLst/>
          </a:prstGeom>
          <a:noFill/>
        </p:spPr>
        <p:txBody>
          <a:bodyPr wrap="none" rtlCol="0">
            <a:spAutoFit/>
          </a:bodyPr>
          <a:lstStyle/>
          <a:p>
            <a:r>
              <a:rPr lang="en-GB" sz="4400" dirty="0" smtClean="0"/>
              <a:t>…</a:t>
            </a:r>
            <a:endParaRPr lang="en-GB" sz="4400" dirty="0"/>
          </a:p>
        </p:txBody>
      </p:sp>
      <p:grpSp>
        <p:nvGrpSpPr>
          <p:cNvPr id="55" name="Group 54"/>
          <p:cNvGrpSpPr/>
          <p:nvPr/>
        </p:nvGrpSpPr>
        <p:grpSpPr>
          <a:xfrm>
            <a:off x="767108" y="2005983"/>
            <a:ext cx="614857" cy="614857"/>
            <a:chOff x="564574" y="1942226"/>
            <a:chExt cx="963202" cy="963202"/>
          </a:xfrm>
        </p:grpSpPr>
        <p:pic>
          <p:nvPicPr>
            <p:cNvPr id="56"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p:cNvGrpSpPr/>
          <p:nvPr/>
        </p:nvGrpSpPr>
        <p:grpSpPr>
          <a:xfrm>
            <a:off x="741479" y="2667894"/>
            <a:ext cx="614857" cy="614857"/>
            <a:chOff x="564574" y="1942226"/>
            <a:chExt cx="963202" cy="963202"/>
          </a:xfrm>
        </p:grpSpPr>
        <p:pic>
          <p:nvPicPr>
            <p:cNvPr id="6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661" y="2947257"/>
            <a:ext cx="226491" cy="226491"/>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64"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4899599" y="1378137"/>
            <a:ext cx="444538" cy="56688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5717386" y="1425197"/>
            <a:ext cx="384930" cy="62154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8624111" y="1293779"/>
            <a:ext cx="574196" cy="769441"/>
          </a:xfrm>
          <a:prstGeom prst="rect">
            <a:avLst/>
          </a:prstGeom>
          <a:noFill/>
        </p:spPr>
        <p:txBody>
          <a:bodyPr wrap="none" rtlCol="0">
            <a:spAutoFit/>
          </a:bodyPr>
          <a:lstStyle/>
          <a:p>
            <a:r>
              <a:rPr lang="en-GB" sz="4400" dirty="0" smtClean="0"/>
              <a:t>…</a:t>
            </a:r>
            <a:endParaRPr lang="en-GB" sz="4400" dirty="0"/>
          </a:p>
        </p:txBody>
      </p:sp>
      <p:pic>
        <p:nvPicPr>
          <p:cNvPr id="68"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9476860" y="1387650"/>
            <a:ext cx="444538" cy="56688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10304661" y="1387650"/>
            <a:ext cx="384930" cy="62154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744040" y="3028608"/>
            <a:ext cx="574196" cy="769441"/>
          </a:xfrm>
          <a:prstGeom prst="rect">
            <a:avLst/>
          </a:prstGeom>
          <a:noFill/>
        </p:spPr>
        <p:txBody>
          <a:bodyPr wrap="none" rtlCol="0">
            <a:spAutoFit/>
          </a:bodyPr>
          <a:lstStyle/>
          <a:p>
            <a:r>
              <a:rPr lang="en-GB" sz="4400" dirty="0" smtClean="0"/>
              <a:t>…</a:t>
            </a:r>
            <a:endParaRPr lang="en-GB" sz="4400" dirty="0"/>
          </a:p>
        </p:txBody>
      </p:sp>
    </p:spTree>
    <p:extLst>
      <p:ext uri="{BB962C8B-B14F-4D97-AF65-F5344CB8AC3E}">
        <p14:creationId xmlns:p14="http://schemas.microsoft.com/office/powerpoint/2010/main" val="4018128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9726" y="844757"/>
            <a:ext cx="4583274" cy="425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Current</a:t>
            </a:r>
            <a:endParaRPr lang="en-GB" dirty="0"/>
          </a:p>
        </p:txBody>
      </p:sp>
      <p:sp>
        <p:nvSpPr>
          <p:cNvPr id="71" name="Rectangle 70"/>
          <p:cNvSpPr/>
          <p:nvPr/>
        </p:nvSpPr>
        <p:spPr>
          <a:xfrm>
            <a:off x="6259927" y="839470"/>
            <a:ext cx="4583274" cy="4079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Potential</a:t>
            </a:r>
            <a:endParaRPr lang="en-GB" dirty="0"/>
          </a:p>
        </p:txBody>
      </p:sp>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pic>
        <p:nvPicPr>
          <p:cNvPr id="66" name="Picture 2" descr="Image result for leeds university logo"/>
          <p:cNvPicPr>
            <a:picLocks noChangeAspect="1" noChangeArrowheads="1"/>
          </p:cNvPicPr>
          <p:nvPr/>
        </p:nvPicPr>
        <p:blipFill rotWithShape="1">
          <a:blip r:embed="rId3">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027279078"/>
              </p:ext>
            </p:extLst>
          </p:nvPr>
        </p:nvGraphicFramePr>
        <p:xfrm>
          <a:off x="1454251" y="3969544"/>
          <a:ext cx="9523804" cy="2270760"/>
        </p:xfrm>
        <a:graphic>
          <a:graphicData uri="http://schemas.openxmlformats.org/drawingml/2006/table">
            <a:tbl>
              <a:tblPr>
                <a:tableStyleId>{8EC20E35-A176-4012-BC5E-935CFFF8708E}</a:tableStyleId>
              </a:tblPr>
              <a:tblGrid>
                <a:gridCol w="1220608">
                  <a:extLst>
                    <a:ext uri="{9D8B030D-6E8A-4147-A177-3AD203B41FA5}">
                      <a16:colId xmlns:a16="http://schemas.microsoft.com/office/drawing/2014/main" val="3281216118"/>
                    </a:ext>
                  </a:extLst>
                </a:gridCol>
                <a:gridCol w="1224041">
                  <a:extLst>
                    <a:ext uri="{9D8B030D-6E8A-4147-A177-3AD203B41FA5}">
                      <a16:colId xmlns:a16="http://schemas.microsoft.com/office/drawing/2014/main" val="2029473661"/>
                    </a:ext>
                  </a:extLst>
                </a:gridCol>
                <a:gridCol w="1893070">
                  <a:extLst>
                    <a:ext uri="{9D8B030D-6E8A-4147-A177-3AD203B41FA5}">
                      <a16:colId xmlns:a16="http://schemas.microsoft.com/office/drawing/2014/main" val="2541716663"/>
                    </a:ext>
                  </a:extLst>
                </a:gridCol>
                <a:gridCol w="1728695">
                  <a:extLst>
                    <a:ext uri="{9D8B030D-6E8A-4147-A177-3AD203B41FA5}">
                      <a16:colId xmlns:a16="http://schemas.microsoft.com/office/drawing/2014/main" val="544981653"/>
                    </a:ext>
                  </a:extLst>
                </a:gridCol>
                <a:gridCol w="1728695">
                  <a:extLst>
                    <a:ext uri="{9D8B030D-6E8A-4147-A177-3AD203B41FA5}">
                      <a16:colId xmlns:a16="http://schemas.microsoft.com/office/drawing/2014/main" val="1378367745"/>
                    </a:ext>
                  </a:extLst>
                </a:gridCol>
                <a:gridCol w="1728695">
                  <a:extLst>
                    <a:ext uri="{9D8B030D-6E8A-4147-A177-3AD203B41FA5}">
                      <a16:colId xmlns:a16="http://schemas.microsoft.com/office/drawing/2014/main" val="2541104058"/>
                    </a:ext>
                  </a:extLst>
                </a:gridCol>
              </a:tblGrid>
              <a:tr h="190500">
                <a:tc>
                  <a:txBody>
                    <a:bodyPr/>
                    <a:lstStyle/>
                    <a:p>
                      <a:pPr algn="l" fontAlgn="b"/>
                      <a:r>
                        <a:rPr lang="en-GB" sz="1800" b="1" u="none" strike="noStrike" dirty="0">
                          <a:effectLst/>
                        </a:rPr>
                        <a:t>House type</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err="1" smtClean="0">
                          <a:effectLst/>
                        </a:rPr>
                        <a:t>Nr</a:t>
                      </a:r>
                      <a:r>
                        <a:rPr lang="en-GB" sz="1800" b="1" u="none" strike="noStrike" dirty="0" smtClean="0">
                          <a:effectLst/>
                        </a:rPr>
                        <a:t> </a:t>
                      </a:r>
                      <a:r>
                        <a:rPr lang="en-GB" sz="1800" b="1" u="none" strike="noStrike" dirty="0">
                          <a:effectLst/>
                        </a:rPr>
                        <a:t>dwellings</a:t>
                      </a:r>
                      <a:endParaRPr lang="en-GB" sz="18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B" sz="1800" b="1" u="none" strike="noStrike" dirty="0">
                          <a:effectLst/>
                        </a:rPr>
                        <a:t>House </a:t>
                      </a:r>
                      <a:r>
                        <a:rPr lang="en-GB" sz="1800" b="1" u="none" strike="noStrike" dirty="0" smtClean="0">
                          <a:effectLst/>
                        </a:rPr>
                        <a:t>level energy</a:t>
                      </a:r>
                      <a:r>
                        <a:rPr lang="en-GB" sz="1800" b="1" u="none" strike="noStrike" baseline="0" dirty="0" smtClean="0">
                          <a:effectLst/>
                        </a:rPr>
                        <a:t> saved</a:t>
                      </a: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1" u="none" strike="noStrike" dirty="0" smtClean="0">
                          <a:effectLst/>
                        </a:rPr>
                        <a:t>Archetype level energy</a:t>
                      </a:r>
                      <a:r>
                        <a:rPr lang="en-GB" sz="1800" b="1" u="none" strike="noStrike" baseline="0" dirty="0" smtClean="0">
                          <a:effectLst/>
                        </a:rPr>
                        <a:t> saved</a:t>
                      </a:r>
                      <a:endParaRPr lang="en-GB" sz="1800" b="1" i="0" u="none" strike="noStrike" dirty="0" smtClean="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74481802"/>
                  </a:ext>
                </a:extLst>
              </a:tr>
              <a:tr h="190500">
                <a:tc>
                  <a:txBody>
                    <a:bodyPr/>
                    <a:lstStyle/>
                    <a:p>
                      <a:pPr algn="l" fontAlgn="b"/>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smtClean="0">
                          <a:effectLst/>
                        </a:rPr>
                        <a:t>GAS</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smtClean="0">
                          <a:effectLst/>
                        </a:rPr>
                        <a:t>ELECTRICITY</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smtClean="0">
                          <a:effectLst/>
                        </a:rPr>
                        <a:t>GAS</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smtClean="0">
                          <a:effectLst/>
                        </a:rPr>
                        <a:t>ELECTRICITY</a:t>
                      </a:r>
                      <a:endParaRPr lang="en-GB"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2667426"/>
                  </a:ext>
                </a:extLst>
              </a:tr>
              <a:tr h="190500">
                <a:tc>
                  <a:txBody>
                    <a:bodyPr/>
                    <a:lstStyle/>
                    <a:p>
                      <a:pPr algn="l" fontAlgn="b"/>
                      <a:r>
                        <a:rPr lang="en-GB" sz="1800" b="1" u="none" strike="noStrike" dirty="0">
                          <a:solidFill>
                            <a:schemeClr val="bg1">
                              <a:lumMod val="65000"/>
                            </a:schemeClr>
                          </a:solidFill>
                          <a:effectLst/>
                        </a:rPr>
                        <a:t>detached</a:t>
                      </a:r>
                      <a:endParaRPr lang="en-GB" sz="1800" b="1" i="0" u="none" strike="noStrike" dirty="0">
                        <a:solidFill>
                          <a:schemeClr val="bg1">
                            <a:lumMod val="65000"/>
                          </a:schemeClr>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solidFill>
                            <a:schemeClr val="bg1">
                              <a:lumMod val="65000"/>
                            </a:schemeClr>
                          </a:solidFill>
                          <a:effectLst/>
                        </a:rPr>
                        <a:t>2,714</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21,440,062</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4,427,993</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28,501,347</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a:solidFill>
                            <a:schemeClr val="bg1">
                              <a:lumMod val="65000"/>
                            </a:schemeClr>
                          </a:solidFill>
                          <a:effectLst/>
                        </a:rPr>
                        <a:t>-</a:t>
                      </a:r>
                      <a:r>
                        <a:rPr lang="en-GB" sz="1800" u="none" strike="noStrike" dirty="0" smtClean="0">
                          <a:solidFill>
                            <a:schemeClr val="bg1">
                              <a:lumMod val="65000"/>
                            </a:schemeClr>
                          </a:solidFill>
                          <a:effectLst/>
                        </a:rPr>
                        <a:t>7,332,796</a:t>
                      </a:r>
                      <a:endParaRPr lang="en-GB" sz="18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3602828937"/>
                  </a:ext>
                </a:extLst>
              </a:tr>
              <a:tr h="190500">
                <a:tc>
                  <a:txBody>
                    <a:bodyPr/>
                    <a:lstStyle/>
                    <a:p>
                      <a:pPr algn="l" fontAlgn="b"/>
                      <a:r>
                        <a:rPr lang="en-GB" sz="1800" b="1" u="none" strike="noStrike" dirty="0">
                          <a:solidFill>
                            <a:schemeClr val="bg1">
                              <a:lumMod val="65000"/>
                            </a:schemeClr>
                          </a:solidFill>
                          <a:effectLst/>
                        </a:rPr>
                        <a:t>semi</a:t>
                      </a:r>
                      <a:endParaRPr lang="en-GB" sz="1800" b="1" i="0" u="none" strike="noStrike" dirty="0">
                        <a:solidFill>
                          <a:schemeClr val="bg1">
                            <a:lumMod val="65000"/>
                          </a:schemeClr>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solidFill>
                            <a:schemeClr val="bg1">
                              <a:lumMod val="65000"/>
                            </a:schemeClr>
                          </a:solidFill>
                          <a:effectLst/>
                        </a:rPr>
                        <a:t>13,645</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81,419,604</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17,964,501</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117,572,216</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4,161,223</a:t>
                      </a:r>
                      <a:endParaRPr lang="en-GB" sz="18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573206575"/>
                  </a:ext>
                </a:extLst>
              </a:tr>
              <a:tr h="190500">
                <a:tc>
                  <a:txBody>
                    <a:bodyPr/>
                    <a:lstStyle/>
                    <a:p>
                      <a:pPr algn="l" fontAlgn="b"/>
                      <a:r>
                        <a:rPr lang="en-GB" sz="1800" b="1" u="none" strike="noStrike" dirty="0">
                          <a:solidFill>
                            <a:schemeClr val="bg1">
                              <a:lumMod val="65000"/>
                            </a:schemeClr>
                          </a:solidFill>
                          <a:effectLst/>
                        </a:rPr>
                        <a:t>terraced</a:t>
                      </a:r>
                      <a:endParaRPr lang="en-GB" sz="1800" b="1" i="0" u="none" strike="noStrike" dirty="0">
                        <a:solidFill>
                          <a:schemeClr val="bg1">
                            <a:lumMod val="65000"/>
                          </a:schemeClr>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solidFill>
                            <a:schemeClr val="bg1">
                              <a:lumMod val="65000"/>
                            </a:schemeClr>
                          </a:solidFill>
                          <a:effectLst/>
                        </a:rPr>
                        <a:t>13,758</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74,671,557</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18,511,428</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95,565,780</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30,484,0556</a:t>
                      </a:r>
                      <a:endParaRPr lang="en-GB" sz="18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376978748"/>
                  </a:ext>
                </a:extLst>
              </a:tr>
              <a:tr h="190500">
                <a:tc>
                  <a:txBody>
                    <a:bodyPr/>
                    <a:lstStyle/>
                    <a:p>
                      <a:pPr algn="l" fontAlgn="b"/>
                      <a:r>
                        <a:rPr lang="en-GB" sz="1800" b="1" u="none" strike="noStrike" dirty="0">
                          <a:solidFill>
                            <a:schemeClr val="bg1">
                              <a:lumMod val="65000"/>
                            </a:schemeClr>
                          </a:solidFill>
                          <a:effectLst/>
                        </a:rPr>
                        <a:t>high rise flat</a:t>
                      </a:r>
                      <a:endParaRPr lang="en-GB" sz="1800" b="1" i="0" u="none" strike="noStrike" dirty="0">
                        <a:solidFill>
                          <a:schemeClr val="bg1">
                            <a:lumMod val="65000"/>
                          </a:schemeClr>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solidFill>
                            <a:schemeClr val="bg1">
                              <a:lumMod val="65000"/>
                            </a:schemeClr>
                          </a:solidFill>
                          <a:effectLst/>
                        </a:rPr>
                        <a:t>13,898</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10,935,789</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13,736,806</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29,001,665</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50,166,034</a:t>
                      </a:r>
                      <a:endParaRPr lang="en-GB" sz="18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3335535869"/>
                  </a:ext>
                </a:extLst>
              </a:tr>
              <a:tr h="190500">
                <a:tc>
                  <a:txBody>
                    <a:bodyPr/>
                    <a:lstStyle/>
                    <a:p>
                      <a:pPr algn="l" fontAlgn="b"/>
                      <a:r>
                        <a:rPr lang="en-GB" sz="1800" b="1" u="none" strike="noStrike" dirty="0">
                          <a:solidFill>
                            <a:schemeClr val="bg1">
                              <a:lumMod val="65000"/>
                            </a:schemeClr>
                          </a:solidFill>
                          <a:effectLst/>
                        </a:rPr>
                        <a:t>low rise flat</a:t>
                      </a:r>
                      <a:endParaRPr lang="en-GB" sz="1800" b="1" i="0" u="none" strike="noStrike" dirty="0">
                        <a:solidFill>
                          <a:schemeClr val="bg1">
                            <a:lumMod val="65000"/>
                          </a:schemeClr>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solidFill>
                            <a:schemeClr val="bg1">
                              <a:lumMod val="65000"/>
                            </a:schemeClr>
                          </a:solidFill>
                          <a:effectLst/>
                        </a:rPr>
                        <a:t>10,985</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11,297,956</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8,943,199</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33,223,966</a:t>
                      </a:r>
                      <a:endParaRPr lang="en-GB" sz="1800" b="0" i="0" u="none" strike="noStrike" dirty="0">
                        <a:solidFill>
                          <a:schemeClr val="bg1">
                            <a:lumMod val="65000"/>
                          </a:schemeClr>
                        </a:solidFill>
                        <a:effectLst/>
                        <a:latin typeface="Calibri"/>
                      </a:endParaRPr>
                    </a:p>
                  </a:txBody>
                  <a:tcPr marL="9525" marR="9525" marT="9525" marB="0" anchor="b"/>
                </a:tc>
                <a:tc>
                  <a:txBody>
                    <a:bodyPr/>
                    <a:lstStyle/>
                    <a:p>
                      <a:pPr algn="r" fontAlgn="b"/>
                      <a:r>
                        <a:rPr lang="en-GB" sz="1800" u="none" strike="noStrike" dirty="0" smtClean="0">
                          <a:solidFill>
                            <a:schemeClr val="bg1">
                              <a:lumMod val="65000"/>
                            </a:schemeClr>
                          </a:solidFill>
                          <a:effectLst/>
                        </a:rPr>
                        <a:t>24,708,831</a:t>
                      </a:r>
                      <a:endParaRPr lang="en-GB" sz="1800" b="0" i="0" u="none" strike="noStrike" dirty="0">
                        <a:solidFill>
                          <a:schemeClr val="bg1">
                            <a:lumMod val="65000"/>
                          </a:schemeClr>
                        </a:solidFill>
                        <a:effectLst/>
                        <a:latin typeface="Calibri"/>
                      </a:endParaRPr>
                    </a:p>
                  </a:txBody>
                  <a:tcPr marL="9525" marR="9525" marT="9525" marB="0" anchor="b"/>
                </a:tc>
                <a:extLst>
                  <a:ext uri="{0D108BD9-81ED-4DB2-BD59-A6C34878D82A}">
                    <a16:rowId xmlns:a16="http://schemas.microsoft.com/office/drawing/2014/main" val="183835620"/>
                  </a:ext>
                </a:extLst>
              </a:tr>
              <a:tr h="190500">
                <a:tc>
                  <a:txBody>
                    <a:bodyPr/>
                    <a:lstStyle/>
                    <a:p>
                      <a:pPr algn="l" fontAlgn="b"/>
                      <a:r>
                        <a:rPr lang="en-GB" sz="1800" b="1" u="none" strike="noStrike" dirty="0" smtClean="0">
                          <a:effectLst/>
                        </a:rPr>
                        <a:t>TOTAL</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smtClean="0">
                          <a:effectLst/>
                        </a:rPr>
                        <a:t>55,000</a:t>
                      </a:r>
                      <a:endParaRPr lang="en-GB" sz="1800" b="1" i="0" u="none" strike="noStrike" dirty="0">
                        <a:solidFill>
                          <a:srgbClr val="000000"/>
                        </a:solidFill>
                        <a:effectLst/>
                        <a:latin typeface="Calibri"/>
                      </a:endParaRPr>
                    </a:p>
                  </a:txBody>
                  <a:tcPr marL="9525" marR="9525" marT="9525" marB="0" anchor="b"/>
                </a:tc>
                <a:tc>
                  <a:txBody>
                    <a:bodyPr/>
                    <a:lstStyle/>
                    <a:p>
                      <a:pPr algn="r" fontAlgn="b"/>
                      <a:r>
                        <a:rPr lang="en-GB" sz="1800" b="1" u="none" strike="noStrike" dirty="0" smtClean="0">
                          <a:solidFill>
                            <a:srgbClr val="0070C0"/>
                          </a:solidFill>
                          <a:effectLst/>
                        </a:rPr>
                        <a:t>199,764,968</a:t>
                      </a:r>
                      <a:endParaRPr lang="en-GB" sz="1800" b="1" i="0" u="none" strike="noStrike" dirty="0">
                        <a:solidFill>
                          <a:srgbClr val="0070C0"/>
                        </a:solidFill>
                        <a:effectLst/>
                        <a:latin typeface="Calibri"/>
                      </a:endParaRPr>
                    </a:p>
                  </a:txBody>
                  <a:tcPr marL="9525" marR="9525" marT="9525" marB="0" anchor="b"/>
                </a:tc>
                <a:tc>
                  <a:txBody>
                    <a:bodyPr/>
                    <a:lstStyle/>
                    <a:p>
                      <a:pPr algn="r" fontAlgn="b"/>
                      <a:r>
                        <a:rPr lang="en-GB" sz="1800" b="1" u="none" strike="noStrike" dirty="0" smtClean="0">
                          <a:solidFill>
                            <a:srgbClr val="0070C0"/>
                          </a:solidFill>
                          <a:effectLst/>
                        </a:rPr>
                        <a:t>63,583,927</a:t>
                      </a:r>
                      <a:endParaRPr lang="en-GB" sz="1800" b="1" i="0" u="none" strike="noStrike" dirty="0">
                        <a:solidFill>
                          <a:srgbClr val="0070C0"/>
                        </a:solidFill>
                        <a:effectLst/>
                        <a:latin typeface="Calibri"/>
                      </a:endParaRPr>
                    </a:p>
                  </a:txBody>
                  <a:tcPr marL="9525" marR="9525" marT="9525" marB="0" anchor="b"/>
                </a:tc>
                <a:tc>
                  <a:txBody>
                    <a:bodyPr/>
                    <a:lstStyle/>
                    <a:p>
                      <a:pPr algn="r" fontAlgn="b"/>
                      <a:r>
                        <a:rPr lang="en-GB" sz="1800" b="1" u="none" strike="noStrike" dirty="0" smtClean="0">
                          <a:solidFill>
                            <a:srgbClr val="0070C0"/>
                          </a:solidFill>
                          <a:effectLst/>
                        </a:rPr>
                        <a:t>303,864,974</a:t>
                      </a:r>
                      <a:endParaRPr lang="en-GB" sz="1800" b="1" i="0" u="none" strike="noStrike" dirty="0">
                        <a:solidFill>
                          <a:srgbClr val="0070C0"/>
                        </a:solidFill>
                        <a:effectLst/>
                        <a:latin typeface="Calibri"/>
                      </a:endParaRPr>
                    </a:p>
                  </a:txBody>
                  <a:tcPr marL="9525" marR="9525" marT="9525" marB="0" anchor="b"/>
                </a:tc>
                <a:tc>
                  <a:txBody>
                    <a:bodyPr/>
                    <a:lstStyle/>
                    <a:p>
                      <a:pPr algn="r" fontAlgn="b"/>
                      <a:r>
                        <a:rPr lang="en-GB" sz="1800" b="1" u="none" strike="noStrike" dirty="0" smtClean="0">
                          <a:solidFill>
                            <a:srgbClr val="0070C0"/>
                          </a:solidFill>
                          <a:effectLst/>
                        </a:rPr>
                        <a:t>102,187,348</a:t>
                      </a:r>
                      <a:endParaRPr lang="en-GB" sz="1800" b="1"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411865032"/>
                  </a:ext>
                </a:extLst>
              </a:tr>
            </a:tbl>
          </a:graphicData>
        </a:graphic>
      </p:graphicFrame>
      <p:grpSp>
        <p:nvGrpSpPr>
          <p:cNvPr id="21" name="Group 20"/>
          <p:cNvGrpSpPr/>
          <p:nvPr/>
        </p:nvGrpSpPr>
        <p:grpSpPr>
          <a:xfrm>
            <a:off x="3228597" y="1330086"/>
            <a:ext cx="671184" cy="671184"/>
            <a:chOff x="517557" y="3974046"/>
            <a:chExt cx="963202" cy="963202"/>
          </a:xfrm>
        </p:grpSpPr>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24" name="Group 23"/>
          <p:cNvGrpSpPr/>
          <p:nvPr/>
        </p:nvGrpSpPr>
        <p:grpSpPr>
          <a:xfrm>
            <a:off x="1673045" y="1333395"/>
            <a:ext cx="671184" cy="671184"/>
            <a:chOff x="564574" y="1942226"/>
            <a:chExt cx="963202" cy="963202"/>
          </a:xfrm>
        </p:grpSpPr>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452581" y="1344612"/>
            <a:ext cx="671184" cy="671184"/>
            <a:chOff x="542804" y="2903044"/>
            <a:chExt cx="963202" cy="963202"/>
          </a:xfrm>
        </p:grpSpPr>
        <p:pic>
          <p:nvPicPr>
            <p:cNvPr id="3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7" name="Table 36"/>
          <p:cNvGraphicFramePr>
            <a:graphicFrameLocks noGrp="1"/>
          </p:cNvGraphicFramePr>
          <p:nvPr>
            <p:extLst>
              <p:ext uri="{D42A27DB-BD31-4B8C-83A1-F6EECF244321}">
                <p14:modId xmlns:p14="http://schemas.microsoft.com/office/powerpoint/2010/main" val="3021566277"/>
              </p:ext>
            </p:extLst>
          </p:nvPr>
        </p:nvGraphicFramePr>
        <p:xfrm>
          <a:off x="1669726" y="2107049"/>
          <a:ext cx="9166548" cy="1185208"/>
        </p:xfrm>
        <a:graphic>
          <a:graphicData uri="http://schemas.openxmlformats.org/drawingml/2006/table">
            <a:tbl>
              <a:tblPr firstRow="1" bandRow="1">
                <a:tableStyleId>{5940675A-B579-460E-94D1-54222C63F5DA}</a:tableStyleId>
              </a:tblPr>
              <a:tblGrid>
                <a:gridCol w="763879">
                  <a:extLst>
                    <a:ext uri="{9D8B030D-6E8A-4147-A177-3AD203B41FA5}">
                      <a16:colId xmlns:a16="http://schemas.microsoft.com/office/drawing/2014/main" val="20000"/>
                    </a:ext>
                  </a:extLst>
                </a:gridCol>
                <a:gridCol w="763879">
                  <a:extLst>
                    <a:ext uri="{9D8B030D-6E8A-4147-A177-3AD203B41FA5}">
                      <a16:colId xmlns:a16="http://schemas.microsoft.com/office/drawing/2014/main" val="20001"/>
                    </a:ext>
                  </a:extLst>
                </a:gridCol>
                <a:gridCol w="763879">
                  <a:extLst>
                    <a:ext uri="{9D8B030D-6E8A-4147-A177-3AD203B41FA5}">
                      <a16:colId xmlns:a16="http://schemas.microsoft.com/office/drawing/2014/main" val="20002"/>
                    </a:ext>
                  </a:extLst>
                </a:gridCol>
                <a:gridCol w="763879">
                  <a:extLst>
                    <a:ext uri="{9D8B030D-6E8A-4147-A177-3AD203B41FA5}">
                      <a16:colId xmlns:a16="http://schemas.microsoft.com/office/drawing/2014/main" val="20003"/>
                    </a:ext>
                  </a:extLst>
                </a:gridCol>
                <a:gridCol w="763879">
                  <a:extLst>
                    <a:ext uri="{9D8B030D-6E8A-4147-A177-3AD203B41FA5}">
                      <a16:colId xmlns:a16="http://schemas.microsoft.com/office/drawing/2014/main" val="20004"/>
                    </a:ext>
                  </a:extLst>
                </a:gridCol>
                <a:gridCol w="763879">
                  <a:extLst>
                    <a:ext uri="{9D8B030D-6E8A-4147-A177-3AD203B41FA5}">
                      <a16:colId xmlns:a16="http://schemas.microsoft.com/office/drawing/2014/main" val="20005"/>
                    </a:ext>
                  </a:extLst>
                </a:gridCol>
                <a:gridCol w="763879">
                  <a:extLst>
                    <a:ext uri="{9D8B030D-6E8A-4147-A177-3AD203B41FA5}">
                      <a16:colId xmlns:a16="http://schemas.microsoft.com/office/drawing/2014/main" val="20006"/>
                    </a:ext>
                  </a:extLst>
                </a:gridCol>
                <a:gridCol w="763879">
                  <a:extLst>
                    <a:ext uri="{9D8B030D-6E8A-4147-A177-3AD203B41FA5}">
                      <a16:colId xmlns:a16="http://schemas.microsoft.com/office/drawing/2014/main" val="20007"/>
                    </a:ext>
                  </a:extLst>
                </a:gridCol>
                <a:gridCol w="763879">
                  <a:extLst>
                    <a:ext uri="{9D8B030D-6E8A-4147-A177-3AD203B41FA5}">
                      <a16:colId xmlns:a16="http://schemas.microsoft.com/office/drawing/2014/main" val="182555650"/>
                    </a:ext>
                  </a:extLst>
                </a:gridCol>
                <a:gridCol w="763879">
                  <a:extLst>
                    <a:ext uri="{9D8B030D-6E8A-4147-A177-3AD203B41FA5}">
                      <a16:colId xmlns:a16="http://schemas.microsoft.com/office/drawing/2014/main" val="3398084443"/>
                    </a:ext>
                  </a:extLst>
                </a:gridCol>
                <a:gridCol w="763879">
                  <a:extLst>
                    <a:ext uri="{9D8B030D-6E8A-4147-A177-3AD203B41FA5}">
                      <a16:colId xmlns:a16="http://schemas.microsoft.com/office/drawing/2014/main" val="3781683767"/>
                    </a:ext>
                  </a:extLst>
                </a:gridCol>
                <a:gridCol w="763879">
                  <a:extLst>
                    <a:ext uri="{9D8B030D-6E8A-4147-A177-3AD203B41FA5}">
                      <a16:colId xmlns:a16="http://schemas.microsoft.com/office/drawing/2014/main" val="1451348508"/>
                    </a:ext>
                  </a:extLst>
                </a:gridCol>
              </a:tblGrid>
              <a:tr h="592604">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0"/>
                  </a:ext>
                </a:extLst>
              </a:tr>
              <a:tr h="592604">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endParaRPr lang="en-GB" dirty="0">
                        <a:solidFill>
                          <a:schemeClr val="tx1"/>
                        </a:solidFill>
                      </a:endParaRPr>
                    </a:p>
                  </a:txBody>
                  <a:tcPr anchor="ctr">
                    <a:solidFill>
                      <a:schemeClr val="bg1">
                        <a:lumMod val="85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1</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0</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r>
                        <a:rPr lang="en-GB" sz="1600" b="1" dirty="0" smtClean="0">
                          <a:solidFill>
                            <a:schemeClr val="tx1"/>
                          </a:solidFill>
                          <a:latin typeface="Arial" panose="020B0604020202020204" pitchFamily="34" charset="0"/>
                          <a:cs typeface="Arial" panose="020B0604020202020204" pitchFamily="34" charset="0"/>
                        </a:rPr>
                        <a:t>…</a:t>
                      </a: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GB" sz="1600" b="1" dirty="0">
                        <a:solidFill>
                          <a:schemeClr val="tx1"/>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pSp>
        <p:nvGrpSpPr>
          <p:cNvPr id="38" name="Group 37"/>
          <p:cNvGrpSpPr/>
          <p:nvPr/>
        </p:nvGrpSpPr>
        <p:grpSpPr>
          <a:xfrm>
            <a:off x="7797334" y="1317429"/>
            <a:ext cx="671184" cy="671184"/>
            <a:chOff x="517557" y="3974046"/>
            <a:chExt cx="963202" cy="963202"/>
          </a:xfrm>
        </p:grpSpPr>
        <p:pic>
          <p:nvPicPr>
            <p:cNvPr id="3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41" name="Group 40"/>
          <p:cNvGrpSpPr/>
          <p:nvPr/>
        </p:nvGrpSpPr>
        <p:grpSpPr>
          <a:xfrm>
            <a:off x="6278333" y="1325989"/>
            <a:ext cx="671184" cy="671184"/>
            <a:chOff x="564574" y="1942226"/>
            <a:chExt cx="963202" cy="963202"/>
          </a:xfrm>
        </p:grpSpPr>
        <p:pic>
          <p:nvPicPr>
            <p:cNvPr id="42"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p:cNvGrpSpPr/>
          <p:nvPr/>
        </p:nvGrpSpPr>
        <p:grpSpPr>
          <a:xfrm>
            <a:off x="7049220" y="1325989"/>
            <a:ext cx="671184" cy="671184"/>
            <a:chOff x="542804" y="2903044"/>
            <a:chExt cx="963202" cy="963202"/>
          </a:xfrm>
        </p:grpSpPr>
        <p:pic>
          <p:nvPicPr>
            <p:cNvPr id="49"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p:cNvSpPr txBox="1"/>
          <p:nvPr/>
        </p:nvSpPr>
        <p:spPr>
          <a:xfrm>
            <a:off x="4026520" y="1284266"/>
            <a:ext cx="574196" cy="769441"/>
          </a:xfrm>
          <a:prstGeom prst="rect">
            <a:avLst/>
          </a:prstGeom>
          <a:noFill/>
        </p:spPr>
        <p:txBody>
          <a:bodyPr wrap="none" rtlCol="0">
            <a:spAutoFit/>
          </a:bodyPr>
          <a:lstStyle/>
          <a:p>
            <a:r>
              <a:rPr lang="en-GB" sz="4400" dirty="0" smtClean="0"/>
              <a:t>…</a:t>
            </a:r>
            <a:endParaRPr lang="en-GB" sz="4400" dirty="0"/>
          </a:p>
        </p:txBody>
      </p:sp>
      <p:grpSp>
        <p:nvGrpSpPr>
          <p:cNvPr id="55" name="Group 54"/>
          <p:cNvGrpSpPr/>
          <p:nvPr/>
        </p:nvGrpSpPr>
        <p:grpSpPr>
          <a:xfrm>
            <a:off x="767108" y="2005983"/>
            <a:ext cx="614857" cy="614857"/>
            <a:chOff x="564574" y="1942226"/>
            <a:chExt cx="963202" cy="963202"/>
          </a:xfrm>
        </p:grpSpPr>
        <p:pic>
          <p:nvPicPr>
            <p:cNvPr id="56"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p:cNvGrpSpPr/>
          <p:nvPr/>
        </p:nvGrpSpPr>
        <p:grpSpPr>
          <a:xfrm>
            <a:off x="741479" y="2667894"/>
            <a:ext cx="614857" cy="614857"/>
            <a:chOff x="564574" y="1942226"/>
            <a:chExt cx="963202" cy="963202"/>
          </a:xfrm>
        </p:grpSpPr>
        <p:pic>
          <p:nvPicPr>
            <p:cNvPr id="6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661" y="2947257"/>
            <a:ext cx="226491" cy="226491"/>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64"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4899599" y="1378137"/>
            <a:ext cx="444538" cy="56688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5717386" y="1425197"/>
            <a:ext cx="384930" cy="62154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8624111" y="1293779"/>
            <a:ext cx="574196" cy="769441"/>
          </a:xfrm>
          <a:prstGeom prst="rect">
            <a:avLst/>
          </a:prstGeom>
          <a:noFill/>
        </p:spPr>
        <p:txBody>
          <a:bodyPr wrap="none" rtlCol="0">
            <a:spAutoFit/>
          </a:bodyPr>
          <a:lstStyle/>
          <a:p>
            <a:r>
              <a:rPr lang="en-GB" sz="4400" dirty="0" smtClean="0"/>
              <a:t>…</a:t>
            </a:r>
            <a:endParaRPr lang="en-GB" sz="4400" dirty="0"/>
          </a:p>
        </p:txBody>
      </p:sp>
      <p:pic>
        <p:nvPicPr>
          <p:cNvPr id="68"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9476860" y="1387650"/>
            <a:ext cx="444538" cy="56688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10304661" y="1387650"/>
            <a:ext cx="384930" cy="62154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744040" y="3028608"/>
            <a:ext cx="574196" cy="769441"/>
          </a:xfrm>
          <a:prstGeom prst="rect">
            <a:avLst/>
          </a:prstGeom>
          <a:noFill/>
        </p:spPr>
        <p:txBody>
          <a:bodyPr wrap="none" rtlCol="0">
            <a:spAutoFit/>
          </a:bodyPr>
          <a:lstStyle/>
          <a:p>
            <a:r>
              <a:rPr lang="en-GB" sz="4400" dirty="0" smtClean="0"/>
              <a:t>…</a:t>
            </a:r>
            <a:endParaRPr lang="en-GB" sz="4400" dirty="0"/>
          </a:p>
        </p:txBody>
      </p:sp>
    </p:spTree>
    <p:extLst>
      <p:ext uri="{BB962C8B-B14F-4D97-AF65-F5344CB8AC3E}">
        <p14:creationId xmlns:p14="http://schemas.microsoft.com/office/powerpoint/2010/main" val="2780890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builder ico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5954" y="864432"/>
            <a:ext cx="864016" cy="932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hidden="1">
            <a:extLst>
              <a:ext uri="{FF2B5EF4-FFF2-40B4-BE49-F238E27FC236}">
                <a16:creationId xmlns:a16="http://schemas.microsoft.com/office/drawing/2014/main" id="{E4A62A27-F9F7-6740-95F2-A32D07E72FA3}"/>
              </a:ext>
            </a:extLst>
          </p:cNvPr>
          <p:cNvSpPr>
            <a:spLocks noGrp="1"/>
          </p:cNvSpPr>
          <p:nvPr>
            <p:ph type="ctrTitle"/>
          </p:nvPr>
        </p:nvSpPr>
        <p:spPr>
          <a:xfrm>
            <a:off x="1524000" y="-1002651"/>
            <a:ext cx="9144000" cy="2387600"/>
          </a:xfrm>
        </p:spPr>
        <p:txBody>
          <a:bodyPr/>
          <a:lstStyle/>
          <a:p>
            <a:r>
              <a:rPr lang="en-US" dirty="0"/>
              <a:t>Presentation title slide</a:t>
            </a:r>
          </a:p>
        </p:txBody>
      </p:sp>
      <p:grpSp>
        <p:nvGrpSpPr>
          <p:cNvPr id="5130" name="Group 5129"/>
          <p:cNvGrpSpPr/>
          <p:nvPr/>
        </p:nvGrpSpPr>
        <p:grpSpPr>
          <a:xfrm>
            <a:off x="534681" y="3838581"/>
            <a:ext cx="963202" cy="963202"/>
            <a:chOff x="517557" y="3974046"/>
            <a:chExt cx="963202" cy="963202"/>
          </a:xfrm>
        </p:grpSpPr>
        <p:pic>
          <p:nvPicPr>
            <p:cNvPr id="2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7" y="397404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55" y="4471697"/>
              <a:ext cx="325032" cy="325032"/>
            </a:xfrm>
            <a:prstGeom prst="rect">
              <a:avLst/>
            </a:prstGeom>
            <a:noFill/>
            <a:ln w="4127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131" name="Group 5130"/>
          <p:cNvGrpSpPr/>
          <p:nvPr/>
        </p:nvGrpSpPr>
        <p:grpSpPr>
          <a:xfrm>
            <a:off x="9085636" y="870728"/>
            <a:ext cx="900193" cy="919937"/>
            <a:chOff x="10314477" y="1756384"/>
            <a:chExt cx="1046226" cy="1069173"/>
          </a:xfrm>
        </p:grpSpPr>
        <p:pic>
          <p:nvPicPr>
            <p:cNvPr id="2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477" y="1756384"/>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919" y="1763095"/>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477" y="2261062"/>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2919" y="2267773"/>
              <a:ext cx="557784" cy="55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4" name="Picture 4" descr="Image result for gas icon"/>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23694" t="10180" r="20807" b="19362"/>
          <a:stretch/>
        </p:blipFill>
        <p:spPr bwMode="auto">
          <a:xfrm>
            <a:off x="4462143" y="799105"/>
            <a:ext cx="833718" cy="10631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electricity icon"/>
          <p:cNvPicPr>
            <a:picLocks noChangeAspect="1" noChangeArrowheads="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l="23673" t="9930" r="20545"/>
          <a:stretch/>
        </p:blipFill>
        <p:spPr bwMode="auto">
          <a:xfrm>
            <a:off x="5685756" y="744453"/>
            <a:ext cx="726141" cy="1172487"/>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0" descr="Image result for CO2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AutoShape 12" descr="Image result for CO2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3" name="Picture 13"/>
          <p:cNvPicPr>
            <a:picLocks noChangeAspect="1" noChangeArrowheads="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t="15471" b="13085"/>
          <a:stretch/>
        </p:blipFill>
        <p:spPr bwMode="auto">
          <a:xfrm>
            <a:off x="6697224" y="814856"/>
            <a:ext cx="1021811" cy="103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AutoShape 19" descr="Image result for saving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 name="AutoShape 22" descr="Image result for saving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4" name="Picture 24" descr="Image result for savings icon"/>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800" y="854817"/>
            <a:ext cx="951759" cy="951759"/>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Image result for cog icon"/>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3793" y="809834"/>
            <a:ext cx="1041724" cy="1041724"/>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Image result for shopping icon"/>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1846" y="864903"/>
            <a:ext cx="931586" cy="9315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3" name="Table 5122"/>
          <p:cNvGraphicFramePr>
            <a:graphicFrameLocks noGrp="1"/>
          </p:cNvGraphicFramePr>
          <p:nvPr>
            <p:extLst>
              <p:ext uri="{D42A27DB-BD31-4B8C-83A1-F6EECF244321}">
                <p14:modId xmlns:p14="http://schemas.microsoft.com/office/powerpoint/2010/main" val="1993463201"/>
              </p:ext>
            </p:extLst>
          </p:nvPr>
        </p:nvGraphicFramePr>
        <p:xfrm>
          <a:off x="1939921" y="2081235"/>
          <a:ext cx="9420784" cy="3682076"/>
        </p:xfrm>
        <a:graphic>
          <a:graphicData uri="http://schemas.openxmlformats.org/drawingml/2006/table">
            <a:tbl>
              <a:tblPr firstRow="1" bandRow="1">
                <a:tableStyleId>{5940675A-B579-460E-94D1-54222C63F5DA}</a:tableStyleId>
              </a:tblPr>
              <a:tblGrid>
                <a:gridCol w="1177598">
                  <a:extLst>
                    <a:ext uri="{9D8B030D-6E8A-4147-A177-3AD203B41FA5}">
                      <a16:colId xmlns:a16="http://schemas.microsoft.com/office/drawing/2014/main" val="20000"/>
                    </a:ext>
                  </a:extLst>
                </a:gridCol>
                <a:gridCol w="1177598">
                  <a:extLst>
                    <a:ext uri="{9D8B030D-6E8A-4147-A177-3AD203B41FA5}">
                      <a16:colId xmlns:a16="http://schemas.microsoft.com/office/drawing/2014/main" val="20001"/>
                    </a:ext>
                  </a:extLst>
                </a:gridCol>
                <a:gridCol w="1177598">
                  <a:extLst>
                    <a:ext uri="{9D8B030D-6E8A-4147-A177-3AD203B41FA5}">
                      <a16:colId xmlns:a16="http://schemas.microsoft.com/office/drawing/2014/main" val="20002"/>
                    </a:ext>
                  </a:extLst>
                </a:gridCol>
                <a:gridCol w="1177598">
                  <a:extLst>
                    <a:ext uri="{9D8B030D-6E8A-4147-A177-3AD203B41FA5}">
                      <a16:colId xmlns:a16="http://schemas.microsoft.com/office/drawing/2014/main" val="20003"/>
                    </a:ext>
                  </a:extLst>
                </a:gridCol>
                <a:gridCol w="1177598">
                  <a:extLst>
                    <a:ext uri="{9D8B030D-6E8A-4147-A177-3AD203B41FA5}">
                      <a16:colId xmlns:a16="http://schemas.microsoft.com/office/drawing/2014/main" val="20004"/>
                    </a:ext>
                  </a:extLst>
                </a:gridCol>
                <a:gridCol w="1177598">
                  <a:extLst>
                    <a:ext uri="{9D8B030D-6E8A-4147-A177-3AD203B41FA5}">
                      <a16:colId xmlns:a16="http://schemas.microsoft.com/office/drawing/2014/main" val="20005"/>
                    </a:ext>
                  </a:extLst>
                </a:gridCol>
                <a:gridCol w="1177598">
                  <a:extLst>
                    <a:ext uri="{9D8B030D-6E8A-4147-A177-3AD203B41FA5}">
                      <a16:colId xmlns:a16="http://schemas.microsoft.com/office/drawing/2014/main" val="20006"/>
                    </a:ext>
                  </a:extLst>
                </a:gridCol>
                <a:gridCol w="1177598">
                  <a:extLst>
                    <a:ext uri="{9D8B030D-6E8A-4147-A177-3AD203B41FA5}">
                      <a16:colId xmlns:a16="http://schemas.microsoft.com/office/drawing/2014/main" val="20007"/>
                    </a:ext>
                  </a:extLst>
                </a:gridCol>
              </a:tblGrid>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920519">
                <a:tc>
                  <a:txBody>
                    <a:bodyPr/>
                    <a:lstStyle/>
                    <a:p>
                      <a:pPr algn="ctr"/>
                      <a:endParaRPr lang="en-GB" sz="2800" b="1" dirty="0">
                        <a:solidFill>
                          <a:srgbClr val="C00000"/>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endParaRPr lang="en-GB" sz="2800" b="1" dirty="0">
                        <a:solidFill>
                          <a:schemeClr val="accent6">
                            <a:lumMod val="75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2800" b="1" dirty="0" smtClean="0">
                          <a:latin typeface="Arial" panose="020B0604020202020204" pitchFamily="34" charset="0"/>
                          <a:cs typeface="Arial" panose="020B0604020202020204" pitchFamily="34" charset="0"/>
                        </a:rPr>
                        <a:t>?</a:t>
                      </a:r>
                      <a:endParaRPr lang="en-GB"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bl>
          </a:graphicData>
        </a:graphic>
      </p:graphicFrame>
      <p:grpSp>
        <p:nvGrpSpPr>
          <p:cNvPr id="5125" name="Group 5124"/>
          <p:cNvGrpSpPr/>
          <p:nvPr/>
        </p:nvGrpSpPr>
        <p:grpSpPr>
          <a:xfrm>
            <a:off x="533480" y="4768011"/>
            <a:ext cx="965605" cy="963202"/>
            <a:chOff x="85636" y="1611538"/>
            <a:chExt cx="965605" cy="963202"/>
          </a:xfrm>
        </p:grpSpPr>
        <p:pic>
          <p:nvPicPr>
            <p:cNvPr id="5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9" y="1611538"/>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p:cNvSpPr/>
            <p:nvPr/>
          </p:nvSpPr>
          <p:spPr>
            <a:xfrm rot="2979828" flipH="1">
              <a:off x="353182" y="1717050"/>
              <a:ext cx="72343" cy="5097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8620172" flipV="1">
              <a:off x="707729" y="1726561"/>
              <a:ext cx="64563" cy="5018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noChangeArrowheads="1"/>
            </p:cNvPicPr>
            <p:nvPr/>
          </p:nvPicPr>
          <p:blipFill rotWithShape="1">
            <a:blip r:embed="rId4">
              <a:extLst>
                <a:ext uri="{28A0092B-C50C-407E-A947-70E740481C1C}">
                  <a14:useLocalDpi xmlns:a14="http://schemas.microsoft.com/office/drawing/2010/main" val="0"/>
                </a:ext>
              </a:extLst>
            </a:blip>
            <a:srcRect l="14939" r="73176"/>
            <a:stretch/>
          </p:blipFill>
          <p:spPr bwMode="auto">
            <a:xfrm>
              <a:off x="936764" y="1611538"/>
              <a:ext cx="114477"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noChangeArrowheads="1"/>
            </p:cNvPicPr>
            <p:nvPr/>
          </p:nvPicPr>
          <p:blipFill rotWithShape="1">
            <a:blip r:embed="rId4">
              <a:extLst>
                <a:ext uri="{28A0092B-C50C-407E-A947-70E740481C1C}">
                  <a14:useLocalDpi xmlns:a14="http://schemas.microsoft.com/office/drawing/2010/main" val="0"/>
                </a:ext>
              </a:extLst>
            </a:blip>
            <a:srcRect l="14939" r="73176"/>
            <a:stretch/>
          </p:blipFill>
          <p:spPr bwMode="auto">
            <a:xfrm flipH="1">
              <a:off x="85636" y="1611538"/>
              <a:ext cx="114477"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27" name="Group 5126"/>
          <p:cNvGrpSpPr/>
          <p:nvPr/>
        </p:nvGrpSpPr>
        <p:grpSpPr>
          <a:xfrm>
            <a:off x="534681" y="1979719"/>
            <a:ext cx="963202" cy="963202"/>
            <a:chOff x="564574" y="1942226"/>
            <a:chExt cx="963202" cy="963202"/>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74" y="1942226"/>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rot="2979828" flipH="1">
              <a:off x="822224" y="2060293"/>
              <a:ext cx="72343" cy="4973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rot="18620172">
              <a:off x="1178658" y="2048571"/>
              <a:ext cx="72343" cy="5208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29" name="Group 5128"/>
          <p:cNvGrpSpPr/>
          <p:nvPr/>
        </p:nvGrpSpPr>
        <p:grpSpPr>
          <a:xfrm>
            <a:off x="534681" y="2909150"/>
            <a:ext cx="963202" cy="963202"/>
            <a:chOff x="542804" y="2903044"/>
            <a:chExt cx="963202" cy="963202"/>
          </a:xfrm>
        </p:grpSpPr>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04" y="2903044"/>
              <a:ext cx="963202" cy="96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rot="5400000" flipH="1">
              <a:off x="912150" y="3576955"/>
              <a:ext cx="223506" cy="1542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rot="5400000" flipH="1">
              <a:off x="1176333" y="3540845"/>
              <a:ext cx="111756" cy="1147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rot="5400000" flipH="1">
              <a:off x="754855" y="3540846"/>
              <a:ext cx="111754" cy="1147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rot="5400000" flipH="1">
              <a:off x="982112" y="3277896"/>
              <a:ext cx="84585" cy="104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6" name="Picture 2" descr="Image result for leeds university logo"/>
          <p:cNvPicPr>
            <a:picLocks noChangeAspect="1" noChangeArrowheads="1"/>
          </p:cNvPicPr>
          <p:nvPr/>
        </p:nvPicPr>
        <p:blipFill rotWithShape="1">
          <a:blip r:embed="rId12">
            <a:extLst>
              <a:ext uri="{28A0092B-C50C-407E-A947-70E740481C1C}">
                <a14:useLocalDpi xmlns:a14="http://schemas.microsoft.com/office/drawing/2010/main" val="0"/>
              </a:ext>
            </a:extLst>
          </a:blip>
          <a:srcRect l="79474" b="31711"/>
          <a:stretch/>
        </p:blipFill>
        <p:spPr bwMode="auto">
          <a:xfrm>
            <a:off x="11396229" y="184357"/>
            <a:ext cx="625634" cy="603299"/>
          </a:xfrm>
          <a:prstGeom prst="rect">
            <a:avLst/>
          </a:prstGeom>
          <a:noFill/>
          <a:extLst>
            <a:ext uri="{909E8E84-426E-40DD-AFC4-6F175D3DCCD1}">
              <a14:hiddenFill xmlns:a14="http://schemas.microsoft.com/office/drawing/2010/main">
                <a:solidFill>
                  <a:srgbClr val="FFFFFF"/>
                </a:solidFill>
              </a14:hiddenFill>
            </a:ext>
          </a:extLst>
        </p:spPr>
      </p:pic>
      <p:sp>
        <p:nvSpPr>
          <p:cNvPr id="5132" name="TextBox 5131"/>
          <p:cNvSpPr txBox="1"/>
          <p:nvPr/>
        </p:nvSpPr>
        <p:spPr>
          <a:xfrm>
            <a:off x="517892" y="5065464"/>
            <a:ext cx="1034257" cy="1569660"/>
          </a:xfrm>
          <a:prstGeom prst="rect">
            <a:avLst/>
          </a:prstGeom>
          <a:noFill/>
        </p:spPr>
        <p:txBody>
          <a:bodyPr wrap="none" rtlCol="0">
            <a:spAutoFit/>
          </a:bodyPr>
          <a:lstStyle/>
          <a:p>
            <a:r>
              <a:rPr lang="en-GB" sz="9600" dirty="0" smtClean="0"/>
              <a:t>…</a:t>
            </a:r>
            <a:endParaRPr lang="en-GB" sz="9600" dirty="0"/>
          </a:p>
        </p:txBody>
      </p:sp>
      <p:sp>
        <p:nvSpPr>
          <p:cNvPr id="3" name="TextBox 2"/>
          <p:cNvSpPr txBox="1"/>
          <p:nvPr/>
        </p:nvSpPr>
        <p:spPr>
          <a:xfrm>
            <a:off x="10388167" y="1515840"/>
            <a:ext cx="652743" cy="369332"/>
          </a:xfrm>
          <a:prstGeom prst="rect">
            <a:avLst/>
          </a:prstGeom>
          <a:solidFill>
            <a:schemeClr val="bg1"/>
          </a:solidFill>
          <a:ln>
            <a:noFill/>
          </a:ln>
        </p:spPr>
        <p:txBody>
          <a:bodyPr wrap="none" rtlCol="0">
            <a:spAutoFit/>
          </a:bodyPr>
          <a:lstStyle/>
          <a:p>
            <a:pPr algn="ctr"/>
            <a:r>
              <a:rPr lang="en-GB" b="1" dirty="0" smtClean="0">
                <a:solidFill>
                  <a:srgbClr val="0070C0"/>
                </a:solidFill>
              </a:rPr>
              <a:t>2020</a:t>
            </a:r>
            <a:endParaRPr lang="en-GB" b="1" dirty="0">
              <a:solidFill>
                <a:srgbClr val="0070C0"/>
              </a:solidFill>
            </a:endParaRPr>
          </a:p>
        </p:txBody>
      </p:sp>
      <p:pic>
        <p:nvPicPr>
          <p:cNvPr id="4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0692" y="5923867"/>
            <a:ext cx="4535537" cy="66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4175" y="617537"/>
            <a:ext cx="3887542" cy="59712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659124" y="814856"/>
            <a:ext cx="4885176" cy="587600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5468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8475</TotalTime>
  <Words>1607</Words>
  <Application>Microsoft Office PowerPoint</Application>
  <PresentationFormat>Widescreen</PresentationFormat>
  <Paragraphs>247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Lato</vt:lpstr>
      <vt:lpstr>Office Theme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lpstr>Presentation title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Dickinson</dc:creator>
  <cp:lastModifiedBy>Natalie Nelissen</cp:lastModifiedBy>
  <cp:revision>191</cp:revision>
  <dcterms:created xsi:type="dcterms:W3CDTF">2017-03-28T10:31:45Z</dcterms:created>
  <dcterms:modified xsi:type="dcterms:W3CDTF">2020-03-12T13:58:15Z</dcterms:modified>
</cp:coreProperties>
</file>