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74" r:id="rId2"/>
    <p:sldId id="258" r:id="rId3"/>
    <p:sldId id="259" r:id="rId4"/>
    <p:sldId id="260" r:id="rId5"/>
    <p:sldId id="261" r:id="rId6"/>
    <p:sldId id="262" r:id="rId7"/>
    <p:sldId id="264" r:id="rId8"/>
    <p:sldId id="269" r:id="rId9"/>
    <p:sldId id="268" r:id="rId10"/>
    <p:sldId id="271" r:id="rId11"/>
    <p:sldId id="272" r:id="rId12"/>
    <p:sldId id="273"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jay Kumar" initials="VK" lastIdx="1" clrIdx="0">
    <p:extLst>
      <p:ext uri="{19B8F6BF-5375-455C-9EA6-DF929625EA0E}">
        <p15:presenceInfo xmlns:p15="http://schemas.microsoft.com/office/powerpoint/2012/main" userId="S-1-5-21-1390067357-1993962763-725345543-7370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55709" autoAdjust="0"/>
  </p:normalViewPr>
  <p:slideViewPr>
    <p:cSldViewPr snapToGrid="0" snapToObjects="1">
      <p:cViewPr varScale="1">
        <p:scale>
          <a:sx n="64" d="100"/>
          <a:sy n="64" d="100"/>
        </p:scale>
        <p:origin x="2424" y="66"/>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3-09T13:20:06.147" idx="1">
    <p:pos x="10" y="10"/>
    <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88D59F-84DF-0C4A-A564-05F3AC6AA4FC}" type="datetimeFigureOut">
              <a:rPr lang="en-US" smtClean="0"/>
              <a:t>3/17/2020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C607B-BC83-1C44-A501-8F981FF41469}" type="slidenum">
              <a:rPr lang="en-US" smtClean="0"/>
              <a:t>‹#›</a:t>
            </a:fld>
            <a:endParaRPr lang="en-US"/>
          </a:p>
        </p:txBody>
      </p:sp>
    </p:spTree>
    <p:extLst>
      <p:ext uri="{BB962C8B-B14F-4D97-AF65-F5344CB8AC3E}">
        <p14:creationId xmlns:p14="http://schemas.microsoft.com/office/powerpoint/2010/main" val="2389484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a:t>This presentation is an update on a my project which is focused on pollution exercise and health data in Leeds. </a:t>
            </a:r>
          </a:p>
        </p:txBody>
      </p:sp>
      <p:sp>
        <p:nvSpPr>
          <p:cNvPr id="4" name="Slide Number Placeholder 3"/>
          <p:cNvSpPr>
            <a:spLocks noGrp="1"/>
          </p:cNvSpPr>
          <p:nvPr>
            <p:ph type="sldNum" sz="quarter" idx="10"/>
          </p:nvPr>
        </p:nvSpPr>
        <p:spPr/>
        <p:txBody>
          <a:bodyPr/>
          <a:lstStyle/>
          <a:p>
            <a:fld id="{59BC607B-BC83-1C44-A501-8F981FF41469}" type="slidenum">
              <a:rPr lang="en-US" smtClean="0"/>
              <a:t>1</a:t>
            </a:fld>
            <a:endParaRPr lang="en-US"/>
          </a:p>
        </p:txBody>
      </p:sp>
    </p:spTree>
    <p:extLst>
      <p:ext uri="{BB962C8B-B14F-4D97-AF65-F5344CB8AC3E}">
        <p14:creationId xmlns:p14="http://schemas.microsoft.com/office/powerpoint/2010/main" val="690969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the left is the raw COPD admission data for 18 postcode districts around Leeds. On the right is the smoothed curves or these. What is important to us is finding the timescales that are important in COPD hospitalisation,</a:t>
            </a:r>
          </a:p>
        </p:txBody>
      </p:sp>
      <p:sp>
        <p:nvSpPr>
          <p:cNvPr id="4" name="Slide Number Placeholder 3"/>
          <p:cNvSpPr>
            <a:spLocks noGrp="1"/>
          </p:cNvSpPr>
          <p:nvPr>
            <p:ph type="sldNum" sz="quarter" idx="5"/>
          </p:nvPr>
        </p:nvSpPr>
        <p:spPr/>
        <p:txBody>
          <a:bodyPr/>
          <a:lstStyle/>
          <a:p>
            <a:fld id="{59BC607B-BC83-1C44-A501-8F981FF41469}" type="slidenum">
              <a:rPr lang="en-US" smtClean="0"/>
              <a:t>10</a:t>
            </a:fld>
            <a:endParaRPr lang="en-US"/>
          </a:p>
        </p:txBody>
      </p:sp>
    </p:spTree>
    <p:extLst>
      <p:ext uri="{BB962C8B-B14F-4D97-AF65-F5344CB8AC3E}">
        <p14:creationId xmlns:p14="http://schemas.microsoft.com/office/powerpoint/2010/main" val="4210552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found that there is some correlation between the COPD and NO2 curves. We have found that before a peak in COPD hospital admissions there is normally a period of 24.5 where people are exposed to relatively high levels of NO2. This is followed by a lag time of 3.5 weeks where NO2 do not affect the situation (in other words the damage has already been done even if NO2 levels drop), after this we will see a peak in hospitalisations. We used a search grid looking over many different timescales including scenarios of no lag, however 24.5 and 3.5 weeks gives the most accurate results. This is useful as if you have access to historical NO3 data dating back 24.5 weeks, you can predict the COPD hospital admissions in 3.5 weeks time. This can help in better planning and allocation of health resources in the future.</a:t>
            </a:r>
          </a:p>
        </p:txBody>
      </p:sp>
      <p:sp>
        <p:nvSpPr>
          <p:cNvPr id="4" name="Slide Number Placeholder 3"/>
          <p:cNvSpPr>
            <a:spLocks noGrp="1"/>
          </p:cNvSpPr>
          <p:nvPr>
            <p:ph type="sldNum" sz="quarter" idx="10"/>
          </p:nvPr>
        </p:nvSpPr>
        <p:spPr/>
        <p:txBody>
          <a:bodyPr/>
          <a:lstStyle/>
          <a:p>
            <a:fld id="{59BC607B-BC83-1C44-A501-8F981FF41469}" type="slidenum">
              <a:rPr lang="en-US" smtClean="0"/>
              <a:t>11</a:t>
            </a:fld>
            <a:endParaRPr lang="en-US"/>
          </a:p>
        </p:txBody>
      </p:sp>
    </p:spTree>
    <p:extLst>
      <p:ext uri="{BB962C8B-B14F-4D97-AF65-F5344CB8AC3E}">
        <p14:creationId xmlns:p14="http://schemas.microsoft.com/office/powerpoint/2010/main" val="4071212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future we hope to incorporate exercise as a covariate into the model. We also want to get better pollution data to make our outputs more accurate. Lastly, we may explore using long-short term memory neural networks to see if they can better predict COPD hospital admissions.</a:t>
            </a:r>
          </a:p>
        </p:txBody>
      </p:sp>
      <p:sp>
        <p:nvSpPr>
          <p:cNvPr id="4" name="Slide Number Placeholder 3"/>
          <p:cNvSpPr>
            <a:spLocks noGrp="1"/>
          </p:cNvSpPr>
          <p:nvPr>
            <p:ph type="sldNum" sz="quarter" idx="5"/>
          </p:nvPr>
        </p:nvSpPr>
        <p:spPr/>
        <p:txBody>
          <a:bodyPr/>
          <a:lstStyle/>
          <a:p>
            <a:fld id="{59BC607B-BC83-1C44-A501-8F981FF41469}" type="slidenum">
              <a:rPr lang="en-US" smtClean="0"/>
              <a:t>12</a:t>
            </a:fld>
            <a:endParaRPr lang="en-US"/>
          </a:p>
        </p:txBody>
      </p:sp>
    </p:spTree>
    <p:extLst>
      <p:ext uri="{BB962C8B-B14F-4D97-AF65-F5344CB8AC3E}">
        <p14:creationId xmlns:p14="http://schemas.microsoft.com/office/powerpoint/2010/main" val="1209180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model</a:t>
            </a:r>
          </a:p>
        </p:txBody>
      </p:sp>
      <p:sp>
        <p:nvSpPr>
          <p:cNvPr id="4" name="Slide Number Placeholder 3"/>
          <p:cNvSpPr>
            <a:spLocks noGrp="1"/>
          </p:cNvSpPr>
          <p:nvPr>
            <p:ph type="sldNum" sz="quarter" idx="5"/>
          </p:nvPr>
        </p:nvSpPr>
        <p:spPr/>
        <p:txBody>
          <a:bodyPr/>
          <a:lstStyle/>
          <a:p>
            <a:fld id="{59BC607B-BC83-1C44-A501-8F981FF41469}" type="slidenum">
              <a:rPr lang="en-US" smtClean="0"/>
              <a:t>13</a:t>
            </a:fld>
            <a:endParaRPr lang="en-US"/>
          </a:p>
        </p:txBody>
      </p:sp>
    </p:spTree>
    <p:extLst>
      <p:ext uri="{BB962C8B-B14F-4D97-AF65-F5344CB8AC3E}">
        <p14:creationId xmlns:p14="http://schemas.microsoft.com/office/powerpoint/2010/main" val="4055893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don’t have to look far to see examples of pollution having an effect locally in Leeds, Here are a few news articles that show there maybe a potential problem with pollution. We want to better quantify this and find out to what extent this effecting out public health. To do this we need to pick a specific health outcome we think pollution and exercise may effect and monitor it.</a:t>
            </a:r>
          </a:p>
        </p:txBody>
      </p:sp>
      <p:sp>
        <p:nvSpPr>
          <p:cNvPr id="4" name="Slide Number Placeholder 3"/>
          <p:cNvSpPr>
            <a:spLocks noGrp="1"/>
          </p:cNvSpPr>
          <p:nvPr>
            <p:ph type="sldNum" sz="quarter" idx="5"/>
          </p:nvPr>
        </p:nvSpPr>
        <p:spPr/>
        <p:txBody>
          <a:bodyPr/>
          <a:lstStyle/>
          <a:p>
            <a:fld id="{59BC607B-BC83-1C44-A501-8F981FF41469}" type="slidenum">
              <a:rPr lang="en-US" smtClean="0"/>
              <a:t>2</a:t>
            </a:fld>
            <a:endParaRPr lang="en-US"/>
          </a:p>
        </p:txBody>
      </p:sp>
    </p:spTree>
    <p:extLst>
      <p:ext uri="{BB962C8B-B14F-4D97-AF65-F5344CB8AC3E}">
        <p14:creationId xmlns:p14="http://schemas.microsoft.com/office/powerpoint/2010/main" val="2671725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health outcome we have chosen to look at is COPD hospital admissions. This is a disease that is effected by many things with air quality being one of them. Sufferers will experience symptoms such as shortness of breath, excess build up of mucus and salvia, wheezing and air being trapped in the lungs. This can lead to a decreased quality of life and improperly managed can lead to the contraction of other diseases that can be fatal. </a:t>
            </a:r>
          </a:p>
        </p:txBody>
      </p:sp>
      <p:sp>
        <p:nvSpPr>
          <p:cNvPr id="4" name="Slide Number Placeholder 3"/>
          <p:cNvSpPr>
            <a:spLocks noGrp="1"/>
          </p:cNvSpPr>
          <p:nvPr>
            <p:ph type="sldNum" sz="quarter" idx="5"/>
          </p:nvPr>
        </p:nvSpPr>
        <p:spPr/>
        <p:txBody>
          <a:bodyPr/>
          <a:lstStyle/>
          <a:p>
            <a:fld id="{59BC607B-BC83-1C44-A501-8F981FF41469}" type="slidenum">
              <a:rPr lang="en-US" smtClean="0"/>
              <a:t>3</a:t>
            </a:fld>
            <a:endParaRPr lang="en-US"/>
          </a:p>
        </p:txBody>
      </p:sp>
    </p:spTree>
    <p:extLst>
      <p:ext uri="{BB962C8B-B14F-4D97-AF65-F5344CB8AC3E}">
        <p14:creationId xmlns:p14="http://schemas.microsoft.com/office/powerpoint/2010/main" val="3079906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setting out to </a:t>
            </a:r>
            <a:r>
              <a:rPr lang="en-US" dirty="0" err="1"/>
              <a:t>analyse</a:t>
            </a:r>
            <a:r>
              <a:rPr lang="en-US" dirty="0"/>
              <a:t> COPD hospital admissions by the geography of postcode districts and look for any interesting pattern. We will do the same with NO2 data from and across Leeds along with exercise data (exercise being focused on more in the future). But the over all objective is to build a functional model that accounts for both covariates and gives and appropriate COPD outcome. What we are most interested in is the temporal aspects, over what time scales do these things happen? How long does someone have to be exposed to high levels of NO2 for before they are admitted to hospital?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BC607B-BC83-1C44-A501-8F981FF414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4952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Pollution data is collected every 15 minutes from these automatic monitoring points across Leeds (left) and then interpolation is used for points all across Leeds (right) to get a full map of the city.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BC607B-BC83-1C44-A501-8F981FF414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707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the mean NO2 across Leeds from 2013-2018 you get a map looking like this. It is clear that the city </a:t>
            </a:r>
            <a:r>
              <a:rPr lang="en-US" dirty="0" err="1"/>
              <a:t>centre</a:t>
            </a:r>
            <a:r>
              <a:rPr lang="en-US" dirty="0"/>
              <a:t> regions have the worst values.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BC607B-BC83-1C44-A501-8F981FF414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479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Mapping COPD hospital admissions looks something like this. This is a </a:t>
            </a:r>
            <a:r>
              <a:rPr lang="en-US" dirty="0" err="1"/>
              <a:t>standardised</a:t>
            </a:r>
            <a:r>
              <a:rPr lang="en-US" dirty="0"/>
              <a:t> count so 1 would be the expected amount of admissions for an average population of the required size region. As you can see there is values as high as 3, which is not ideal.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BC607B-BC83-1C44-A501-8F981FF414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8718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left this in as it is still interesting however we will not be using this exercise data in our functional temporal models. This is a look at how regularly people use council facilities such as swimming pools, gyms and athletic tracks. The value is visits per week per population.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BC607B-BC83-1C44-A501-8F981FF414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6466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running some simple regression ignoring time we can see some general trends. Places with higher maximum NO2 readings generally will have more </a:t>
            </a:r>
            <a:r>
              <a:rPr lang="en-US" dirty="0" err="1"/>
              <a:t>hospitalisations</a:t>
            </a:r>
            <a:r>
              <a:rPr lang="en-US" dirty="0"/>
              <a:t> for COPD, and places where people exercise more often have less COPD hospital admissions. This is done with static COPD data but we now have temporal COPD data by postcode level so we can look at COPD throughout time. As I stated before we haven’t managed to incorporate the exercise data into out model due to there being only 6 observation points over 6 years. At the moment we are currently focusing on NO2 and COPD.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BC607B-BC83-1C44-A501-8F981FF414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1770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32136-154D-8E49-9F0F-8D035B85AE6F}"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63331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32136-154D-8E49-9F0F-8D035B85AE6F}"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06383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32136-154D-8E49-9F0F-8D035B85AE6F}"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2122291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32136-154D-8E49-9F0F-8D035B85AE6F}"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40789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232136-154D-8E49-9F0F-8D035B85AE6F}"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545753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32136-154D-8E49-9F0F-8D035B85AE6F}"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37380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32136-154D-8E49-9F0F-8D035B85AE6F}" type="datetimeFigureOut">
              <a:rPr lang="en-US" smtClean="0"/>
              <a:t>3/17/2020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862852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32136-154D-8E49-9F0F-8D035B85AE6F}" type="datetimeFigureOut">
              <a:rPr lang="en-US" smtClean="0"/>
              <a:t>3/17/2020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794987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32136-154D-8E49-9F0F-8D035B85AE6F}" type="datetimeFigureOut">
              <a:rPr lang="en-US" smtClean="0"/>
              <a:t>3/17/2020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852135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232136-154D-8E49-9F0F-8D035B85AE6F}"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074187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232136-154D-8E49-9F0F-8D035B85AE6F}"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2128380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5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32136-154D-8E49-9F0F-8D035B85AE6F}" type="datetimeFigureOut">
              <a:rPr lang="en-US" smtClean="0"/>
              <a:t>3/17/2020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E8056C-9350-3E4B-911C-FCF80EDBFE79}" type="slidenum">
              <a:rPr lang="en-US" smtClean="0"/>
              <a:t>‹#›</a:t>
            </a:fld>
            <a:endParaRPr lang="en-US"/>
          </a:p>
        </p:txBody>
      </p:sp>
    </p:spTree>
    <p:extLst>
      <p:ext uri="{BB962C8B-B14F-4D97-AF65-F5344CB8AC3E}">
        <p14:creationId xmlns:p14="http://schemas.microsoft.com/office/powerpoint/2010/main" val="133910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19.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Linking Pollution, Health and Lifestyle in Leeds</a:t>
            </a:r>
          </a:p>
        </p:txBody>
      </p:sp>
      <p:sp>
        <p:nvSpPr>
          <p:cNvPr id="3" name="Subtitle 2"/>
          <p:cNvSpPr>
            <a:spLocks noGrp="1"/>
          </p:cNvSpPr>
          <p:nvPr>
            <p:ph type="subTitle" idx="1"/>
          </p:nvPr>
        </p:nvSpPr>
        <p:spPr>
          <a:xfrm>
            <a:off x="1524000" y="4169929"/>
            <a:ext cx="9144000" cy="1655762"/>
          </a:xfrm>
        </p:spPr>
        <p:txBody>
          <a:bodyPr>
            <a:normAutofit fontScale="77500" lnSpcReduction="20000"/>
          </a:bodyPr>
          <a:lstStyle/>
          <a:p>
            <a:r>
              <a:rPr lang="en-GB" dirty="0"/>
              <a:t>Vijay Kumar </a:t>
            </a:r>
          </a:p>
          <a:p>
            <a:r>
              <a:rPr lang="en-GB" dirty="0"/>
              <a:t>Supervised by: Dr Haiyan Liu, Prof Jeanine Houwing-Duistermaat, </a:t>
            </a:r>
          </a:p>
          <a:p>
            <a:r>
              <a:rPr lang="en-GB" dirty="0"/>
              <a:t>Dr Georgios Aivaliotis</a:t>
            </a:r>
          </a:p>
          <a:p>
            <a:endParaRPr lang="en-GB" dirty="0"/>
          </a:p>
          <a:p>
            <a:r>
              <a:rPr lang="en-GB" dirty="0"/>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297" y="279476"/>
            <a:ext cx="2742670" cy="483126"/>
          </a:xfrm>
          <a:prstGeom prst="rect">
            <a:avLst/>
          </a:prstGeom>
        </p:spPr>
      </p:pic>
    </p:spTree>
    <p:extLst>
      <p:ext uri="{BB962C8B-B14F-4D97-AF65-F5344CB8AC3E}">
        <p14:creationId xmlns:p14="http://schemas.microsoft.com/office/powerpoint/2010/main" val="99117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432456" y="1303463"/>
            <a:ext cx="11431361" cy="80977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dirty="0">
                <a:solidFill>
                  <a:schemeClr val="tx1"/>
                </a:solidFill>
                <a:latin typeface="Arial" charset="0"/>
                <a:ea typeface="Arial" charset="0"/>
                <a:cs typeface="Arial" charset="0"/>
              </a:rPr>
              <a:t>COPD Through Time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724" y="334511"/>
            <a:ext cx="2742670" cy="483126"/>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t="3053" b="51492"/>
          <a:stretch/>
        </p:blipFill>
        <p:spPr>
          <a:xfrm>
            <a:off x="1118936" y="2531444"/>
            <a:ext cx="10058400" cy="2743200"/>
          </a:xfrm>
          <a:prstGeom prst="rect">
            <a:avLst/>
          </a:prstGeom>
        </p:spPr>
      </p:pic>
      <p:sp>
        <p:nvSpPr>
          <p:cNvPr id="12" name="TextBox 11"/>
          <p:cNvSpPr txBox="1"/>
          <p:nvPr/>
        </p:nvSpPr>
        <p:spPr>
          <a:xfrm>
            <a:off x="8633861" y="4966636"/>
            <a:ext cx="471638" cy="276999"/>
          </a:xfrm>
          <a:prstGeom prst="rect">
            <a:avLst/>
          </a:prstGeom>
          <a:solidFill>
            <a:schemeClr val="bg1"/>
          </a:solidFill>
        </p:spPr>
        <p:txBody>
          <a:bodyPr wrap="square" rtlCol="0">
            <a:spAutoFit/>
          </a:bodyPr>
          <a:lstStyle/>
          <a:p>
            <a:r>
              <a:rPr lang="en-GB" sz="1200" dirty="0"/>
              <a:t>Day </a:t>
            </a:r>
          </a:p>
        </p:txBody>
      </p:sp>
    </p:spTree>
    <p:extLst>
      <p:ext uri="{BB962C8B-B14F-4D97-AF65-F5344CB8AC3E}">
        <p14:creationId xmlns:p14="http://schemas.microsoft.com/office/powerpoint/2010/main" val="4175106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724" y="334511"/>
            <a:ext cx="2742670" cy="483126"/>
          </a:xfrm>
          <a:prstGeom prst="rect">
            <a:avLst/>
          </a:prstGeom>
        </p:spPr>
      </p:pic>
      <p:sp>
        <p:nvSpPr>
          <p:cNvPr id="5" name="Text Placeholder 1"/>
          <p:cNvSpPr txBox="1">
            <a:spLocks/>
          </p:cNvSpPr>
          <p:nvPr/>
        </p:nvSpPr>
        <p:spPr>
          <a:xfrm>
            <a:off x="432456" y="1303463"/>
            <a:ext cx="11431361" cy="80977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dirty="0">
                <a:solidFill>
                  <a:schemeClr val="tx1"/>
                </a:solidFill>
                <a:latin typeface="Arial" charset="0"/>
                <a:ea typeface="Arial" charset="0"/>
                <a:cs typeface="Arial" charset="0"/>
              </a:rPr>
              <a:t>Effect Lag</a:t>
            </a:r>
          </a:p>
        </p:txBody>
      </p:sp>
      <p:pic>
        <p:nvPicPr>
          <p:cNvPr id="6" name="Content Placeholder 3"/>
          <p:cNvPicPr>
            <a:picLocks noChangeAspect="1"/>
          </p:cNvPicPr>
          <p:nvPr/>
        </p:nvPicPr>
        <p:blipFill>
          <a:blip r:embed="rId4"/>
          <a:stretch>
            <a:fillRect/>
          </a:stretch>
        </p:blipFill>
        <p:spPr>
          <a:xfrm>
            <a:off x="681114" y="4420556"/>
            <a:ext cx="1476006" cy="1476006"/>
          </a:xfrm>
          <a:prstGeom prst="rect">
            <a:avLst/>
          </a:prstGeom>
        </p:spPr>
      </p:pic>
      <p:sp>
        <p:nvSpPr>
          <p:cNvPr id="9" name="TextBox 8"/>
          <p:cNvSpPr txBox="1"/>
          <p:nvPr/>
        </p:nvSpPr>
        <p:spPr>
          <a:xfrm>
            <a:off x="9755203" y="3237554"/>
            <a:ext cx="1174281" cy="369332"/>
          </a:xfrm>
          <a:prstGeom prst="rect">
            <a:avLst/>
          </a:prstGeom>
          <a:solidFill>
            <a:srgbClr val="C00000"/>
          </a:solidFill>
        </p:spPr>
        <p:txBody>
          <a:bodyPr wrap="square" rtlCol="0">
            <a:spAutoFit/>
          </a:bodyPr>
          <a:lstStyle/>
          <a:p>
            <a:r>
              <a:rPr lang="en-GB" dirty="0"/>
              <a:t>Admission</a:t>
            </a:r>
          </a:p>
        </p:txBody>
      </p:sp>
      <p:grpSp>
        <p:nvGrpSpPr>
          <p:cNvPr id="3" name="Group 2"/>
          <p:cNvGrpSpPr/>
          <p:nvPr/>
        </p:nvGrpSpPr>
        <p:grpSpPr>
          <a:xfrm>
            <a:off x="7762773" y="2822789"/>
            <a:ext cx="1992430" cy="784097"/>
            <a:chOff x="2550694" y="2800073"/>
            <a:chExt cx="1992430" cy="784097"/>
          </a:xfrm>
        </p:grpSpPr>
        <p:sp>
          <p:nvSpPr>
            <p:cNvPr id="8" name="TextBox 7"/>
            <p:cNvSpPr txBox="1"/>
            <p:nvPr/>
          </p:nvSpPr>
          <p:spPr>
            <a:xfrm>
              <a:off x="2550694" y="3214838"/>
              <a:ext cx="1992430" cy="369332"/>
            </a:xfrm>
            <a:prstGeom prst="rect">
              <a:avLst/>
            </a:prstGeom>
            <a:solidFill>
              <a:schemeClr val="accent6"/>
            </a:solidFill>
          </p:spPr>
          <p:txBody>
            <a:bodyPr wrap="square" rtlCol="0">
              <a:spAutoFit/>
            </a:bodyPr>
            <a:lstStyle/>
            <a:p>
              <a:r>
                <a:rPr lang="en-GB" dirty="0"/>
                <a:t>Lag Time</a:t>
              </a:r>
            </a:p>
          </p:txBody>
        </p:sp>
        <p:sp>
          <p:nvSpPr>
            <p:cNvPr id="10" name="TextBox 9"/>
            <p:cNvSpPr txBox="1"/>
            <p:nvPr/>
          </p:nvSpPr>
          <p:spPr>
            <a:xfrm>
              <a:off x="2980173" y="2800073"/>
              <a:ext cx="1133471" cy="369332"/>
            </a:xfrm>
            <a:prstGeom prst="rect">
              <a:avLst/>
            </a:prstGeom>
            <a:noFill/>
          </p:spPr>
          <p:txBody>
            <a:bodyPr wrap="square" rtlCol="0">
              <a:spAutoFit/>
            </a:bodyPr>
            <a:lstStyle/>
            <a:p>
              <a:r>
                <a:rPr lang="en-GB" b="1" dirty="0"/>
                <a:t>3.5 weeks </a:t>
              </a:r>
            </a:p>
          </p:txBody>
        </p:sp>
      </p:grpSp>
      <p:pic>
        <p:nvPicPr>
          <p:cNvPr id="12" name="Picture 11"/>
          <p:cNvPicPr>
            <a:picLocks noChangeAspect="1"/>
          </p:cNvPicPr>
          <p:nvPr/>
        </p:nvPicPr>
        <p:blipFill>
          <a:blip r:embed="rId5"/>
          <a:stretch>
            <a:fillRect/>
          </a:stretch>
        </p:blipFill>
        <p:spPr>
          <a:xfrm>
            <a:off x="8844350" y="3995431"/>
            <a:ext cx="2553224" cy="1979746"/>
          </a:xfrm>
          <a:prstGeom prst="rect">
            <a:avLst/>
          </a:prstGeom>
        </p:spPr>
      </p:pic>
      <p:grpSp>
        <p:nvGrpSpPr>
          <p:cNvPr id="2" name="Group 1"/>
          <p:cNvGrpSpPr/>
          <p:nvPr/>
        </p:nvGrpSpPr>
        <p:grpSpPr>
          <a:xfrm>
            <a:off x="948086" y="2822789"/>
            <a:ext cx="6891689" cy="784097"/>
            <a:chOff x="4543124" y="2800073"/>
            <a:chExt cx="6891689" cy="784097"/>
          </a:xfrm>
        </p:grpSpPr>
        <p:sp>
          <p:nvSpPr>
            <p:cNvPr id="7" name="TextBox 6"/>
            <p:cNvSpPr txBox="1"/>
            <p:nvPr/>
          </p:nvSpPr>
          <p:spPr>
            <a:xfrm>
              <a:off x="4543124" y="3214838"/>
              <a:ext cx="6891689" cy="369332"/>
            </a:xfrm>
            <a:prstGeom prst="rect">
              <a:avLst/>
            </a:prstGeom>
            <a:solidFill>
              <a:schemeClr val="accent4"/>
            </a:solidFill>
          </p:spPr>
          <p:txBody>
            <a:bodyPr wrap="square" rtlCol="0">
              <a:spAutoFit/>
            </a:bodyPr>
            <a:lstStyle/>
            <a:p>
              <a:r>
                <a:rPr lang="en-GB" dirty="0"/>
                <a:t>NO2 Exposure</a:t>
              </a:r>
            </a:p>
          </p:txBody>
        </p:sp>
        <p:sp>
          <p:nvSpPr>
            <p:cNvPr id="13" name="TextBox 12"/>
            <p:cNvSpPr txBox="1"/>
            <p:nvPr/>
          </p:nvSpPr>
          <p:spPr>
            <a:xfrm>
              <a:off x="7281286" y="2800073"/>
              <a:ext cx="1752248" cy="369332"/>
            </a:xfrm>
            <a:prstGeom prst="rect">
              <a:avLst/>
            </a:prstGeom>
            <a:noFill/>
          </p:spPr>
          <p:txBody>
            <a:bodyPr wrap="square" rtlCol="0">
              <a:spAutoFit/>
            </a:bodyPr>
            <a:lstStyle/>
            <a:p>
              <a:r>
                <a:rPr lang="en-GB" b="1" dirty="0"/>
                <a:t>24.5 weeks </a:t>
              </a:r>
            </a:p>
          </p:txBody>
        </p:sp>
      </p:grpSp>
    </p:spTree>
    <p:extLst>
      <p:ext uri="{BB962C8B-B14F-4D97-AF65-F5344CB8AC3E}">
        <p14:creationId xmlns:p14="http://schemas.microsoft.com/office/powerpoint/2010/main" val="345833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0336" y="2194559"/>
            <a:ext cx="10515600" cy="3982403"/>
          </a:xfrm>
        </p:spPr>
        <p:txBody>
          <a:bodyPr/>
          <a:lstStyle/>
          <a:p>
            <a:r>
              <a:rPr lang="en-GB" dirty="0"/>
              <a:t>Experiment with different physical activity datasets and incorporate this covariate into the model</a:t>
            </a:r>
          </a:p>
          <a:p>
            <a:r>
              <a:rPr lang="en-GB" dirty="0"/>
              <a:t>Collaborate with other academics to better pollution interpolations</a:t>
            </a:r>
          </a:p>
          <a:p>
            <a:r>
              <a:rPr lang="en-GB" dirty="0"/>
              <a:t>Experiment with LSTM neural networks to predict COPD hospital admissions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724" y="334511"/>
            <a:ext cx="2742670" cy="483126"/>
          </a:xfrm>
          <a:prstGeom prst="rect">
            <a:avLst/>
          </a:prstGeom>
        </p:spPr>
      </p:pic>
      <p:sp>
        <p:nvSpPr>
          <p:cNvPr id="5" name="Text Placeholder 1"/>
          <p:cNvSpPr txBox="1">
            <a:spLocks/>
          </p:cNvSpPr>
          <p:nvPr/>
        </p:nvSpPr>
        <p:spPr>
          <a:xfrm>
            <a:off x="432456" y="1303463"/>
            <a:ext cx="11431361" cy="80977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dirty="0">
                <a:solidFill>
                  <a:schemeClr val="tx1"/>
                </a:solidFill>
                <a:latin typeface="Arial" charset="0"/>
                <a:ea typeface="Arial" charset="0"/>
                <a:cs typeface="Arial" charset="0"/>
              </a:rPr>
              <a:t>Future Work</a:t>
            </a:r>
          </a:p>
        </p:txBody>
      </p:sp>
    </p:spTree>
    <p:extLst>
      <p:ext uri="{BB962C8B-B14F-4D97-AF65-F5344CB8AC3E}">
        <p14:creationId xmlns:p14="http://schemas.microsoft.com/office/powerpoint/2010/main" val="45913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724" y="405529"/>
            <a:ext cx="2742670" cy="483126"/>
          </a:xfrm>
          <a:prstGeom prst="rect">
            <a:avLst/>
          </a:prstGeom>
        </p:spPr>
      </p:pic>
      <p:pic>
        <p:nvPicPr>
          <p:cNvPr id="6" name="Picture 5"/>
          <p:cNvPicPr>
            <a:picLocks noChangeAspect="1"/>
          </p:cNvPicPr>
          <p:nvPr/>
        </p:nvPicPr>
        <p:blipFill>
          <a:blip r:embed="rId4"/>
          <a:stretch>
            <a:fillRect/>
          </a:stretch>
        </p:blipFill>
        <p:spPr>
          <a:xfrm>
            <a:off x="1725346" y="2320290"/>
            <a:ext cx="8934450" cy="1200150"/>
          </a:xfrm>
          <a:prstGeom prst="rect">
            <a:avLst/>
          </a:prstGeom>
        </p:spPr>
      </p:pic>
      <p:pic>
        <p:nvPicPr>
          <p:cNvPr id="8" name="Picture 7"/>
          <p:cNvPicPr>
            <a:picLocks noChangeAspect="1"/>
          </p:cNvPicPr>
          <p:nvPr/>
        </p:nvPicPr>
        <p:blipFill>
          <a:blip r:embed="rId5"/>
          <a:stretch>
            <a:fillRect/>
          </a:stretch>
        </p:blipFill>
        <p:spPr>
          <a:xfrm>
            <a:off x="1839646" y="3520440"/>
            <a:ext cx="8677275" cy="914400"/>
          </a:xfrm>
          <a:prstGeom prst="rect">
            <a:avLst/>
          </a:prstGeom>
        </p:spPr>
      </p:pic>
      <p:sp>
        <p:nvSpPr>
          <p:cNvPr id="9" name="Rectangle 8"/>
          <p:cNvSpPr/>
          <p:nvPr/>
        </p:nvSpPr>
        <p:spPr>
          <a:xfrm>
            <a:off x="9846644" y="4167739"/>
            <a:ext cx="798865" cy="2671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6"/>
          <a:stretch>
            <a:fillRect/>
          </a:stretch>
        </p:blipFill>
        <p:spPr>
          <a:xfrm>
            <a:off x="1711059" y="1646171"/>
            <a:ext cx="8763000" cy="619125"/>
          </a:xfrm>
          <a:prstGeom prst="rect">
            <a:avLst/>
          </a:prstGeom>
        </p:spPr>
      </p:pic>
      <p:pic>
        <p:nvPicPr>
          <p:cNvPr id="12" name="Picture 11"/>
          <p:cNvPicPr>
            <a:picLocks noChangeAspect="1"/>
          </p:cNvPicPr>
          <p:nvPr/>
        </p:nvPicPr>
        <p:blipFill>
          <a:blip r:embed="rId7"/>
          <a:stretch>
            <a:fillRect/>
          </a:stretch>
        </p:blipFill>
        <p:spPr>
          <a:xfrm>
            <a:off x="1839646" y="4659580"/>
            <a:ext cx="8705850" cy="638175"/>
          </a:xfrm>
          <a:prstGeom prst="rect">
            <a:avLst/>
          </a:prstGeom>
        </p:spPr>
      </p:pic>
      <p:sp>
        <p:nvSpPr>
          <p:cNvPr id="13" name="Rectangle 12"/>
          <p:cNvSpPr/>
          <p:nvPr/>
        </p:nvSpPr>
        <p:spPr>
          <a:xfrm>
            <a:off x="1711059" y="4659580"/>
            <a:ext cx="820385" cy="326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5630779" y="4985887"/>
            <a:ext cx="4843280" cy="2695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7856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A62A27-F9F7-6740-95F2-A32D07E72FA3}"/>
              </a:ext>
            </a:extLst>
          </p:cNvPr>
          <p:cNvSpPr>
            <a:spLocks noGrp="1"/>
          </p:cNvSpPr>
          <p:nvPr>
            <p:ph type="ctrTitle"/>
          </p:nvPr>
        </p:nvSpPr>
        <p:spPr>
          <a:xfrm>
            <a:off x="1524000" y="-1002651"/>
            <a:ext cx="9144000" cy="2387600"/>
          </a:xfrm>
        </p:spPr>
        <p:txBody>
          <a:bodyPr/>
          <a:lstStyle/>
          <a:p>
            <a:r>
              <a:rPr lang="en-US" dirty="0"/>
              <a:t>Presentation title slide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297" y="279476"/>
            <a:ext cx="2742670" cy="483126"/>
          </a:xfrm>
          <a:prstGeom prst="rect">
            <a:avLst/>
          </a:prstGeom>
        </p:spPr>
      </p:pic>
      <p:sp>
        <p:nvSpPr>
          <p:cNvPr id="5" name="Text Placeholder 1"/>
          <p:cNvSpPr txBox="1">
            <a:spLocks/>
          </p:cNvSpPr>
          <p:nvPr/>
        </p:nvSpPr>
        <p:spPr>
          <a:xfrm>
            <a:off x="455227" y="1384949"/>
            <a:ext cx="11431361" cy="80977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dirty="0">
                <a:solidFill>
                  <a:schemeClr val="tx1"/>
                </a:solidFill>
                <a:latin typeface="Arial" charset="0"/>
                <a:ea typeface="Arial" charset="0"/>
                <a:cs typeface="Arial" charset="0"/>
              </a:rPr>
              <a:t>Pollution in Leeds</a:t>
            </a:r>
          </a:p>
          <a:p>
            <a:pPr algn="ctr"/>
            <a:endParaRPr lang="en-GB" sz="2800" b="1" dirty="0">
              <a:solidFill>
                <a:schemeClr val="tx1"/>
              </a:solidFill>
              <a:latin typeface="Arial" charset="0"/>
              <a:ea typeface="Arial" charset="0"/>
              <a:cs typeface="Arial" charset="0"/>
            </a:endParaRPr>
          </a:p>
        </p:txBody>
      </p:sp>
      <p:pic>
        <p:nvPicPr>
          <p:cNvPr id="6" name="Picture 5"/>
          <p:cNvPicPr>
            <a:picLocks noChangeAspect="1"/>
          </p:cNvPicPr>
          <p:nvPr/>
        </p:nvPicPr>
        <p:blipFill>
          <a:blip r:embed="rId4"/>
          <a:stretch>
            <a:fillRect/>
          </a:stretch>
        </p:blipFill>
        <p:spPr>
          <a:xfrm>
            <a:off x="560738" y="2194727"/>
            <a:ext cx="4362288" cy="4038600"/>
          </a:xfrm>
          <a:prstGeom prst="rect">
            <a:avLst/>
          </a:prstGeom>
        </p:spPr>
      </p:pic>
      <p:pic>
        <p:nvPicPr>
          <p:cNvPr id="7" name="Picture 6"/>
          <p:cNvPicPr>
            <a:picLocks noChangeAspect="1"/>
          </p:cNvPicPr>
          <p:nvPr/>
        </p:nvPicPr>
        <p:blipFill>
          <a:blip r:embed="rId5"/>
          <a:stretch>
            <a:fillRect/>
          </a:stretch>
        </p:blipFill>
        <p:spPr>
          <a:xfrm>
            <a:off x="5522598" y="2232427"/>
            <a:ext cx="6248487" cy="3565440"/>
          </a:xfrm>
          <a:prstGeom prst="rect">
            <a:avLst/>
          </a:prstGeom>
        </p:spPr>
      </p:pic>
    </p:spTree>
    <p:extLst>
      <p:ext uri="{BB962C8B-B14F-4D97-AF65-F5344CB8AC3E}">
        <p14:creationId xmlns:p14="http://schemas.microsoft.com/office/powerpoint/2010/main" val="2325042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A62A27-F9F7-6740-95F2-A32D07E72FA3}"/>
              </a:ext>
            </a:extLst>
          </p:cNvPr>
          <p:cNvSpPr>
            <a:spLocks noGrp="1"/>
          </p:cNvSpPr>
          <p:nvPr>
            <p:ph type="ctrTitle"/>
          </p:nvPr>
        </p:nvSpPr>
        <p:spPr>
          <a:xfrm>
            <a:off x="1524000" y="-1002651"/>
            <a:ext cx="9144000" cy="2387600"/>
          </a:xfrm>
        </p:spPr>
        <p:txBody>
          <a:bodyPr/>
          <a:lstStyle/>
          <a:p>
            <a:r>
              <a:rPr lang="en-US" dirty="0"/>
              <a:t>Presentation title slide</a:t>
            </a:r>
          </a:p>
        </p:txBody>
      </p:sp>
      <p:sp>
        <p:nvSpPr>
          <p:cNvPr id="5" name="Text Placeholder 1"/>
          <p:cNvSpPr txBox="1">
            <a:spLocks/>
          </p:cNvSpPr>
          <p:nvPr/>
        </p:nvSpPr>
        <p:spPr>
          <a:xfrm>
            <a:off x="339724" y="1904546"/>
            <a:ext cx="11431361" cy="4003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dirty="0">
              <a:solidFill>
                <a:schemeClr val="tx1"/>
              </a:solidFill>
              <a:latin typeface="Arial" charset="0"/>
              <a:ea typeface="Arial" charset="0"/>
              <a:cs typeface="Arial" charset="0"/>
            </a:endParaRPr>
          </a:p>
        </p:txBody>
      </p:sp>
      <p:sp>
        <p:nvSpPr>
          <p:cNvPr id="6" name="Text Placeholder 1"/>
          <p:cNvSpPr txBox="1">
            <a:spLocks/>
          </p:cNvSpPr>
          <p:nvPr/>
        </p:nvSpPr>
        <p:spPr>
          <a:xfrm>
            <a:off x="339724" y="1904547"/>
            <a:ext cx="11431361" cy="80977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dirty="0">
                <a:solidFill>
                  <a:schemeClr val="tx1"/>
                </a:solidFill>
                <a:latin typeface="Arial" charset="0"/>
                <a:ea typeface="Arial" charset="0"/>
                <a:cs typeface="Arial" charset="0"/>
              </a:rPr>
              <a:t>Chronic Obstructive Pulmonary Disease</a:t>
            </a:r>
          </a:p>
          <a:p>
            <a:pPr algn="ctr"/>
            <a:endParaRPr lang="en-GB" sz="2800" b="1" dirty="0">
              <a:solidFill>
                <a:schemeClr val="tx1"/>
              </a:solidFill>
              <a:latin typeface="Arial" charset="0"/>
              <a:ea typeface="Arial" charset="0"/>
              <a:cs typeface="Arial" charset="0"/>
            </a:endParaRPr>
          </a:p>
        </p:txBody>
      </p:sp>
      <p:pic>
        <p:nvPicPr>
          <p:cNvPr id="7" name="Picture 6"/>
          <p:cNvPicPr>
            <a:picLocks noChangeAspect="1"/>
          </p:cNvPicPr>
          <p:nvPr/>
        </p:nvPicPr>
        <p:blipFill>
          <a:blip r:embed="rId3"/>
          <a:stretch>
            <a:fillRect/>
          </a:stretch>
        </p:blipFill>
        <p:spPr>
          <a:xfrm>
            <a:off x="2458254" y="2751480"/>
            <a:ext cx="7456768" cy="316912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724" y="334511"/>
            <a:ext cx="2742670" cy="483126"/>
          </a:xfrm>
          <a:prstGeom prst="rect">
            <a:avLst/>
          </a:prstGeom>
        </p:spPr>
      </p:pic>
    </p:spTree>
    <p:extLst>
      <p:ext uri="{BB962C8B-B14F-4D97-AF65-F5344CB8AC3E}">
        <p14:creationId xmlns:p14="http://schemas.microsoft.com/office/powerpoint/2010/main" val="249074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9144528" y="2433192"/>
            <a:ext cx="1746481" cy="1272436"/>
          </a:xfrm>
          <a:prstGeom prst="rect">
            <a:avLst/>
          </a:prstGeom>
        </p:spPr>
      </p:pic>
      <p:sp>
        <p:nvSpPr>
          <p:cNvPr id="2" name="Title 1" hidden="1">
            <a:extLst>
              <a:ext uri="{FF2B5EF4-FFF2-40B4-BE49-F238E27FC236}">
                <a16:creationId xmlns:a16="http://schemas.microsoft.com/office/drawing/2014/main" id="{E4A62A27-F9F7-6740-95F2-A32D07E72FA3}"/>
              </a:ext>
            </a:extLst>
          </p:cNvPr>
          <p:cNvSpPr>
            <a:spLocks noGrp="1"/>
          </p:cNvSpPr>
          <p:nvPr>
            <p:ph type="ctrTitle"/>
          </p:nvPr>
        </p:nvSpPr>
        <p:spPr>
          <a:xfrm>
            <a:off x="1524000" y="-1002651"/>
            <a:ext cx="9144000" cy="2387600"/>
          </a:xfrm>
        </p:spPr>
        <p:txBody>
          <a:bodyPr/>
          <a:lstStyle/>
          <a:p>
            <a:r>
              <a:rPr lang="en-US" dirty="0"/>
              <a:t>Presentation title slide</a:t>
            </a:r>
          </a:p>
        </p:txBody>
      </p:sp>
      <p:sp>
        <p:nvSpPr>
          <p:cNvPr id="5" name="Text Placeholder 1"/>
          <p:cNvSpPr txBox="1">
            <a:spLocks/>
          </p:cNvSpPr>
          <p:nvPr/>
        </p:nvSpPr>
        <p:spPr>
          <a:xfrm>
            <a:off x="339724" y="1904546"/>
            <a:ext cx="11431361" cy="4003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pic>
        <p:nvPicPr>
          <p:cNvPr id="6" name="Content Placeholder 3"/>
          <p:cNvPicPr>
            <a:picLocks noChangeAspect="1"/>
          </p:cNvPicPr>
          <p:nvPr/>
        </p:nvPicPr>
        <p:blipFill>
          <a:blip r:embed="rId4"/>
          <a:stretch>
            <a:fillRect/>
          </a:stretch>
        </p:blipFill>
        <p:spPr>
          <a:xfrm>
            <a:off x="7880244" y="4112548"/>
            <a:ext cx="1476006" cy="1476006"/>
          </a:xfrm>
          <a:prstGeom prst="rect">
            <a:avLst/>
          </a:prstGeom>
        </p:spPr>
      </p:pic>
      <p:pic>
        <p:nvPicPr>
          <p:cNvPr id="7" name="Picture 6"/>
          <p:cNvPicPr>
            <a:picLocks noChangeAspect="1"/>
          </p:cNvPicPr>
          <p:nvPr/>
        </p:nvPicPr>
        <p:blipFill rotWithShape="1">
          <a:blip r:embed="rId5"/>
          <a:srcRect b="10439"/>
          <a:stretch/>
        </p:blipFill>
        <p:spPr>
          <a:xfrm>
            <a:off x="6081202" y="2007282"/>
            <a:ext cx="2184489" cy="1530202"/>
          </a:xfrm>
          <a:prstGeom prst="rect">
            <a:avLst/>
          </a:prstGeom>
        </p:spPr>
      </p:pic>
      <p:pic>
        <p:nvPicPr>
          <p:cNvPr id="8" name="Picture 7"/>
          <p:cNvPicPr>
            <a:picLocks noChangeAspect="1"/>
          </p:cNvPicPr>
          <p:nvPr/>
        </p:nvPicPr>
        <p:blipFill>
          <a:blip r:embed="rId6"/>
          <a:stretch>
            <a:fillRect/>
          </a:stretch>
        </p:blipFill>
        <p:spPr>
          <a:xfrm>
            <a:off x="9203065" y="3705628"/>
            <a:ext cx="735479" cy="735479"/>
          </a:xfrm>
          <a:prstGeom prst="rect">
            <a:avLst/>
          </a:prstGeom>
        </p:spPr>
      </p:pic>
      <p:pic>
        <p:nvPicPr>
          <p:cNvPr id="9" name="Picture 8"/>
          <p:cNvPicPr>
            <a:picLocks noChangeAspect="1"/>
          </p:cNvPicPr>
          <p:nvPr/>
        </p:nvPicPr>
        <p:blipFill>
          <a:blip r:embed="rId7"/>
          <a:stretch>
            <a:fillRect/>
          </a:stretch>
        </p:blipFill>
        <p:spPr>
          <a:xfrm flipH="1">
            <a:off x="7221797" y="3702122"/>
            <a:ext cx="734786" cy="738985"/>
          </a:xfrm>
          <a:prstGeom prst="rect">
            <a:avLst/>
          </a:prstGeom>
        </p:spPr>
      </p:pic>
      <p:sp>
        <p:nvSpPr>
          <p:cNvPr id="10" name="TextBox 9"/>
          <p:cNvSpPr txBox="1"/>
          <p:nvPr/>
        </p:nvSpPr>
        <p:spPr>
          <a:xfrm>
            <a:off x="940777" y="2171920"/>
            <a:ext cx="3918192" cy="646331"/>
          </a:xfrm>
          <a:prstGeom prst="rect">
            <a:avLst/>
          </a:prstGeom>
          <a:noFill/>
        </p:spPr>
        <p:txBody>
          <a:bodyPr wrap="square" rtlCol="0">
            <a:spAutoFit/>
          </a:bodyPr>
          <a:lstStyle/>
          <a:p>
            <a:pPr marL="285750" indent="-285750">
              <a:buFont typeface="Arial" panose="020B0604020202020204" pitchFamily="34" charset="0"/>
              <a:buChar char="•"/>
            </a:pPr>
            <a:r>
              <a:rPr lang="en-GB" dirty="0"/>
              <a:t>Gather, analyse and map COPD across Leeds</a:t>
            </a:r>
          </a:p>
        </p:txBody>
      </p:sp>
      <p:sp>
        <p:nvSpPr>
          <p:cNvPr id="11" name="TextBox 10"/>
          <p:cNvSpPr txBox="1"/>
          <p:nvPr/>
        </p:nvSpPr>
        <p:spPr>
          <a:xfrm>
            <a:off x="940777" y="2883877"/>
            <a:ext cx="3411415" cy="646331"/>
          </a:xfrm>
          <a:prstGeom prst="rect">
            <a:avLst/>
          </a:prstGeom>
          <a:noFill/>
        </p:spPr>
        <p:txBody>
          <a:bodyPr wrap="square" rtlCol="0">
            <a:spAutoFit/>
          </a:bodyPr>
          <a:lstStyle/>
          <a:p>
            <a:pPr marL="285750" indent="-285750">
              <a:buFont typeface="Arial" panose="020B0604020202020204" pitchFamily="34" charset="0"/>
              <a:buChar char="•"/>
            </a:pPr>
            <a:r>
              <a:rPr lang="en-GB" dirty="0"/>
              <a:t>Map NO</a:t>
            </a:r>
            <a:r>
              <a:rPr lang="en-GB" baseline="-25000" dirty="0"/>
              <a:t>2</a:t>
            </a:r>
            <a:r>
              <a:rPr lang="en-GB" dirty="0"/>
              <a:t> across Leeds and find any links with COPD</a:t>
            </a:r>
          </a:p>
        </p:txBody>
      </p:sp>
      <p:sp>
        <p:nvSpPr>
          <p:cNvPr id="12" name="TextBox 11"/>
          <p:cNvSpPr txBox="1"/>
          <p:nvPr/>
        </p:nvSpPr>
        <p:spPr>
          <a:xfrm>
            <a:off x="937502" y="3525908"/>
            <a:ext cx="3349869" cy="923330"/>
          </a:xfrm>
          <a:prstGeom prst="rect">
            <a:avLst/>
          </a:prstGeom>
          <a:noFill/>
        </p:spPr>
        <p:txBody>
          <a:bodyPr wrap="square" rtlCol="0">
            <a:spAutoFit/>
          </a:bodyPr>
          <a:lstStyle/>
          <a:p>
            <a:pPr marL="285750" indent="-285750">
              <a:buFont typeface="Arial" panose="020B0604020202020204" pitchFamily="34" charset="0"/>
              <a:buChar char="•"/>
            </a:pPr>
            <a:r>
              <a:rPr lang="en-GB" dirty="0"/>
              <a:t>Look at the population’s exercise habits and find any links with COPD</a:t>
            </a:r>
          </a:p>
        </p:txBody>
      </p:sp>
      <p:pic>
        <p:nvPicPr>
          <p:cNvPr id="13" name="Picture 12"/>
          <p:cNvPicPr>
            <a:picLocks noChangeAspect="1"/>
          </p:cNvPicPr>
          <p:nvPr/>
        </p:nvPicPr>
        <p:blipFill>
          <a:blip r:embed="rId6"/>
          <a:stretch>
            <a:fillRect/>
          </a:stretch>
        </p:blipFill>
        <p:spPr>
          <a:xfrm rot="2754584">
            <a:off x="8306232" y="2781936"/>
            <a:ext cx="837556" cy="837556"/>
          </a:xfrm>
          <a:prstGeom prst="rect">
            <a:avLst/>
          </a:prstGeom>
        </p:spPr>
      </p:pic>
      <p:sp>
        <p:nvSpPr>
          <p:cNvPr id="14" name="TextBox 13"/>
          <p:cNvSpPr txBox="1"/>
          <p:nvPr/>
        </p:nvSpPr>
        <p:spPr>
          <a:xfrm>
            <a:off x="937502" y="4503175"/>
            <a:ext cx="3258671" cy="923330"/>
          </a:xfrm>
          <a:prstGeom prst="rect">
            <a:avLst/>
          </a:prstGeom>
          <a:noFill/>
        </p:spPr>
        <p:txBody>
          <a:bodyPr wrap="square" rtlCol="0">
            <a:spAutoFit/>
          </a:bodyPr>
          <a:lstStyle/>
          <a:p>
            <a:pPr marL="285750" indent="-285750">
              <a:buFont typeface="Arial" panose="020B0604020202020204" pitchFamily="34" charset="0"/>
              <a:buChar char="•"/>
            </a:pPr>
            <a:r>
              <a:rPr lang="en-GB" dirty="0"/>
              <a:t>Test a temporal functional model to see the effects of both variables on COPD</a:t>
            </a:r>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9724" y="334511"/>
            <a:ext cx="2742670" cy="483126"/>
          </a:xfrm>
          <a:prstGeom prst="rect">
            <a:avLst/>
          </a:prstGeom>
        </p:spPr>
      </p:pic>
      <p:sp>
        <p:nvSpPr>
          <p:cNvPr id="17" name="Text Placeholder 1"/>
          <p:cNvSpPr txBox="1">
            <a:spLocks/>
          </p:cNvSpPr>
          <p:nvPr/>
        </p:nvSpPr>
        <p:spPr>
          <a:xfrm>
            <a:off x="339724" y="1298893"/>
            <a:ext cx="11431361" cy="80977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dirty="0">
                <a:solidFill>
                  <a:schemeClr val="tx1"/>
                </a:solidFill>
                <a:latin typeface="Arial" charset="0"/>
                <a:ea typeface="Arial" charset="0"/>
                <a:cs typeface="Arial" charset="0"/>
              </a:rPr>
              <a:t>Objective</a:t>
            </a:r>
          </a:p>
          <a:p>
            <a:pPr algn="ctr"/>
            <a:endParaRPr lang="en-GB" sz="2800" b="1"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78686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A62A27-F9F7-6740-95F2-A32D07E72FA3}"/>
              </a:ext>
            </a:extLst>
          </p:cNvPr>
          <p:cNvSpPr>
            <a:spLocks noGrp="1"/>
          </p:cNvSpPr>
          <p:nvPr>
            <p:ph type="ctrTitle"/>
          </p:nvPr>
        </p:nvSpPr>
        <p:spPr>
          <a:xfrm>
            <a:off x="1524000" y="-1002651"/>
            <a:ext cx="9144000" cy="2387600"/>
          </a:xfrm>
        </p:spPr>
        <p:txBody>
          <a:bodyPr/>
          <a:lstStyle/>
          <a:p>
            <a:r>
              <a:rPr lang="en-US" dirty="0"/>
              <a:t>Presentation title slide</a:t>
            </a:r>
          </a:p>
        </p:txBody>
      </p:sp>
      <p:sp>
        <p:nvSpPr>
          <p:cNvPr id="5" name="Text Placeholder 1"/>
          <p:cNvSpPr txBox="1">
            <a:spLocks/>
          </p:cNvSpPr>
          <p:nvPr/>
        </p:nvSpPr>
        <p:spPr>
          <a:xfrm>
            <a:off x="339724" y="1904546"/>
            <a:ext cx="11431361" cy="4003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pic>
        <p:nvPicPr>
          <p:cNvPr id="6" name="Picture 5"/>
          <p:cNvPicPr>
            <a:picLocks noChangeAspect="1"/>
          </p:cNvPicPr>
          <p:nvPr/>
        </p:nvPicPr>
        <p:blipFill>
          <a:blip r:embed="rId3"/>
          <a:stretch>
            <a:fillRect/>
          </a:stretch>
        </p:blipFill>
        <p:spPr>
          <a:xfrm>
            <a:off x="240601" y="2070223"/>
            <a:ext cx="5388552" cy="3906024"/>
          </a:xfrm>
          <a:prstGeom prst="rect">
            <a:avLst/>
          </a:prstGeom>
        </p:spPr>
      </p:pic>
      <p:pic>
        <p:nvPicPr>
          <p:cNvPr id="7" name="Picture 6"/>
          <p:cNvPicPr>
            <a:picLocks noChangeAspect="1"/>
          </p:cNvPicPr>
          <p:nvPr/>
        </p:nvPicPr>
        <p:blipFill>
          <a:blip r:embed="rId4"/>
          <a:stretch>
            <a:fillRect/>
          </a:stretch>
        </p:blipFill>
        <p:spPr>
          <a:xfrm>
            <a:off x="5728276" y="2070223"/>
            <a:ext cx="6331164" cy="3906024"/>
          </a:xfrm>
          <a:prstGeom prst="rect">
            <a:avLst/>
          </a:prstGeom>
        </p:spPr>
      </p:pic>
      <p:sp>
        <p:nvSpPr>
          <p:cNvPr id="8" name="Text Placeholder 1"/>
          <p:cNvSpPr txBox="1">
            <a:spLocks/>
          </p:cNvSpPr>
          <p:nvPr/>
        </p:nvSpPr>
        <p:spPr>
          <a:xfrm>
            <a:off x="438847" y="1328471"/>
            <a:ext cx="11431361" cy="80977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dirty="0">
                <a:solidFill>
                  <a:schemeClr val="tx1"/>
                </a:solidFill>
                <a:latin typeface="Arial" charset="0"/>
                <a:ea typeface="Arial" charset="0"/>
                <a:cs typeface="Arial" charset="0"/>
              </a:rPr>
              <a:t>Pollution</a:t>
            </a:r>
          </a:p>
          <a:p>
            <a:pPr algn="ctr"/>
            <a:endParaRPr lang="en-GB" sz="2800" b="1" dirty="0">
              <a:solidFill>
                <a:schemeClr val="tx1"/>
              </a:solidFill>
              <a:latin typeface="Arial" charset="0"/>
              <a:ea typeface="Arial" charset="0"/>
              <a:cs typeface="Arial"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724" y="334511"/>
            <a:ext cx="2742670" cy="483126"/>
          </a:xfrm>
          <a:prstGeom prst="rect">
            <a:avLst/>
          </a:prstGeom>
        </p:spPr>
      </p:pic>
    </p:spTree>
    <p:extLst>
      <p:ext uri="{BB962C8B-B14F-4D97-AF65-F5344CB8AC3E}">
        <p14:creationId xmlns:p14="http://schemas.microsoft.com/office/powerpoint/2010/main" val="375247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A62A27-F9F7-6740-95F2-A32D07E72FA3}"/>
              </a:ext>
            </a:extLst>
          </p:cNvPr>
          <p:cNvSpPr>
            <a:spLocks noGrp="1"/>
          </p:cNvSpPr>
          <p:nvPr>
            <p:ph type="ctrTitle"/>
          </p:nvPr>
        </p:nvSpPr>
        <p:spPr>
          <a:xfrm>
            <a:off x="1524000" y="-1002651"/>
            <a:ext cx="9144000" cy="2387600"/>
          </a:xfrm>
        </p:spPr>
        <p:txBody>
          <a:bodyPr/>
          <a:lstStyle/>
          <a:p>
            <a:r>
              <a:rPr lang="en-US" dirty="0"/>
              <a:t>Presentation title slide</a:t>
            </a:r>
          </a:p>
        </p:txBody>
      </p:sp>
      <p:sp>
        <p:nvSpPr>
          <p:cNvPr id="5" name="Text Placeholder 1"/>
          <p:cNvSpPr txBox="1">
            <a:spLocks/>
          </p:cNvSpPr>
          <p:nvPr/>
        </p:nvSpPr>
        <p:spPr>
          <a:xfrm>
            <a:off x="339724" y="1904546"/>
            <a:ext cx="11431361" cy="4003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pic>
        <p:nvPicPr>
          <p:cNvPr id="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0523" y="1384949"/>
            <a:ext cx="7797337" cy="536067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724" y="334511"/>
            <a:ext cx="2742670" cy="483126"/>
          </a:xfrm>
          <a:prstGeom prst="rect">
            <a:avLst/>
          </a:prstGeom>
        </p:spPr>
      </p:pic>
      <p:sp>
        <p:nvSpPr>
          <p:cNvPr id="8" name="Text Placeholder 1"/>
          <p:cNvSpPr txBox="1">
            <a:spLocks/>
          </p:cNvSpPr>
          <p:nvPr/>
        </p:nvSpPr>
        <p:spPr>
          <a:xfrm>
            <a:off x="339724" y="887637"/>
            <a:ext cx="11431361" cy="80977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b="1" dirty="0">
                <a:solidFill>
                  <a:schemeClr val="tx1"/>
                </a:solidFill>
                <a:latin typeface="Arial" charset="0"/>
                <a:ea typeface="Arial" charset="0"/>
                <a:cs typeface="Arial" charset="0"/>
              </a:rPr>
              <a:t>Mean NO2 2013-2018</a:t>
            </a:r>
          </a:p>
        </p:txBody>
      </p:sp>
    </p:spTree>
    <p:extLst>
      <p:ext uri="{BB962C8B-B14F-4D97-AF65-F5344CB8AC3E}">
        <p14:creationId xmlns:p14="http://schemas.microsoft.com/office/powerpoint/2010/main" val="2029230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A62A27-F9F7-6740-95F2-A32D07E72FA3}"/>
              </a:ext>
            </a:extLst>
          </p:cNvPr>
          <p:cNvSpPr>
            <a:spLocks noGrp="1"/>
          </p:cNvSpPr>
          <p:nvPr>
            <p:ph type="ctrTitle"/>
          </p:nvPr>
        </p:nvSpPr>
        <p:spPr>
          <a:xfrm>
            <a:off x="1524000" y="-1002651"/>
            <a:ext cx="9144000" cy="2387600"/>
          </a:xfrm>
        </p:spPr>
        <p:txBody>
          <a:bodyPr/>
          <a:lstStyle/>
          <a:p>
            <a:r>
              <a:rPr lang="en-US" dirty="0"/>
              <a:t>Presentation title slide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724" y="325519"/>
            <a:ext cx="2742670" cy="483126"/>
          </a:xfrm>
          <a:prstGeom prst="rect">
            <a:avLst/>
          </a:prstGeom>
        </p:spPr>
      </p:pic>
      <p:sp>
        <p:nvSpPr>
          <p:cNvPr id="5" name="Text Placeholder 1"/>
          <p:cNvSpPr txBox="1">
            <a:spLocks/>
          </p:cNvSpPr>
          <p:nvPr/>
        </p:nvSpPr>
        <p:spPr>
          <a:xfrm>
            <a:off x="339724" y="1904546"/>
            <a:ext cx="11431361" cy="4003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pic>
        <p:nvPicPr>
          <p:cNvPr id="6" name="Picture 5"/>
          <p:cNvPicPr>
            <a:picLocks noChangeAspect="1"/>
          </p:cNvPicPr>
          <p:nvPr/>
        </p:nvPicPr>
        <p:blipFill>
          <a:blip r:embed="rId4"/>
          <a:stretch>
            <a:fillRect/>
          </a:stretch>
        </p:blipFill>
        <p:spPr>
          <a:xfrm>
            <a:off x="2159883" y="1905864"/>
            <a:ext cx="7976508" cy="4710182"/>
          </a:xfrm>
          <a:prstGeom prst="rect">
            <a:avLst/>
          </a:prstGeom>
        </p:spPr>
      </p:pic>
      <p:sp>
        <p:nvSpPr>
          <p:cNvPr id="7" name="Text Placeholder 1"/>
          <p:cNvSpPr txBox="1">
            <a:spLocks/>
          </p:cNvSpPr>
          <p:nvPr/>
        </p:nvSpPr>
        <p:spPr>
          <a:xfrm>
            <a:off x="339724" y="1096086"/>
            <a:ext cx="11431361" cy="80977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dirty="0">
                <a:solidFill>
                  <a:schemeClr val="tx1"/>
                </a:solidFill>
                <a:latin typeface="Arial" charset="0"/>
                <a:ea typeface="Arial" charset="0"/>
                <a:cs typeface="Arial" charset="0"/>
              </a:rPr>
              <a:t>COPD Hospital Admissions 2013-2018</a:t>
            </a:r>
            <a:endParaRPr lang="en-GB" sz="2800" b="1"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3973766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A62A27-F9F7-6740-95F2-A32D07E72FA3}"/>
              </a:ext>
            </a:extLst>
          </p:cNvPr>
          <p:cNvSpPr>
            <a:spLocks noGrp="1"/>
          </p:cNvSpPr>
          <p:nvPr>
            <p:ph type="ctrTitle"/>
          </p:nvPr>
        </p:nvSpPr>
        <p:spPr>
          <a:xfrm>
            <a:off x="1524000" y="-1002651"/>
            <a:ext cx="9144000" cy="2387600"/>
          </a:xfrm>
        </p:spPr>
        <p:txBody>
          <a:bodyPr/>
          <a:lstStyle/>
          <a:p>
            <a:r>
              <a:rPr lang="en-US" dirty="0"/>
              <a:t>Presentation title slide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724" y="325519"/>
            <a:ext cx="2742670" cy="483126"/>
          </a:xfrm>
          <a:prstGeom prst="rect">
            <a:avLst/>
          </a:prstGeom>
        </p:spPr>
      </p:pic>
      <p:sp>
        <p:nvSpPr>
          <p:cNvPr id="5" name="Text Placeholder 1"/>
          <p:cNvSpPr txBox="1">
            <a:spLocks/>
          </p:cNvSpPr>
          <p:nvPr/>
        </p:nvSpPr>
        <p:spPr>
          <a:xfrm>
            <a:off x="339724" y="1904546"/>
            <a:ext cx="11431361" cy="4003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pic>
        <p:nvPicPr>
          <p:cNvPr id="6" name="Picture 5"/>
          <p:cNvPicPr>
            <a:picLocks noChangeAspect="1"/>
          </p:cNvPicPr>
          <p:nvPr/>
        </p:nvPicPr>
        <p:blipFill>
          <a:blip r:embed="rId4"/>
          <a:stretch>
            <a:fillRect/>
          </a:stretch>
        </p:blipFill>
        <p:spPr>
          <a:xfrm>
            <a:off x="2502260" y="1904546"/>
            <a:ext cx="7291752" cy="4748678"/>
          </a:xfrm>
          <a:prstGeom prst="rect">
            <a:avLst/>
          </a:prstGeom>
        </p:spPr>
      </p:pic>
      <p:sp>
        <p:nvSpPr>
          <p:cNvPr id="7" name="Text Placeholder 1"/>
          <p:cNvSpPr txBox="1">
            <a:spLocks/>
          </p:cNvSpPr>
          <p:nvPr/>
        </p:nvSpPr>
        <p:spPr>
          <a:xfrm>
            <a:off x="432456" y="1108117"/>
            <a:ext cx="11431361" cy="80977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dirty="0">
                <a:solidFill>
                  <a:schemeClr val="tx1"/>
                </a:solidFill>
                <a:latin typeface="Arial" charset="0"/>
                <a:ea typeface="Arial" charset="0"/>
                <a:cs typeface="Arial" charset="0"/>
              </a:rPr>
              <a:t>Exercise Activity In Leeds</a:t>
            </a:r>
          </a:p>
        </p:txBody>
      </p:sp>
    </p:spTree>
    <p:extLst>
      <p:ext uri="{BB962C8B-B14F-4D97-AF65-F5344CB8AC3E}">
        <p14:creationId xmlns:p14="http://schemas.microsoft.com/office/powerpoint/2010/main" val="2424412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A62A27-F9F7-6740-95F2-A32D07E72FA3}"/>
              </a:ext>
            </a:extLst>
          </p:cNvPr>
          <p:cNvSpPr>
            <a:spLocks noGrp="1"/>
          </p:cNvSpPr>
          <p:nvPr>
            <p:ph type="ctrTitle"/>
          </p:nvPr>
        </p:nvSpPr>
        <p:spPr>
          <a:xfrm>
            <a:off x="1524000" y="-1002651"/>
            <a:ext cx="9144000" cy="2387600"/>
          </a:xfrm>
        </p:spPr>
        <p:txBody>
          <a:bodyPr/>
          <a:lstStyle/>
          <a:p>
            <a:r>
              <a:rPr lang="en-US" dirty="0"/>
              <a:t>Presentation title slide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724" y="302659"/>
            <a:ext cx="2742670" cy="483126"/>
          </a:xfrm>
          <a:prstGeom prst="rect">
            <a:avLst/>
          </a:prstGeom>
        </p:spPr>
      </p:pic>
      <p:sp>
        <p:nvSpPr>
          <p:cNvPr id="5" name="Text Placeholder 1"/>
          <p:cNvSpPr txBox="1">
            <a:spLocks/>
          </p:cNvSpPr>
          <p:nvPr/>
        </p:nvSpPr>
        <p:spPr>
          <a:xfrm>
            <a:off x="339724" y="1904546"/>
            <a:ext cx="11431361" cy="4003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6279" t="7024" r="9197"/>
          <a:stretch/>
        </p:blipFill>
        <p:spPr>
          <a:xfrm>
            <a:off x="221658" y="2253676"/>
            <a:ext cx="5332119" cy="3901518"/>
          </a:xfrm>
          <a:prstGeom prst="rect">
            <a:avLst/>
          </a:prstGeom>
        </p:spPr>
      </p:pic>
      <p:sp>
        <p:nvSpPr>
          <p:cNvPr id="7" name="Text Placeholder 1"/>
          <p:cNvSpPr txBox="1">
            <a:spLocks/>
          </p:cNvSpPr>
          <p:nvPr/>
        </p:nvSpPr>
        <p:spPr>
          <a:xfrm>
            <a:off x="432456" y="986439"/>
            <a:ext cx="11431361" cy="80977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dirty="0">
                <a:solidFill>
                  <a:schemeClr val="tx1"/>
                </a:solidFill>
                <a:latin typeface="Arial" charset="0"/>
                <a:ea typeface="Arial" charset="0"/>
                <a:cs typeface="Arial" charset="0"/>
              </a:rPr>
              <a:t>Static Models</a:t>
            </a:r>
          </a:p>
        </p:txBody>
      </p:sp>
      <p:pic>
        <p:nvPicPr>
          <p:cNvPr id="8" name="Picture 7"/>
          <p:cNvPicPr>
            <a:picLocks noChangeAspect="1"/>
          </p:cNvPicPr>
          <p:nvPr/>
        </p:nvPicPr>
        <p:blipFill rotWithShape="1">
          <a:blip r:embed="rId5"/>
          <a:srcRect t="7391" b="2261"/>
          <a:stretch/>
        </p:blipFill>
        <p:spPr>
          <a:xfrm>
            <a:off x="6055404" y="2253676"/>
            <a:ext cx="5471751" cy="3901517"/>
          </a:xfrm>
          <a:prstGeom prst="rect">
            <a:avLst/>
          </a:prstGeom>
        </p:spPr>
      </p:pic>
    </p:spTree>
    <p:extLst>
      <p:ext uri="{BB962C8B-B14F-4D97-AF65-F5344CB8AC3E}">
        <p14:creationId xmlns:p14="http://schemas.microsoft.com/office/powerpoint/2010/main" val="266825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2089</TotalTime>
  <Words>1001</Words>
  <Application>Microsoft Office PowerPoint</Application>
  <PresentationFormat>Widescreen</PresentationFormat>
  <Paragraphs>64</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Linking Pollution, Health and Lifestyle in Leeds</vt:lpstr>
      <vt:lpstr>Presentation title slide</vt:lpstr>
      <vt:lpstr>Presentation title slide</vt:lpstr>
      <vt:lpstr>Presentation title slide</vt:lpstr>
      <vt:lpstr>Presentation title slide</vt:lpstr>
      <vt:lpstr>Presentation title slide</vt:lpstr>
      <vt:lpstr>Presentation title slide</vt:lpstr>
      <vt:lpstr>Presentation title slide</vt:lpstr>
      <vt:lpstr>Presentation title slide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Casey Dickinson</dc:creator>
  <cp:lastModifiedBy>Michael Kettles</cp:lastModifiedBy>
  <cp:revision>55</cp:revision>
  <dcterms:created xsi:type="dcterms:W3CDTF">2017-03-28T10:31:45Z</dcterms:created>
  <dcterms:modified xsi:type="dcterms:W3CDTF">2020-03-17T15:52:12Z</dcterms:modified>
</cp:coreProperties>
</file>