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8" r:id="rId2"/>
    <p:sldId id="303" r:id="rId3"/>
    <p:sldId id="304" r:id="rId4"/>
    <p:sldId id="302" r:id="rId5"/>
    <p:sldId id="261" r:id="rId6"/>
    <p:sldId id="305" r:id="rId7"/>
    <p:sldId id="316" r:id="rId8"/>
    <p:sldId id="299" r:id="rId9"/>
    <p:sldId id="317" r:id="rId10"/>
    <p:sldId id="319" r:id="rId11"/>
    <p:sldId id="263" r:id="rId12"/>
    <p:sldId id="324" r:id="rId13"/>
    <p:sldId id="322" r:id="rId14"/>
    <p:sldId id="267" r:id="rId15"/>
    <p:sldId id="331" r:id="rId16"/>
    <p:sldId id="329" r:id="rId17"/>
    <p:sldId id="332" r:id="rId18"/>
    <p:sldId id="3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Malleson" initials="NM" lastIdx="2" clrIdx="0">
    <p:extLst>
      <p:ext uri="{19B8F6BF-5375-455C-9EA6-DF929625EA0E}">
        <p15:presenceInfo xmlns:p15="http://schemas.microsoft.com/office/powerpoint/2012/main" userId="S-1-5-21-1390067357-1993962763-725345543-2983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6809" autoAdjust="0"/>
  </p:normalViewPr>
  <p:slideViewPr>
    <p:cSldViewPr snapToGrid="0" snapToObjects="1">
      <p:cViewPr varScale="1">
        <p:scale>
          <a:sx n="55" d="100"/>
          <a:sy n="55" d="100"/>
        </p:scale>
        <p:origin x="672" y="72"/>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55" d="100"/>
          <a:sy n="55" d="100"/>
        </p:scale>
        <p:origin x="288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8D59F-84DF-0C4A-A564-05F3AC6AA4FC}"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607B-BC83-1C44-A501-8F981FF41469}" type="slidenum">
              <a:rPr lang="en-US" smtClean="0"/>
              <a:t>‹#›</a:t>
            </a:fld>
            <a:endParaRPr lang="en-US"/>
          </a:p>
        </p:txBody>
      </p:sp>
    </p:spTree>
    <p:extLst>
      <p:ext uri="{BB962C8B-B14F-4D97-AF65-F5344CB8AC3E}">
        <p14:creationId xmlns:p14="http://schemas.microsoft.com/office/powerpoint/2010/main" val="23894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a:t>
            </a:fld>
            <a:endParaRPr lang="en-US"/>
          </a:p>
        </p:txBody>
      </p:sp>
    </p:spTree>
    <p:extLst>
      <p:ext uri="{BB962C8B-B14F-4D97-AF65-F5344CB8AC3E}">
        <p14:creationId xmlns:p14="http://schemas.microsoft.com/office/powerpoint/2010/main" val="267172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The actual floor plan of one floor of the building</a:t>
            </a:r>
          </a:p>
        </p:txBody>
      </p:sp>
      <p:sp>
        <p:nvSpPr>
          <p:cNvPr id="4" name="Slide Number Placeholder 3"/>
          <p:cNvSpPr>
            <a:spLocks noGrp="1"/>
          </p:cNvSpPr>
          <p:nvPr>
            <p:ph type="sldNum" sz="quarter" idx="10"/>
          </p:nvPr>
        </p:nvSpPr>
        <p:spPr/>
        <p:txBody>
          <a:bodyPr/>
          <a:lstStyle/>
          <a:p>
            <a:fld id="{0BAD3900-22E4-43B5-8D09-5F6F2914E7F1}" type="slidenum">
              <a:rPr lang="en-GB" smtClean="0"/>
              <a:t>10</a:t>
            </a:fld>
            <a:endParaRPr lang="en-GB"/>
          </a:p>
        </p:txBody>
      </p:sp>
    </p:spTree>
    <p:extLst>
      <p:ext uri="{BB962C8B-B14F-4D97-AF65-F5344CB8AC3E}">
        <p14:creationId xmlns:p14="http://schemas.microsoft.com/office/powerpoint/2010/main" val="28230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9BC607B-BC83-1C44-A501-8F981FF41469}" type="slidenum">
              <a:rPr lang="en-US" smtClean="0"/>
              <a:t>11</a:t>
            </a:fld>
            <a:endParaRPr lang="en-US"/>
          </a:p>
        </p:txBody>
      </p:sp>
    </p:spTree>
    <p:extLst>
      <p:ext uri="{BB962C8B-B14F-4D97-AF65-F5344CB8AC3E}">
        <p14:creationId xmlns:p14="http://schemas.microsoft.com/office/powerpoint/2010/main" val="213063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can construct a model, we need a number of things.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First, we need to access the data from the sensors, which is available through an API.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therefore wrote a python module to retrieve data from the sensors.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also built an SQL database to store the data.</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And finally, we need to visualise and understand the data to understand how the building is being used.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Most recently, I have been working on a script for this final point which is able to retrieve and plot data directly from the database, which is where the figures come from in the next few slides.</a:t>
            </a:r>
          </a:p>
        </p:txBody>
      </p:sp>
      <p:sp>
        <p:nvSpPr>
          <p:cNvPr id="4" name="Slide Number Placeholder 3"/>
          <p:cNvSpPr>
            <a:spLocks noGrp="1"/>
          </p:cNvSpPr>
          <p:nvPr>
            <p:ph type="sldNum" sz="quarter" idx="5"/>
          </p:nvPr>
        </p:nvSpPr>
        <p:spPr/>
        <p:txBody>
          <a:bodyPr/>
          <a:lstStyle/>
          <a:p>
            <a:fld id="{59BC607B-BC83-1C44-A501-8F981FF41469}" type="slidenum">
              <a:rPr lang="en-US" smtClean="0"/>
              <a:t>12</a:t>
            </a:fld>
            <a:endParaRPr lang="en-US"/>
          </a:p>
        </p:txBody>
      </p:sp>
    </p:spTree>
    <p:extLst>
      <p:ext uri="{BB962C8B-B14F-4D97-AF65-F5344CB8AC3E}">
        <p14:creationId xmlns:p14="http://schemas.microsoft.com/office/powerpoint/2010/main" val="4195562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script  allows you to dynamically plot any time range directly from the database.</a:t>
            </a:r>
          </a:p>
          <a:p>
            <a:pPr marL="171450" indent="-171450">
              <a:buFont typeface="Arial" panose="020B0604020202020204" pitchFamily="34" charset="0"/>
              <a:buChar char="•"/>
            </a:pPr>
            <a:r>
              <a:rPr lang="en-GB" dirty="0"/>
              <a:t>This slide shows a plot of all of the parameters from all sensors and includes all sensor readings from when they started recording on the 5</a:t>
            </a:r>
            <a:r>
              <a:rPr lang="en-GB" baseline="30000" dirty="0"/>
              <a:t>th</a:t>
            </a:r>
            <a:r>
              <a:rPr lang="en-GB" dirty="0"/>
              <a:t> Feb to up until the end of last week.</a:t>
            </a:r>
          </a:p>
          <a:p>
            <a:pPr marL="171450" indent="-171450">
              <a:buFont typeface="Arial" panose="020B0604020202020204" pitchFamily="34" charset="0"/>
              <a:buChar char="•"/>
            </a:pPr>
            <a:r>
              <a:rPr lang="en-GB" dirty="0"/>
              <a:t>Each individual sensor reading is indicated by a single dot.</a:t>
            </a:r>
          </a:p>
          <a:p>
            <a:pPr marL="171450" indent="-171450">
              <a:buFont typeface="Arial" panose="020B0604020202020204" pitchFamily="34" charset="0"/>
              <a:buChar char="•"/>
            </a:pPr>
            <a:r>
              <a:rPr lang="en-GB" dirty="0"/>
              <a:t>While it is difficult to pick out any detail on a plot like, this it is useful for some things.</a:t>
            </a:r>
          </a:p>
          <a:p>
            <a:pPr marL="171450" indent="-171450">
              <a:buFont typeface="Arial" panose="020B0604020202020204" pitchFamily="34" charset="0"/>
              <a:buChar char="•"/>
            </a:pPr>
            <a:r>
              <a:rPr lang="en-GB" dirty="0"/>
              <a:t>For example, we can pick out weekdays by the existence of 5 consecutives spikes that we can see in most readings, followed by a gap which is the weekend</a:t>
            </a:r>
          </a:p>
          <a:p>
            <a:pPr marL="171450" indent="-171450">
              <a:buFont typeface="Arial" panose="020B0604020202020204" pitchFamily="34" charset="0"/>
              <a:buChar char="•"/>
            </a:pPr>
            <a:r>
              <a:rPr lang="en-GB" dirty="0"/>
              <a:t>We can also see a big gap where there is no sensor readings for around a week where they were offline for some reason.</a:t>
            </a:r>
          </a:p>
          <a:p>
            <a:pPr marL="171450" indent="-171450">
              <a:buFont typeface="Arial" panose="020B0604020202020204" pitchFamily="34" charset="0"/>
              <a:buChar char="•"/>
            </a:pPr>
            <a:r>
              <a:rPr lang="en-GB" dirty="0"/>
              <a:t>However, with such a large range of time and so many sensors and parameters, it is hard to pick out any detail on a plot like this. </a:t>
            </a:r>
          </a:p>
        </p:txBody>
      </p:sp>
      <p:sp>
        <p:nvSpPr>
          <p:cNvPr id="4" name="Slide Number Placeholder 3"/>
          <p:cNvSpPr>
            <a:spLocks noGrp="1"/>
          </p:cNvSpPr>
          <p:nvPr>
            <p:ph type="sldNum" sz="quarter" idx="10"/>
          </p:nvPr>
        </p:nvSpPr>
        <p:spPr/>
        <p:txBody>
          <a:bodyPr/>
          <a:lstStyle/>
          <a:p>
            <a:fld id="{59BC607B-BC83-1C44-A501-8F981FF41469}" type="slidenum">
              <a:rPr lang="en-US" smtClean="0"/>
              <a:t>13</a:t>
            </a:fld>
            <a:endParaRPr lang="en-US"/>
          </a:p>
        </p:txBody>
      </p:sp>
    </p:spTree>
    <p:extLst>
      <p:ext uri="{BB962C8B-B14F-4D97-AF65-F5344CB8AC3E}">
        <p14:creationId xmlns:p14="http://schemas.microsoft.com/office/powerpoint/2010/main" val="327922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case you want to look more specifically at the trends from measurements of a single parameter, the script takes an argument which allows you to plot only the parameter or parameters that you are interested in.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example, this figure just shows the occupancy readings, which is the number of people within the vicinity of the sensor, for the same time range as the previous slide.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Again, this is a little crowded because it shows so many sensors over such a broad time range, but it does let us visualise overall how many people are coming into the building.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Note for example, that the final week in March is marked a drastic decrease in people in the building as people stop coming into work due to </a:t>
            </a:r>
            <a:r>
              <a:rPr lang="en-GB" sz="1200" kern="1200" dirty="0" err="1">
                <a:solidFill>
                  <a:schemeClr val="tx1"/>
                </a:solidFill>
                <a:effectLst/>
                <a:latin typeface="+mn-lt"/>
                <a:ea typeface="+mn-ea"/>
                <a:cs typeface="+mn-cs"/>
              </a:rPr>
              <a:t>COVID</a:t>
            </a:r>
            <a:r>
              <a:rPr lang="en-GB" sz="1200" kern="1200" dirty="0">
                <a:solidFill>
                  <a:schemeClr val="tx1"/>
                </a:solidFill>
                <a:effectLst/>
                <a:latin typeface="+mn-lt"/>
                <a:ea typeface="+mn-ea"/>
                <a:cs typeface="+mn-cs"/>
              </a:rPr>
              <a:t>-19.</a:t>
            </a:r>
          </a:p>
        </p:txBody>
      </p:sp>
      <p:sp>
        <p:nvSpPr>
          <p:cNvPr id="4" name="Slide Number Placeholder 3"/>
          <p:cNvSpPr>
            <a:spLocks noGrp="1"/>
          </p:cNvSpPr>
          <p:nvPr>
            <p:ph type="sldNum" sz="quarter" idx="10"/>
          </p:nvPr>
        </p:nvSpPr>
        <p:spPr/>
        <p:txBody>
          <a:bodyPr/>
          <a:lstStyle/>
          <a:p>
            <a:fld id="{59BC607B-BC83-1C44-A501-8F981FF41469}" type="slidenum">
              <a:rPr lang="en-US" smtClean="0"/>
              <a:t>14</a:t>
            </a:fld>
            <a:endParaRPr lang="en-US"/>
          </a:p>
        </p:txBody>
      </p:sp>
    </p:spTree>
    <p:extLst>
      <p:ext uri="{BB962C8B-B14F-4D97-AF65-F5344CB8AC3E}">
        <p14:creationId xmlns:p14="http://schemas.microsoft.com/office/powerpoint/2010/main" val="371750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get a better idea of how people are actually using the building, it is better to look at sensor readings over the course of a typical day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script allows you to plot only the sensors you are interested in.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image shows readings from one sensor in each of 3 different rooms between midnight on the 4</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and midnight on the 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March.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Note the spike in VOCs and CO2 that moves from the café to the informal meeting area early in the morning.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These might be from perhaps the catering staff cooking breakfast, or someone making toast.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 can also see a big spike in the number of people in café 2 between 12 and 2.</a:t>
            </a:r>
          </a:p>
        </p:txBody>
      </p:sp>
      <p:sp>
        <p:nvSpPr>
          <p:cNvPr id="4" name="Slide Number Placeholder 3"/>
          <p:cNvSpPr>
            <a:spLocks noGrp="1"/>
          </p:cNvSpPr>
          <p:nvPr>
            <p:ph type="sldNum" sz="quarter" idx="10"/>
          </p:nvPr>
        </p:nvSpPr>
        <p:spPr/>
        <p:txBody>
          <a:bodyPr/>
          <a:lstStyle/>
          <a:p>
            <a:fld id="{59BC607B-BC83-1C44-A501-8F981FF41469}" type="slidenum">
              <a:rPr lang="en-US" smtClean="0"/>
              <a:t>15</a:t>
            </a:fld>
            <a:endParaRPr lang="en-US"/>
          </a:p>
        </p:txBody>
      </p:sp>
    </p:spTree>
    <p:extLst>
      <p:ext uri="{BB962C8B-B14F-4D97-AF65-F5344CB8AC3E}">
        <p14:creationId xmlns:p14="http://schemas.microsoft.com/office/powerpoint/2010/main" val="127525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One final way that this script can help us to visualise the data is by aggregating the data from all sensors in a room.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Using this function will give you a sum of occupancy, and a mean for all other readings.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example, this plot shows us how people move between the office, the café, and the exhibition area throughout the day, and the mean noise levels from all sensors in those rooms.</a:t>
            </a:r>
          </a:p>
        </p:txBody>
      </p:sp>
      <p:sp>
        <p:nvSpPr>
          <p:cNvPr id="4" name="Slide Number Placeholder 3"/>
          <p:cNvSpPr>
            <a:spLocks noGrp="1"/>
          </p:cNvSpPr>
          <p:nvPr>
            <p:ph type="sldNum" sz="quarter" idx="10"/>
          </p:nvPr>
        </p:nvSpPr>
        <p:spPr/>
        <p:txBody>
          <a:bodyPr/>
          <a:lstStyle/>
          <a:p>
            <a:fld id="{59BC607B-BC83-1C44-A501-8F981FF41469}" type="slidenum">
              <a:rPr lang="en-US" smtClean="0"/>
              <a:t>16</a:t>
            </a:fld>
            <a:endParaRPr lang="en-US"/>
          </a:p>
        </p:txBody>
      </p:sp>
    </p:spTree>
    <p:extLst>
      <p:ext uri="{BB962C8B-B14F-4D97-AF65-F5344CB8AC3E}">
        <p14:creationId xmlns:p14="http://schemas.microsoft.com/office/powerpoint/2010/main" val="416099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have also written a review of potential software for building the model, which is available from this link at the bottom.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shows a screenshot from the review showing some software called </a:t>
            </a:r>
            <a:r>
              <a:rPr lang="en-GB" sz="1200" kern="1200" dirty="0" err="1">
                <a:solidFill>
                  <a:schemeClr val="tx1"/>
                </a:solidFill>
                <a:effectLst/>
                <a:latin typeface="+mn-lt"/>
                <a:ea typeface="+mn-ea"/>
                <a:cs typeface="+mn-cs"/>
              </a:rPr>
              <a:t>Cromosim</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BC607B-BC83-1C44-A501-8F981FF41469}" type="slidenum">
              <a:rPr lang="en-US" smtClean="0"/>
              <a:t>17</a:t>
            </a:fld>
            <a:endParaRPr lang="en-US"/>
          </a:p>
        </p:txBody>
      </p:sp>
    </p:spTree>
    <p:extLst>
      <p:ext uri="{BB962C8B-B14F-4D97-AF65-F5344CB8AC3E}">
        <p14:creationId xmlns:p14="http://schemas.microsoft.com/office/powerpoint/2010/main" val="2462234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conclusion, I have showed the progress I have made towards building an ABM of the smart building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I’ve shown some data which will help us to better understand how people are using the building and what data we can get through sensors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And this information can be used to design a model which incorporates real time data through data assimilation.</a:t>
            </a:r>
          </a:p>
        </p:txBody>
      </p:sp>
      <p:sp>
        <p:nvSpPr>
          <p:cNvPr id="4" name="Slide Number Placeholder 3"/>
          <p:cNvSpPr>
            <a:spLocks noGrp="1"/>
          </p:cNvSpPr>
          <p:nvPr>
            <p:ph type="sldNum" sz="quarter" idx="5"/>
          </p:nvPr>
        </p:nvSpPr>
        <p:spPr/>
        <p:txBody>
          <a:bodyPr/>
          <a:lstStyle/>
          <a:p>
            <a:fld id="{59BC607B-BC83-1C44-A501-8F981FF41469}" type="slidenum">
              <a:rPr lang="en-US" smtClean="0"/>
              <a:t>18</a:t>
            </a:fld>
            <a:endParaRPr lang="en-US"/>
          </a:p>
        </p:txBody>
      </p:sp>
    </p:spTree>
    <p:extLst>
      <p:ext uri="{BB962C8B-B14F-4D97-AF65-F5344CB8AC3E}">
        <p14:creationId xmlns:p14="http://schemas.microsoft.com/office/powerpoint/2010/main" val="115339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There are many situations where it is useful to simulate how individual entities (for example vehicles or people) move and interact within a given spatial area.</a:t>
            </a:r>
          </a:p>
          <a:p>
            <a:pPr marL="171450" indent="-171450">
              <a:buFont typeface="Arial" panose="020B0604020202020204" pitchFamily="34" charset="0"/>
              <a:buChar char="•"/>
            </a:pPr>
            <a:r>
              <a:rPr lang="en-GB" dirty="0"/>
              <a:t>For example, simulating evacuating crowds for emergency management, special effects in cinema, and simulating a street for urban management.</a:t>
            </a:r>
          </a:p>
          <a:p>
            <a:pPr marL="171450" indent="-171450">
              <a:buFont typeface="Arial" panose="020B0604020202020204" pitchFamily="34" charset="0"/>
              <a:buChar char="•"/>
            </a:pPr>
            <a:r>
              <a:rPr lang="en-GB" dirty="0"/>
              <a:t>Broadly speaking there are 3 different modelling approaches depending on the time scale and the size of the crowd: the flow-based approach, the particle system approach, and the agent-based approach (</a:t>
            </a:r>
            <a:r>
              <a:rPr lang="en-GB" dirty="0" err="1"/>
              <a:t>Axblad</a:t>
            </a:r>
            <a:r>
              <a:rPr lang="en-GB" dirty="0"/>
              <a:t> 2018, </a:t>
            </a:r>
            <a:r>
              <a:rPr lang="en-GB" dirty="0" err="1"/>
              <a:t>p6</a:t>
            </a:r>
            <a:r>
              <a:rPr lang="en-GB" dirty="0"/>
              <a:t>).</a:t>
            </a:r>
          </a:p>
          <a:p>
            <a:pPr marL="171450" indent="-171450">
              <a:buFont typeface="Arial" panose="020B0604020202020204" pitchFamily="34" charset="0"/>
              <a:buChar char="•"/>
            </a:pPr>
            <a:r>
              <a:rPr lang="en-GB" dirty="0"/>
              <a:t>In </a:t>
            </a:r>
            <a:r>
              <a:rPr lang="en-GB" baseline="0" dirty="0"/>
              <a:t>urban analytics, an agent-based approach is useful and this presentation discusses how we are working to improve this approach and then how we plan to demonstrate this in a proof-of-concept model of a real life situation</a:t>
            </a:r>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2</a:t>
            </a:fld>
            <a:endParaRPr lang="en-US"/>
          </a:p>
        </p:txBody>
      </p:sp>
    </p:spTree>
    <p:extLst>
      <p:ext uri="{BB962C8B-B14F-4D97-AF65-F5344CB8AC3E}">
        <p14:creationId xmlns:p14="http://schemas.microsoft.com/office/powerpoint/2010/main" val="307990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Why are agent based models preferable to other techniques?</a:t>
            </a:r>
          </a:p>
          <a:p>
            <a:pPr marL="171450" indent="-171450">
              <a:buFont typeface="Arial" panose="020B0604020202020204" pitchFamily="34" charset="0"/>
              <a:buChar char="•"/>
            </a:pPr>
            <a:r>
              <a:rPr lang="en-GB" baseline="0" dirty="0"/>
              <a:t>Flow-based models treat crowds as a single fluid entity which has the benefit of reducing computational cost, but cannot factor in details of individual agents.</a:t>
            </a:r>
          </a:p>
          <a:p>
            <a:pPr marL="171450" indent="-171450">
              <a:buFont typeface="Arial" panose="020B0604020202020204" pitchFamily="34" charset="0"/>
              <a:buChar char="•"/>
            </a:pPr>
            <a:r>
              <a:rPr lang="en-GB" baseline="0" dirty="0"/>
              <a:t>Particle-based methods do model individual agents but focuses on the physical forces guiding the agents</a:t>
            </a:r>
          </a:p>
          <a:p>
            <a:pPr marL="171450" indent="-171450">
              <a:buFont typeface="Arial" panose="020B0604020202020204" pitchFamily="34" charset="0"/>
              <a:buChar char="•"/>
            </a:pPr>
            <a:r>
              <a:rPr lang="en-GB" baseline="0" dirty="0"/>
              <a:t>Agent-based models however, allow us to model each as an intelligent individual that can decisions based on the environment.</a:t>
            </a:r>
          </a:p>
          <a:p>
            <a:pPr marL="171450" indent="-171450">
              <a:buFont typeface="Arial" panose="020B0604020202020204" pitchFamily="34" charset="0"/>
              <a:buChar char="•"/>
            </a:pPr>
            <a:r>
              <a:rPr lang="en-GB" baseline="0" dirty="0"/>
              <a:t>Each agent is assigned a list of variables which will affect their behaviour.</a:t>
            </a:r>
          </a:p>
          <a:p>
            <a:pPr marL="171450" indent="-171450">
              <a:buFont typeface="Arial" panose="020B0604020202020204" pitchFamily="34" charset="0"/>
              <a:buChar char="•"/>
            </a:pPr>
            <a:r>
              <a:rPr lang="en-GB" baseline="0" dirty="0"/>
              <a:t>This allows us to model behaviours such as speed of movement, response to panic, etc. at the individual level across a heterogenous population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So if we wanted to model the movements of individuals in a building, we could build a model based on historical data which might help us find design flaws in a structure we are building.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However, m</a:t>
            </a:r>
            <a:r>
              <a:rPr lang="en-GB" dirty="0"/>
              <a:t>odels are usually calibrated once using historical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means that over time, the prediction tends to diverge from the real situation and would therefore be unable to predict future events based on the situation in a building </a:t>
            </a:r>
            <a:r>
              <a:rPr lang="en-GB" b="1" dirty="0"/>
              <a:t>right now</a:t>
            </a:r>
            <a:r>
              <a:rPr lang="en-GB" dirty="0"/>
              <a:t>.</a:t>
            </a:r>
          </a:p>
          <a:p>
            <a:pPr marL="171450" indent="-171450">
              <a:buFont typeface="Arial" panose="020B0604020202020204" pitchFamily="34" charset="0"/>
              <a:buChar char="•"/>
            </a:pPr>
            <a:r>
              <a:rPr lang="en-GB" dirty="0"/>
              <a:t>We are working on improving these models by incorporating real-time data through methods known as dynamic data assimilation,</a:t>
            </a:r>
            <a:r>
              <a:rPr lang="en-GB" baseline="0" dirty="0"/>
              <a:t> thought there are no currently established methods for crowd simulations.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These techniques can improve the </a:t>
            </a:r>
            <a:r>
              <a:rPr lang="en-GB" b="1" dirty="0"/>
              <a:t>predictive capability</a:t>
            </a:r>
            <a:r>
              <a:rPr lang="en-GB" dirty="0"/>
              <a:t> by calculating the difference between the model and the true state, and then constraining the model to the real situation.</a:t>
            </a:r>
          </a:p>
          <a:p>
            <a:pPr marL="171450" indent="-171450">
              <a:buFont typeface="Arial" panose="020B0604020202020204" pitchFamily="34" charset="0"/>
              <a:buChar char="•"/>
            </a:pPr>
            <a:r>
              <a:rPr lang="en-GB" dirty="0"/>
              <a:t>Other fields such as meteorology have successfully applied DDA to improve predictions of weather patterns for example using the Kalman filter/particle filter. </a:t>
            </a:r>
          </a:p>
          <a:p>
            <a:pPr marL="171450" indent="-171450">
              <a:buFont typeface="Arial" panose="020B0604020202020204" pitchFamily="34" charset="0"/>
              <a:buChar char="•"/>
            </a:pPr>
            <a:r>
              <a:rPr lang="en-GB" dirty="0"/>
              <a:t>We want to use these techniques to develop a real-life application of </a:t>
            </a:r>
            <a:r>
              <a:rPr lang="en-GB" dirty="0" err="1"/>
              <a:t>DDA</a:t>
            </a:r>
            <a:r>
              <a:rPr lang="en-GB" dirty="0"/>
              <a:t> into an ABM as a proof-of-concept</a:t>
            </a:r>
          </a:p>
        </p:txBody>
      </p:sp>
      <p:sp>
        <p:nvSpPr>
          <p:cNvPr id="4" name="Slide Number Placeholder 3"/>
          <p:cNvSpPr>
            <a:spLocks noGrp="1"/>
          </p:cNvSpPr>
          <p:nvPr>
            <p:ph type="sldNum" sz="quarter" idx="5"/>
          </p:nvPr>
        </p:nvSpPr>
        <p:spPr/>
        <p:txBody>
          <a:bodyPr/>
          <a:lstStyle/>
          <a:p>
            <a:fld id="{59BC607B-BC83-1C44-A501-8F981FF41469}" type="slidenum">
              <a:rPr lang="en-US" smtClean="0"/>
              <a:t>3</a:t>
            </a:fld>
            <a:endParaRPr lang="en-US"/>
          </a:p>
        </p:txBody>
      </p:sp>
    </p:spTree>
    <p:extLst>
      <p:ext uri="{BB962C8B-B14F-4D97-AF65-F5344CB8AC3E}">
        <p14:creationId xmlns:p14="http://schemas.microsoft.com/office/powerpoint/2010/main" val="84366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Before we build a model we need to be able to obtain data.</a:t>
            </a:r>
          </a:p>
        </p:txBody>
      </p:sp>
      <p:sp>
        <p:nvSpPr>
          <p:cNvPr id="4" name="Slide Number Placeholder 3"/>
          <p:cNvSpPr>
            <a:spLocks noGrp="1"/>
          </p:cNvSpPr>
          <p:nvPr>
            <p:ph type="sldNum" sz="quarter" idx="5"/>
          </p:nvPr>
        </p:nvSpPr>
        <p:spPr/>
        <p:txBody>
          <a:bodyPr/>
          <a:lstStyle/>
          <a:p>
            <a:fld id="{59BC607B-BC83-1C44-A501-8F981FF41469}" type="slidenum">
              <a:rPr lang="en-US" smtClean="0"/>
              <a:t>4</a:t>
            </a:fld>
            <a:endParaRPr lang="en-US"/>
          </a:p>
        </p:txBody>
      </p:sp>
    </p:spTree>
    <p:extLst>
      <p:ext uri="{BB962C8B-B14F-4D97-AF65-F5344CB8AC3E}">
        <p14:creationId xmlns:p14="http://schemas.microsoft.com/office/powerpoint/2010/main" val="45911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part of the DUST project,</a:t>
            </a:r>
            <a:r>
              <a:rPr lang="en-GB" baseline="0" dirty="0"/>
              <a:t> researchers at </a:t>
            </a:r>
            <a:r>
              <a:rPr lang="en-GB" dirty="0"/>
              <a:t>University of Leeds are working in collaboration with Connected Places </a:t>
            </a:r>
          </a:p>
          <a:p>
            <a:pPr marL="171450" indent="-171450">
              <a:buFont typeface="Arial" panose="020B0604020202020204" pitchFamily="34" charset="0"/>
              <a:buChar char="•"/>
            </a:pPr>
            <a:r>
              <a:rPr lang="en-GB" dirty="0"/>
              <a:t>They provide data-oriented solutions to businesses.</a:t>
            </a:r>
          </a:p>
          <a:p>
            <a:pPr marL="171450" indent="-171450">
              <a:buFont typeface="Arial" panose="020B0604020202020204" pitchFamily="34" charset="0"/>
              <a:buChar char="•"/>
            </a:pPr>
            <a:r>
              <a:rPr lang="en-GB" dirty="0"/>
              <a:t>One project they have set up is a Smart building which has 18 sensors in different locations throughout the building</a:t>
            </a:r>
          </a:p>
          <a:p>
            <a:pPr marL="171450" indent="-171450">
              <a:buFont typeface="Arial" panose="020B0604020202020204" pitchFamily="34" charset="0"/>
              <a:buChar char="•"/>
            </a:pPr>
            <a:r>
              <a:rPr lang="en-GB" dirty="0"/>
              <a:t>We want to use data from these sensors to build an ABM which models peoples movements through the building</a:t>
            </a:r>
          </a:p>
        </p:txBody>
      </p:sp>
      <p:sp>
        <p:nvSpPr>
          <p:cNvPr id="4" name="Slide Number Placeholder 3"/>
          <p:cNvSpPr>
            <a:spLocks noGrp="1"/>
          </p:cNvSpPr>
          <p:nvPr>
            <p:ph type="sldNum" sz="quarter" idx="5"/>
          </p:nvPr>
        </p:nvSpPr>
        <p:spPr/>
        <p:txBody>
          <a:bodyPr/>
          <a:lstStyle/>
          <a:p>
            <a:fld id="{59BC607B-BC83-1C44-A501-8F981FF41469}" type="slidenum">
              <a:rPr lang="en-US" smtClean="0"/>
              <a:t>5</a:t>
            </a:fld>
            <a:endParaRPr lang="en-US"/>
          </a:p>
        </p:txBody>
      </p:sp>
    </p:spTree>
    <p:extLst>
      <p:ext uri="{BB962C8B-B14F-4D97-AF65-F5344CB8AC3E}">
        <p14:creationId xmlns:p14="http://schemas.microsoft.com/office/powerpoint/2010/main" val="43862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Representative floor plan of the smart building, where dots represent sensors </a:t>
            </a:r>
          </a:p>
        </p:txBody>
      </p:sp>
      <p:sp>
        <p:nvSpPr>
          <p:cNvPr id="4" name="Slide Number Placeholder 3"/>
          <p:cNvSpPr>
            <a:spLocks noGrp="1"/>
          </p:cNvSpPr>
          <p:nvPr>
            <p:ph type="sldNum" sz="quarter" idx="10"/>
          </p:nvPr>
        </p:nvSpPr>
        <p:spPr/>
        <p:txBody>
          <a:bodyPr/>
          <a:lstStyle/>
          <a:p>
            <a:fld id="{0BAD3900-22E4-43B5-8D09-5F6F2914E7F1}" type="slidenum">
              <a:rPr lang="en-GB" smtClean="0"/>
              <a:t>6</a:t>
            </a:fld>
            <a:endParaRPr lang="en-GB"/>
          </a:p>
        </p:txBody>
      </p:sp>
    </p:spTree>
    <p:extLst>
      <p:ext uri="{BB962C8B-B14F-4D97-AF65-F5344CB8AC3E}">
        <p14:creationId xmlns:p14="http://schemas.microsoft.com/office/powerpoint/2010/main" val="369365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A red X represents a single agent, or in our model, a person</a:t>
            </a:r>
            <a:endParaRPr lang="en-GB" dirty="0"/>
          </a:p>
        </p:txBody>
      </p:sp>
      <p:sp>
        <p:nvSpPr>
          <p:cNvPr id="4" name="Slide Number Placeholder 3"/>
          <p:cNvSpPr>
            <a:spLocks noGrp="1"/>
          </p:cNvSpPr>
          <p:nvPr>
            <p:ph type="sldNum" sz="quarter" idx="10"/>
          </p:nvPr>
        </p:nvSpPr>
        <p:spPr/>
        <p:txBody>
          <a:bodyPr/>
          <a:lstStyle/>
          <a:p>
            <a:fld id="{0BAD3900-22E4-43B5-8D09-5F6F2914E7F1}" type="slidenum">
              <a:rPr lang="en-GB" smtClean="0"/>
              <a:t>7</a:t>
            </a:fld>
            <a:endParaRPr lang="en-GB"/>
          </a:p>
        </p:txBody>
      </p:sp>
    </p:spTree>
    <p:extLst>
      <p:ext uri="{BB962C8B-B14F-4D97-AF65-F5344CB8AC3E}">
        <p14:creationId xmlns:p14="http://schemas.microsoft.com/office/powerpoint/2010/main" val="282250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Red arrows demarcate the initial prediction of trajectory over time with each X along the line at different iteration of the model</a:t>
            </a:r>
          </a:p>
          <a:p>
            <a:pPr marL="171450" indent="-171450">
              <a:buFont typeface="Arial" panose="020B0604020202020204" pitchFamily="34" charset="0"/>
              <a:buChar char="•"/>
            </a:pPr>
            <a:r>
              <a:rPr lang="en-GB" baseline="0" dirty="0"/>
              <a:t>Red arrows represent prediction from a static model calibrated then run.</a:t>
            </a:r>
          </a:p>
        </p:txBody>
      </p:sp>
      <p:sp>
        <p:nvSpPr>
          <p:cNvPr id="4" name="Slide Number Placeholder 3"/>
          <p:cNvSpPr>
            <a:spLocks noGrp="1"/>
          </p:cNvSpPr>
          <p:nvPr>
            <p:ph type="sldNum" sz="quarter" idx="10"/>
          </p:nvPr>
        </p:nvSpPr>
        <p:spPr/>
        <p:txBody>
          <a:bodyPr/>
          <a:lstStyle/>
          <a:p>
            <a:fld id="{0BAD3900-22E4-43B5-8D09-5F6F2914E7F1}" type="slidenum">
              <a:rPr lang="en-GB" smtClean="0"/>
              <a:t>8</a:t>
            </a:fld>
            <a:endParaRPr lang="en-GB"/>
          </a:p>
        </p:txBody>
      </p:sp>
    </p:spTree>
    <p:extLst>
      <p:ext uri="{BB962C8B-B14F-4D97-AF65-F5344CB8AC3E}">
        <p14:creationId xmlns:p14="http://schemas.microsoft.com/office/powerpoint/2010/main" val="94233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Green arrows represent the divergence from this model based using a dynamic ABM which updates the model and recalibrates based on sensor readings.</a:t>
            </a:r>
          </a:p>
        </p:txBody>
      </p:sp>
      <p:sp>
        <p:nvSpPr>
          <p:cNvPr id="4" name="Slide Number Placeholder 3"/>
          <p:cNvSpPr>
            <a:spLocks noGrp="1"/>
          </p:cNvSpPr>
          <p:nvPr>
            <p:ph type="sldNum" sz="quarter" idx="10"/>
          </p:nvPr>
        </p:nvSpPr>
        <p:spPr/>
        <p:txBody>
          <a:bodyPr/>
          <a:lstStyle/>
          <a:p>
            <a:fld id="{0BAD3900-22E4-43B5-8D09-5F6F2914E7F1}" type="slidenum">
              <a:rPr lang="en-GB" smtClean="0"/>
              <a:t>9</a:t>
            </a:fld>
            <a:endParaRPr lang="en-GB"/>
          </a:p>
        </p:txBody>
      </p:sp>
    </p:spTree>
    <p:extLst>
      <p:ext uri="{BB962C8B-B14F-4D97-AF65-F5344CB8AC3E}">
        <p14:creationId xmlns:p14="http://schemas.microsoft.com/office/powerpoint/2010/main" val="942331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232136-154D-8E49-9F0F-8D035B85AE6F}"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6333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32136-154D-8E49-9F0F-8D035B85AE6F}"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06383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32136-154D-8E49-9F0F-8D035B85AE6F}"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212229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32136-154D-8E49-9F0F-8D035B85AE6F}"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40789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32136-154D-8E49-9F0F-8D035B85AE6F}"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54575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232136-154D-8E49-9F0F-8D035B85AE6F}"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37380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232136-154D-8E49-9F0F-8D035B85AE6F}"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86285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232136-154D-8E49-9F0F-8D035B85AE6F}"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79498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32136-154D-8E49-9F0F-8D035B85AE6F}"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85213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232136-154D-8E49-9F0F-8D035B85AE6F}"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07418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232136-154D-8E49-9F0F-8D035B85AE6F}"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212838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32136-154D-8E49-9F0F-8D035B85AE6F}" type="datetimeFigureOut">
              <a:rPr lang="en-US" smtClean="0"/>
              <a:t>4/2/2020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8056C-9350-3E4B-911C-FCF80EDBFE79}" type="slidenum">
              <a:rPr lang="en-US" smtClean="0"/>
              <a:t>‹#›</a:t>
            </a:fld>
            <a:endParaRPr lang="en-US"/>
          </a:p>
        </p:txBody>
      </p:sp>
    </p:spTree>
    <p:extLst>
      <p:ext uri="{BB962C8B-B14F-4D97-AF65-F5344CB8AC3E}">
        <p14:creationId xmlns:p14="http://schemas.microsoft.com/office/powerpoint/2010/main" val="133910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t.c.richards@leeds.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urban-analytics.github.io/dust/docs/ped_sim_review.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rban-analytics.github.io/dust/docs/ped_sim_review.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t.c.richards@leeds.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b="1" dirty="0">
                <a:solidFill>
                  <a:schemeClr val="tx1"/>
                </a:solidFill>
                <a:latin typeface="Arial" charset="0"/>
                <a:ea typeface="Arial" charset="0"/>
                <a:cs typeface="Arial" charset="0"/>
              </a:rPr>
              <a:t>Simulations of crowd movements: from offline to real-time</a:t>
            </a:r>
          </a:p>
          <a:p>
            <a:endParaRPr lang="en-GB" sz="2800" b="1" dirty="0">
              <a:solidFill>
                <a:schemeClr val="tx1"/>
              </a:solidFill>
              <a:latin typeface="Arial" charset="0"/>
              <a:ea typeface="Arial" charset="0"/>
              <a:cs typeface="Arial" charset="0"/>
            </a:endParaRPr>
          </a:p>
          <a:p>
            <a:r>
              <a:rPr lang="en-GB" sz="3200" b="1" dirty="0">
                <a:solidFill>
                  <a:schemeClr val="tx1"/>
                </a:solidFill>
                <a:latin typeface="Arial" charset="0"/>
                <a:ea typeface="Arial" charset="0"/>
                <a:cs typeface="Arial" charset="0"/>
              </a:rPr>
              <a:t>Thomas Richards</a:t>
            </a:r>
          </a:p>
          <a:p>
            <a:r>
              <a:rPr lang="en-GB" sz="2800" dirty="0">
                <a:latin typeface="Arial" panose="020B0604020202020204" pitchFamily="34" charset="0"/>
                <a:cs typeface="Arial" panose="020B0604020202020204" pitchFamily="34" charset="0"/>
                <a:hlinkClick r:id="rId4"/>
              </a:rPr>
              <a:t>t.c.richards@leeds.ac.uk</a:t>
            </a:r>
            <a:r>
              <a:rPr lang="en-GB" sz="2800" dirty="0">
                <a:latin typeface="Arial" panose="020B0604020202020204" pitchFamily="34" charset="0"/>
                <a:cs typeface="Arial" panose="020B0604020202020204" pitchFamily="34" charset="0"/>
              </a:rPr>
              <a:t> </a:t>
            </a:r>
          </a:p>
          <a:p>
            <a:endParaRPr lang="en-GB" sz="2800" b="1" dirty="0">
              <a:solidFill>
                <a:schemeClr val="tx1"/>
              </a:solidFill>
              <a:latin typeface="Arial" charset="0"/>
              <a:ea typeface="Arial" charset="0"/>
              <a:cs typeface="Arial" charset="0"/>
            </a:endParaRPr>
          </a:p>
          <a:p>
            <a:r>
              <a:rPr lang="en-GB" sz="2800" dirty="0">
                <a:solidFill>
                  <a:schemeClr val="tx1"/>
                </a:solidFill>
                <a:latin typeface="Arial" charset="0"/>
                <a:ea typeface="Arial" charset="0"/>
                <a:cs typeface="Arial" charset="0"/>
              </a:rPr>
              <a:t>Intern working on DUST project</a:t>
            </a:r>
          </a:p>
          <a:p>
            <a:r>
              <a:rPr lang="en-GB" sz="2800" dirty="0">
                <a:solidFill>
                  <a:schemeClr val="tx1"/>
                </a:solidFill>
                <a:latin typeface="Arial" charset="0"/>
                <a:ea typeface="Arial" charset="0"/>
                <a:cs typeface="Arial" charset="0"/>
              </a:rPr>
              <a:t>Supervisory team: Nick Malleson, Jonathon Ward, Minh Kieu</a:t>
            </a:r>
          </a:p>
          <a:p>
            <a:endParaRPr lang="en-GB" sz="2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325042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04950" y="199524"/>
            <a:ext cx="9686924" cy="6541246"/>
          </a:xfrm>
          <a:prstGeom prst="rect">
            <a:avLst/>
          </a:prstGeom>
        </p:spPr>
      </p:pic>
    </p:spTree>
    <p:extLst>
      <p:ext uri="{BB962C8B-B14F-4D97-AF65-F5344CB8AC3E}">
        <p14:creationId xmlns:p14="http://schemas.microsoft.com/office/powerpoint/2010/main" val="2862998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A581-4A26-4491-AFF1-88343D5A444E}"/>
              </a:ext>
            </a:extLst>
          </p:cNvPr>
          <p:cNvSpPr>
            <a:spLocks noGrp="1"/>
          </p:cNvSpPr>
          <p:nvPr>
            <p:ph type="title"/>
          </p:nvPr>
        </p:nvSpPr>
        <p:spPr>
          <a:xfrm>
            <a:off x="838200" y="420525"/>
            <a:ext cx="10515600" cy="1325563"/>
          </a:xfrm>
        </p:spPr>
        <p:txBody>
          <a:bodyPr/>
          <a:lstStyle/>
          <a:p>
            <a:r>
              <a:rPr lang="en-GB" b="1" dirty="0">
                <a:latin typeface="Arial" panose="020B0604020202020204" pitchFamily="34" charset="0"/>
                <a:cs typeface="Arial" panose="020B0604020202020204" pitchFamily="34" charset="0"/>
              </a:rPr>
              <a:t>Sensors measure:</a:t>
            </a:r>
          </a:p>
        </p:txBody>
      </p:sp>
      <p:sp>
        <p:nvSpPr>
          <p:cNvPr id="3" name="Content Placeholder 2">
            <a:extLst>
              <a:ext uri="{FF2B5EF4-FFF2-40B4-BE49-F238E27FC236}">
                <a16:creationId xmlns:a16="http://schemas.microsoft.com/office/drawing/2014/main" id="{061AA303-6D98-4BA3-A677-84286A897DD5}"/>
              </a:ext>
            </a:extLst>
          </p:cNvPr>
          <p:cNvSpPr>
            <a:spLocks noGrp="1"/>
          </p:cNvSpPr>
          <p:nvPr>
            <p:ph idx="1"/>
          </p:nvPr>
        </p:nvSpPr>
        <p:spPr>
          <a:xfrm>
            <a:off x="838200" y="1489450"/>
            <a:ext cx="10515600" cy="4351338"/>
          </a:xfrm>
        </p:spPr>
        <p:txBody>
          <a:bodyPr>
            <a:normAutofit/>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Atmospheric volatile organic compound levels (VOC)</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CO2 levels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Temperature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Pressure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Humidity</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Light Intensity</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Noise Levels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Occupancy (number of people)</a:t>
            </a:r>
          </a:p>
        </p:txBody>
      </p:sp>
      <p:pic>
        <p:nvPicPr>
          <p:cNvPr id="4" name="Picture 3">
            <a:extLst>
              <a:ext uri="{FF2B5EF4-FFF2-40B4-BE49-F238E27FC236}">
                <a16:creationId xmlns:a16="http://schemas.microsoft.com/office/drawing/2014/main" id="{479E723C-A404-4A1D-9F60-7A097EA67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spTree>
    <p:extLst>
      <p:ext uri="{BB962C8B-B14F-4D97-AF65-F5344CB8AC3E}">
        <p14:creationId xmlns:p14="http://schemas.microsoft.com/office/powerpoint/2010/main" val="190461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A581-4A26-4491-AFF1-88343D5A444E}"/>
              </a:ext>
            </a:extLst>
          </p:cNvPr>
          <p:cNvSpPr>
            <a:spLocks noGrp="1"/>
          </p:cNvSpPr>
          <p:nvPr>
            <p:ph type="title"/>
          </p:nvPr>
        </p:nvSpPr>
        <p:spPr>
          <a:xfrm>
            <a:off x="838200" y="873125"/>
            <a:ext cx="10515600" cy="1325563"/>
          </a:xfrm>
        </p:spPr>
        <p:txBody>
          <a:bodyPr/>
          <a:lstStyle/>
          <a:p>
            <a:r>
              <a:rPr lang="en-GB" b="1" dirty="0">
                <a:latin typeface="Arial" panose="020B0604020202020204" pitchFamily="34" charset="0"/>
                <a:cs typeface="Arial" panose="020B0604020202020204" pitchFamily="34" charset="0"/>
              </a:rPr>
              <a:t>To build a model of the Smart Building…</a:t>
            </a:r>
          </a:p>
        </p:txBody>
      </p:sp>
      <p:sp>
        <p:nvSpPr>
          <p:cNvPr id="3" name="Content Placeholder 2">
            <a:extLst>
              <a:ext uri="{FF2B5EF4-FFF2-40B4-BE49-F238E27FC236}">
                <a16:creationId xmlns:a16="http://schemas.microsoft.com/office/drawing/2014/main" id="{061AA303-6D98-4BA3-A677-84286A897DD5}"/>
              </a:ext>
            </a:extLst>
          </p:cNvPr>
          <p:cNvSpPr>
            <a:spLocks noGrp="1"/>
          </p:cNvSpPr>
          <p:nvPr>
            <p:ph idx="1"/>
          </p:nvPr>
        </p:nvSpPr>
        <p:spPr>
          <a:xfrm>
            <a:off x="838200" y="2600325"/>
            <a:ext cx="10515600" cy="4351338"/>
          </a:xfrm>
        </p:spPr>
        <p:txBody>
          <a:bodyPr>
            <a:normAutofit/>
          </a:bodyPr>
          <a:lstStyle/>
          <a:p>
            <a:pPr marL="514350" indent="-514350">
              <a:buFont typeface="+mj-lt"/>
              <a:buAutoNum type="arabicPeriod"/>
            </a:pPr>
            <a:r>
              <a:rPr lang="en-GB" b="1" dirty="0">
                <a:latin typeface="Arial" panose="020B0604020202020204" pitchFamily="34" charset="0"/>
                <a:cs typeface="Arial" panose="020B0604020202020204" pitchFamily="34" charset="0"/>
              </a:rPr>
              <a:t>Access </a:t>
            </a:r>
            <a:r>
              <a:rPr lang="en-GB" dirty="0">
                <a:latin typeface="Arial" panose="020B0604020202020204" pitchFamily="34" charset="0"/>
                <a:cs typeface="Arial" panose="020B0604020202020204" pitchFamily="34" charset="0"/>
              </a:rPr>
              <a:t>the data</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Build Python module to </a:t>
            </a:r>
            <a:r>
              <a:rPr lang="en-GB" b="1" dirty="0">
                <a:latin typeface="Arial" panose="020B0604020202020204" pitchFamily="34" charset="0"/>
                <a:cs typeface="Arial" panose="020B0604020202020204" pitchFamily="34" charset="0"/>
              </a:rPr>
              <a:t>retrieve data</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Build SQL database to </a:t>
            </a:r>
            <a:r>
              <a:rPr lang="en-GB" b="1" dirty="0">
                <a:latin typeface="Arial" panose="020B0604020202020204" pitchFamily="34" charset="0"/>
                <a:cs typeface="Arial" panose="020B0604020202020204" pitchFamily="34" charset="0"/>
              </a:rPr>
              <a:t>store data</a:t>
            </a:r>
          </a:p>
          <a:p>
            <a:pPr marL="514350" indent="-514350">
              <a:buFont typeface="+mj-lt"/>
              <a:buAutoNum type="arabicPeriod"/>
            </a:pPr>
            <a:endParaRPr lang="en-GB" b="1"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Visualise and </a:t>
            </a:r>
            <a:r>
              <a:rPr lang="en-GB" b="1" dirty="0">
                <a:latin typeface="Arial" panose="020B0604020202020204" pitchFamily="34" charset="0"/>
                <a:cs typeface="Arial" panose="020B0604020202020204" pitchFamily="34" charset="0"/>
              </a:rPr>
              <a:t>understand</a:t>
            </a:r>
            <a:r>
              <a:rPr lang="en-GB" dirty="0">
                <a:latin typeface="Arial" panose="020B0604020202020204" pitchFamily="34" charset="0"/>
                <a:cs typeface="Arial" panose="020B0604020202020204" pitchFamily="34" charset="0"/>
              </a:rPr>
              <a:t> the data</a:t>
            </a:r>
            <a:endParaRPr lang="en-GB"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9E723C-A404-4A1D-9F60-7A097EA67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spTree>
    <p:extLst>
      <p:ext uri="{BB962C8B-B14F-4D97-AF65-F5344CB8AC3E}">
        <p14:creationId xmlns:p14="http://schemas.microsoft.com/office/powerpoint/2010/main" val="316676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34E7205-D954-46A0-92D2-75CA0E86BC0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71392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98F37-E846-4841-AE46-7B312F6FA2C7}"/>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36561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B56B49B-052D-4367-805E-E9C03863CCD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3842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AB54434B-EB3D-4440-81EE-6AF39F0B7B8B}"/>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46338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25E61-4E1B-4D92-BD49-8E76803A3D4E}"/>
              </a:ext>
            </a:extLst>
          </p:cNvPr>
          <p:cNvPicPr>
            <a:picLocks noChangeAspect="1"/>
          </p:cNvPicPr>
          <p:nvPr/>
        </p:nvPicPr>
        <p:blipFill>
          <a:blip r:embed="rId3"/>
          <a:stretch>
            <a:fillRect/>
          </a:stretch>
        </p:blipFill>
        <p:spPr>
          <a:xfrm>
            <a:off x="3524250" y="1657350"/>
            <a:ext cx="5143500" cy="3543300"/>
          </a:xfrm>
          <a:prstGeom prst="rect">
            <a:avLst/>
          </a:prstGeom>
        </p:spPr>
      </p:pic>
      <p:sp>
        <p:nvSpPr>
          <p:cNvPr id="7" name="Title 6">
            <a:extLst>
              <a:ext uri="{FF2B5EF4-FFF2-40B4-BE49-F238E27FC236}">
                <a16:creationId xmlns:a16="http://schemas.microsoft.com/office/drawing/2014/main" id="{B7CDE1D5-5EF4-46E2-8C32-BAF8FF06DDBE}"/>
              </a:ext>
            </a:extLst>
          </p:cNvPr>
          <p:cNvSpPr>
            <a:spLocks noGrp="1"/>
          </p:cNvSpPr>
          <p:nvPr>
            <p:ph type="title"/>
          </p:nvPr>
        </p:nvSpPr>
        <p:spPr/>
        <p:txBody>
          <a:bodyPr/>
          <a:lstStyle/>
          <a:p>
            <a:r>
              <a:rPr lang="en-GB" b="1" dirty="0"/>
              <a:t>ABM software review</a:t>
            </a:r>
          </a:p>
        </p:txBody>
      </p:sp>
      <p:sp>
        <p:nvSpPr>
          <p:cNvPr id="8" name="Content Placeholder 7">
            <a:extLst>
              <a:ext uri="{FF2B5EF4-FFF2-40B4-BE49-F238E27FC236}">
                <a16:creationId xmlns:a16="http://schemas.microsoft.com/office/drawing/2014/main" id="{A3EF0C7B-8943-439C-94FF-5A2063D03CAA}"/>
              </a:ext>
            </a:extLst>
          </p:cNvPr>
          <p:cNvSpPr>
            <a:spLocks noGrp="1"/>
          </p:cNvSpPr>
          <p:nvPr>
            <p:ph idx="1"/>
          </p:nvPr>
        </p:nvSpPr>
        <p:spPr>
          <a:xfrm>
            <a:off x="838200" y="5516562"/>
            <a:ext cx="10515600" cy="976313"/>
          </a:xfrm>
        </p:spPr>
        <p:txBody>
          <a:bodyPr>
            <a:normAutofit lnSpcReduction="10000"/>
          </a:bodyPr>
          <a:lstStyle/>
          <a:p>
            <a:pPr marL="0" indent="0">
              <a:buNone/>
            </a:pPr>
            <a:r>
              <a:rPr lang="en-GB" dirty="0"/>
              <a:t>Screenshot from </a:t>
            </a:r>
            <a:r>
              <a:rPr lang="en-GB" dirty="0" err="1"/>
              <a:t>Cromosim</a:t>
            </a:r>
            <a:r>
              <a:rPr lang="en-GB" dirty="0"/>
              <a:t> as part of software review:</a:t>
            </a:r>
          </a:p>
          <a:p>
            <a:pPr marL="0" indent="0">
              <a:buNone/>
            </a:pPr>
            <a:r>
              <a:rPr lang="en-GB" dirty="0">
                <a:hlinkClick r:id="rId4"/>
              </a:rPr>
              <a:t>https://urban-analytics.github.io/dust/docs/ped_sim_review.pdf</a:t>
            </a:r>
            <a:endParaRPr lang="en-GB" dirty="0"/>
          </a:p>
          <a:p>
            <a:endParaRPr lang="en-GB" dirty="0"/>
          </a:p>
        </p:txBody>
      </p:sp>
    </p:spTree>
    <p:extLst>
      <p:ext uri="{BB962C8B-B14F-4D97-AF65-F5344CB8AC3E}">
        <p14:creationId xmlns:p14="http://schemas.microsoft.com/office/powerpoint/2010/main" val="58662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993775"/>
            <a:ext cx="10515600" cy="1325563"/>
          </a:xfrm>
        </p:spPr>
        <p:txBody>
          <a:bodyPr/>
          <a:lstStyle/>
          <a:p>
            <a:r>
              <a:rPr lang="en-GB" b="1" dirty="0">
                <a:latin typeface="Arial" panose="020B0604020202020204" pitchFamily="34" charset="0"/>
                <a:cs typeface="Arial" panose="020B0604020202020204" pitchFamily="34" charset="0"/>
              </a:rPr>
              <a:t>Conclusion</a:t>
            </a:r>
          </a:p>
        </p:txBody>
      </p:sp>
      <p:sp>
        <p:nvSpPr>
          <p:cNvPr id="6" name="Content Placeholder 5"/>
          <p:cNvSpPr>
            <a:spLocks noGrp="1"/>
          </p:cNvSpPr>
          <p:nvPr>
            <p:ph idx="1"/>
          </p:nvPr>
        </p:nvSpPr>
        <p:spPr>
          <a:xfrm>
            <a:off x="838200" y="2454275"/>
            <a:ext cx="11102788" cy="4351338"/>
          </a:xfrm>
        </p:spPr>
        <p:txBody>
          <a:bodyPr>
            <a:normAutofit/>
          </a:bodyPr>
          <a:lstStyle/>
          <a:p>
            <a:r>
              <a:rPr lang="en-GB" sz="2600" dirty="0">
                <a:latin typeface="Arial" panose="020B0604020202020204" pitchFamily="34" charset="0"/>
                <a:cs typeface="Arial" panose="020B0604020202020204" pitchFamily="34" charset="0"/>
              </a:rPr>
              <a:t>Plotting from the database allows us to understand how people are using the building</a:t>
            </a:r>
          </a:p>
          <a:p>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This information will be used to build a model which incorporates real-time data through data assimilation</a:t>
            </a:r>
          </a:p>
          <a:p>
            <a:pPr marL="0" indent="0">
              <a:buNone/>
            </a:pP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Review: </a:t>
            </a:r>
            <a:r>
              <a:rPr lang="en-GB" sz="2600" dirty="0">
                <a:latin typeface="Arial" panose="020B0604020202020204" pitchFamily="34" charset="0"/>
                <a:cs typeface="Arial" panose="020B0604020202020204" pitchFamily="34" charset="0"/>
                <a:hlinkClick r:id="rId3"/>
              </a:rPr>
              <a:t>https://urban-analytics.github.io/dust/docs/ped_sim_review.pdf</a:t>
            </a: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Email</a:t>
            </a:r>
            <a:r>
              <a:rPr lang="en-GB" sz="2600" b="1" dirty="0">
                <a:latin typeface="Arial" panose="020B0604020202020204" pitchFamily="34" charset="0"/>
                <a:cs typeface="Arial" panose="020B0604020202020204" pitchFamily="34" charset="0"/>
              </a:rPr>
              <a:t>: </a:t>
            </a:r>
            <a:r>
              <a:rPr lang="en-GB" sz="2600" dirty="0">
                <a:latin typeface="Arial" panose="020B0604020202020204" pitchFamily="34" charset="0"/>
                <a:cs typeface="Arial" panose="020B0604020202020204" pitchFamily="34" charset="0"/>
                <a:hlinkClick r:id="rId4"/>
              </a:rPr>
              <a:t>t.</a:t>
            </a:r>
            <a:r>
              <a:rPr lang="en-GB" sz="2600">
                <a:latin typeface="Arial" panose="020B0604020202020204" pitchFamily="34" charset="0"/>
                <a:cs typeface="Arial" panose="020B0604020202020204" pitchFamily="34" charset="0"/>
                <a:hlinkClick r:id="rId4"/>
              </a:rPr>
              <a:t>c.richards</a:t>
            </a:r>
            <a:r>
              <a:rPr lang="en-GB" sz="2600" dirty="0">
                <a:latin typeface="Arial" panose="020B0604020202020204" pitchFamily="34" charset="0"/>
                <a:cs typeface="Arial" panose="020B0604020202020204" pitchFamily="34" charset="0"/>
                <a:hlinkClick r:id="rId4"/>
              </a:rPr>
              <a:t>@leeds.ac.uk</a:t>
            </a:r>
            <a:r>
              <a:rPr lang="en-GB" sz="2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9534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title"/>
          </p:nvPr>
        </p:nvSpPr>
        <p:spPr/>
        <p:txBody>
          <a:bodyPr/>
          <a:lstStyle/>
          <a:p>
            <a:r>
              <a:rPr lang="en-US"/>
              <a:t>Presentation title slide</a:t>
            </a:r>
            <a:endParaRPr lang="en-US" dirty="0"/>
          </a:p>
        </p:txBody>
      </p:sp>
      <p:pic>
        <p:nvPicPr>
          <p:cNvPr id="6" name="Picture 5">
            <a:extLst>
              <a:ext uri="{FF2B5EF4-FFF2-40B4-BE49-F238E27FC236}">
                <a16:creationId xmlns:a16="http://schemas.microsoft.com/office/drawing/2014/main" id="{2A114939-C500-41B7-B0BD-A482B4B33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sp>
        <p:nvSpPr>
          <p:cNvPr id="7" name="TextBox 6">
            <a:extLst>
              <a:ext uri="{FF2B5EF4-FFF2-40B4-BE49-F238E27FC236}">
                <a16:creationId xmlns:a16="http://schemas.microsoft.com/office/drawing/2014/main" id="{70B10D8E-8C68-42FA-8396-B2BECB723BC8}"/>
              </a:ext>
            </a:extLst>
          </p:cNvPr>
          <p:cNvSpPr txBox="1"/>
          <p:nvPr/>
        </p:nvSpPr>
        <p:spPr>
          <a:xfrm>
            <a:off x="286457" y="5561118"/>
            <a:ext cx="680694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 simulated crowd evacuating crowd, from </a:t>
            </a:r>
            <a:r>
              <a:rPr lang="en-GB" sz="1600" dirty="0" err="1">
                <a:latin typeface="Arial" panose="020B0604020202020204" pitchFamily="34" charset="0"/>
                <a:cs typeface="Arial" panose="020B0604020202020204" pitchFamily="34" charset="0"/>
              </a:rPr>
              <a:t>Axblad</a:t>
            </a:r>
            <a:r>
              <a:rPr lang="en-GB" sz="1600" dirty="0">
                <a:latin typeface="Arial" panose="020B0604020202020204" pitchFamily="34" charset="0"/>
                <a:cs typeface="Arial" panose="020B0604020202020204" pitchFamily="34" charset="0"/>
              </a:rPr>
              <a:t> and Gonzalez (2018)</a:t>
            </a:r>
          </a:p>
        </p:txBody>
      </p:sp>
      <p:pic>
        <p:nvPicPr>
          <p:cNvPr id="11" name="Content Placeholder 10">
            <a:extLst>
              <a:ext uri="{FF2B5EF4-FFF2-40B4-BE49-F238E27FC236}">
                <a16:creationId xmlns:a16="http://schemas.microsoft.com/office/drawing/2014/main" id="{6956987D-F8E0-425E-AF58-B434EC5221C2}"/>
              </a:ext>
            </a:extLst>
          </p:cNvPr>
          <p:cNvPicPr>
            <a:picLocks noGrp="1" noChangeAspect="1"/>
          </p:cNvPicPr>
          <p:nvPr>
            <p:ph sz="half" idx="1"/>
          </p:nvPr>
        </p:nvPicPr>
        <p:blipFill>
          <a:blip r:embed="rId4"/>
          <a:stretch>
            <a:fillRect/>
          </a:stretch>
        </p:blipFill>
        <p:spPr>
          <a:xfrm>
            <a:off x="111552" y="1495598"/>
            <a:ext cx="7156758" cy="4065520"/>
          </a:xfrm>
          <a:prstGeom prst="rect">
            <a:avLst/>
          </a:prstGeom>
        </p:spPr>
      </p:pic>
      <p:pic>
        <p:nvPicPr>
          <p:cNvPr id="16" name="Content Placeholder 15">
            <a:extLst>
              <a:ext uri="{FF2B5EF4-FFF2-40B4-BE49-F238E27FC236}">
                <a16:creationId xmlns:a16="http://schemas.microsoft.com/office/drawing/2014/main" id="{D98306BA-6A6D-4732-838D-265D45E101B1}"/>
              </a:ext>
            </a:extLst>
          </p:cNvPr>
          <p:cNvPicPr>
            <a:picLocks noGrp="1" noChangeAspect="1"/>
          </p:cNvPicPr>
          <p:nvPr>
            <p:ph sz="half" idx="2"/>
          </p:nvPr>
        </p:nvPicPr>
        <p:blipFill rotWithShape="1">
          <a:blip r:embed="rId5"/>
          <a:srcRect l="3095" t="6940" r="36276" b="20180"/>
          <a:stretch/>
        </p:blipFill>
        <p:spPr>
          <a:xfrm>
            <a:off x="7518729" y="852526"/>
            <a:ext cx="4273060" cy="2887868"/>
          </a:xfrm>
          <a:prstGeom prst="rect">
            <a:avLst/>
          </a:prstGeom>
        </p:spPr>
      </p:pic>
      <p:sp>
        <p:nvSpPr>
          <p:cNvPr id="17" name="TextBox 16">
            <a:extLst>
              <a:ext uri="{FF2B5EF4-FFF2-40B4-BE49-F238E27FC236}">
                <a16:creationId xmlns:a16="http://schemas.microsoft.com/office/drawing/2014/main" id="{BF2124B8-A5E0-489F-A243-60A254A4E3EB}"/>
              </a:ext>
            </a:extLst>
          </p:cNvPr>
          <p:cNvSpPr txBox="1"/>
          <p:nvPr/>
        </p:nvSpPr>
        <p:spPr>
          <a:xfrm>
            <a:off x="7268310" y="3713884"/>
            <a:ext cx="536330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Crowd simulation using </a:t>
            </a:r>
            <a:r>
              <a:rPr lang="en-GB" sz="1600" dirty="0" err="1">
                <a:latin typeface="Arial" panose="020B0604020202020204" pitchFamily="34" charset="0"/>
                <a:cs typeface="Arial" panose="020B0604020202020204" pitchFamily="34" charset="0"/>
              </a:rPr>
              <a:t>Golaem</a:t>
            </a:r>
            <a:r>
              <a:rPr lang="en-GB" sz="1600" dirty="0">
                <a:latin typeface="Arial" panose="020B0604020202020204" pitchFamily="34" charset="0"/>
                <a:cs typeface="Arial" panose="020B0604020202020204" pitchFamily="34" charset="0"/>
              </a:rPr>
              <a:t>, Game of Thrones</a:t>
            </a:r>
          </a:p>
        </p:txBody>
      </p:sp>
      <p:pic>
        <p:nvPicPr>
          <p:cNvPr id="1026" name="Picture 2" descr="https://www.burohappold.com/wp-content/uploads/2019/07/urban-analytics-product-screengrab.jpg">
            <a:extLst>
              <a:ext uri="{FF2B5EF4-FFF2-40B4-BE49-F238E27FC236}">
                <a16:creationId xmlns:a16="http://schemas.microsoft.com/office/drawing/2014/main" id="{38D0D1BF-6AD0-4B85-AE3A-2AC9AC906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729" y="4056789"/>
            <a:ext cx="3727936" cy="24865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D5CC2A2-F3F4-4F5E-9A35-3CD718C336AC}"/>
              </a:ext>
            </a:extLst>
          </p:cNvPr>
          <p:cNvSpPr txBox="1"/>
          <p:nvPr/>
        </p:nvSpPr>
        <p:spPr>
          <a:xfrm>
            <a:off x="7268310" y="6543322"/>
            <a:ext cx="5363306" cy="338554"/>
          </a:xfrm>
          <a:prstGeom prst="rect">
            <a:avLst/>
          </a:prstGeom>
          <a:noFill/>
        </p:spPr>
        <p:txBody>
          <a:bodyPr wrap="square" rtlCol="0">
            <a:spAutoFit/>
          </a:bodyPr>
          <a:lstStyle/>
          <a:p>
            <a:r>
              <a:rPr lang="en-GB" sz="1600" dirty="0" err="1">
                <a:latin typeface="Arial" panose="020B0604020202020204" pitchFamily="34" charset="0"/>
                <a:cs typeface="Arial" panose="020B0604020202020204" pitchFamily="34" charset="0"/>
              </a:rPr>
              <a:t>Burrohappold</a:t>
            </a:r>
            <a:r>
              <a:rPr lang="en-GB" sz="1600" dirty="0">
                <a:latin typeface="Arial" panose="020B0604020202020204" pitchFamily="34" charset="0"/>
                <a:cs typeface="Arial" panose="020B0604020202020204" pitchFamily="34" charset="0"/>
              </a:rPr>
              <a:t> Engineering urban planning tool</a:t>
            </a:r>
          </a:p>
        </p:txBody>
      </p:sp>
    </p:spTree>
    <p:extLst>
      <p:ext uri="{BB962C8B-B14F-4D97-AF65-F5344CB8AC3E}">
        <p14:creationId xmlns:p14="http://schemas.microsoft.com/office/powerpoint/2010/main" val="9744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344414-5899-4A58-8C77-5F085C1302C5}"/>
              </a:ext>
            </a:extLst>
          </p:cNvPr>
          <p:cNvSpPr>
            <a:spLocks noGrp="1"/>
          </p:cNvSpPr>
          <p:nvPr>
            <p:ph type="title"/>
          </p:nvPr>
        </p:nvSpPr>
        <p:spPr>
          <a:xfrm>
            <a:off x="838200" y="884118"/>
            <a:ext cx="10515600" cy="1325563"/>
          </a:xfrm>
        </p:spPr>
        <p:txBody>
          <a:bodyPr/>
          <a:lstStyle/>
          <a:p>
            <a:r>
              <a:rPr lang="en-GB" b="1" dirty="0">
                <a:latin typeface="Arial" panose="020B0604020202020204" pitchFamily="34" charset="0"/>
                <a:cs typeface="Arial" panose="020B0604020202020204" pitchFamily="34" charset="0"/>
              </a:rPr>
              <a:t>Agent-based models (ABMs)</a:t>
            </a:r>
          </a:p>
        </p:txBody>
      </p:sp>
      <p:sp>
        <p:nvSpPr>
          <p:cNvPr id="10" name="Content Placeholder 9">
            <a:extLst>
              <a:ext uri="{FF2B5EF4-FFF2-40B4-BE49-F238E27FC236}">
                <a16:creationId xmlns:a16="http://schemas.microsoft.com/office/drawing/2014/main" id="{F474D4DA-3703-4003-8FF0-D53C126C1FA2}"/>
              </a:ext>
            </a:extLst>
          </p:cNvPr>
          <p:cNvSpPr>
            <a:spLocks noGrp="1"/>
          </p:cNvSpPr>
          <p:nvPr>
            <p:ph idx="1"/>
          </p:nvPr>
        </p:nvSpPr>
        <p:spPr>
          <a:xfrm>
            <a:off x="838200" y="2344618"/>
            <a:ext cx="10515600" cy="4351338"/>
          </a:xfrm>
        </p:spPr>
        <p:txBody>
          <a:bodyPr>
            <a:normAutofit/>
          </a:bodyPr>
          <a:lstStyle/>
          <a:p>
            <a:r>
              <a:rPr lang="en-GB" dirty="0">
                <a:latin typeface="Arial" panose="020B0604020202020204" pitchFamily="34" charset="0"/>
                <a:cs typeface="Arial" panose="020B0604020202020204" pitchFamily="34" charset="0"/>
              </a:rPr>
              <a:t>Useful for simulating crowds with </a:t>
            </a:r>
            <a:r>
              <a:rPr lang="en-GB" b="1" dirty="0">
                <a:latin typeface="Arial" panose="020B0604020202020204" pitchFamily="34" charset="0"/>
                <a:cs typeface="Arial" panose="020B0604020202020204" pitchFamily="34" charset="0"/>
              </a:rPr>
              <a:t>heterogenous behaviours </a:t>
            </a:r>
            <a:r>
              <a:rPr lang="en-GB" dirty="0">
                <a:latin typeface="Arial" panose="020B0604020202020204" pitchFamily="34" charset="0"/>
                <a:cs typeface="Arial" panose="020B0604020202020204" pitchFamily="34" charset="0"/>
              </a:rPr>
              <a:t>of individuals</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Offline models </a:t>
            </a:r>
            <a:r>
              <a:rPr lang="en-GB" dirty="0">
                <a:latin typeface="Arial" panose="020B0604020202020204" pitchFamily="34" charset="0"/>
                <a:cs typeface="Arial" panose="020B0604020202020204" pitchFamily="34" charset="0"/>
              </a:rPr>
              <a:t>from historical data</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But,</a:t>
            </a:r>
            <a:r>
              <a:rPr lang="en-GB" dirty="0">
                <a:latin typeface="Arial" panose="020B0604020202020204" pitchFamily="34" charset="0"/>
                <a:cs typeface="Arial" panose="020B0604020202020204" pitchFamily="34" charset="0"/>
              </a:rPr>
              <a:t> no established methodologies for </a:t>
            </a:r>
            <a:r>
              <a:rPr lang="en-GB" b="1" dirty="0">
                <a:latin typeface="Arial" panose="020B0604020202020204" pitchFamily="34" charset="0"/>
                <a:cs typeface="Arial" panose="020B0604020202020204" pitchFamily="34" charset="0"/>
              </a:rPr>
              <a:t>Dynamic Data Assimilation (</a:t>
            </a:r>
            <a:r>
              <a:rPr lang="en-GB" b="1" dirty="0" err="1">
                <a:latin typeface="Arial" panose="020B0604020202020204" pitchFamily="34" charset="0"/>
                <a:cs typeface="Arial" panose="020B0604020202020204" pitchFamily="34" charset="0"/>
              </a:rPr>
              <a:t>DDA</a:t>
            </a:r>
            <a:r>
              <a:rPr lang="en-GB"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in agent-based models of </a:t>
            </a:r>
            <a:r>
              <a:rPr lang="en-GB" b="1" dirty="0">
                <a:latin typeface="Arial" panose="020B0604020202020204" pitchFamily="34" charset="0"/>
                <a:cs typeface="Arial" panose="020B0604020202020204" pitchFamily="34" charset="0"/>
              </a:rPr>
              <a:t>crowd simulations</a:t>
            </a:r>
          </a:p>
        </p:txBody>
      </p:sp>
      <p:pic>
        <p:nvPicPr>
          <p:cNvPr id="4" name="Picture 3">
            <a:extLst>
              <a:ext uri="{FF2B5EF4-FFF2-40B4-BE49-F238E27FC236}">
                <a16:creationId xmlns:a16="http://schemas.microsoft.com/office/drawing/2014/main" id="{10A4B74B-8DA7-4D1F-A079-C61D9FBE6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spTree>
    <p:extLst>
      <p:ext uri="{BB962C8B-B14F-4D97-AF65-F5344CB8AC3E}">
        <p14:creationId xmlns:p14="http://schemas.microsoft.com/office/powerpoint/2010/main" val="149894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A581-4A26-4491-AFF1-88343D5A444E}"/>
              </a:ext>
            </a:extLst>
          </p:cNvPr>
          <p:cNvSpPr>
            <a:spLocks noGrp="1"/>
          </p:cNvSpPr>
          <p:nvPr>
            <p:ph type="title"/>
          </p:nvPr>
        </p:nvSpPr>
        <p:spPr>
          <a:xfrm>
            <a:off x="838200" y="873125"/>
            <a:ext cx="10515600" cy="1325563"/>
          </a:xfrm>
        </p:spPr>
        <p:txBody>
          <a:bodyPr/>
          <a:lstStyle/>
          <a:p>
            <a:r>
              <a:rPr lang="en-GB" b="1" dirty="0">
                <a:latin typeface="Arial" panose="020B0604020202020204" pitchFamily="34" charset="0"/>
                <a:cs typeface="Arial" panose="020B0604020202020204" pitchFamily="34" charset="0"/>
              </a:rPr>
              <a:t>Project goal</a:t>
            </a:r>
          </a:p>
        </p:txBody>
      </p:sp>
      <p:sp>
        <p:nvSpPr>
          <p:cNvPr id="3" name="Content Placeholder 2">
            <a:extLst>
              <a:ext uri="{FF2B5EF4-FFF2-40B4-BE49-F238E27FC236}">
                <a16:creationId xmlns:a16="http://schemas.microsoft.com/office/drawing/2014/main" id="{061AA303-6D98-4BA3-A677-84286A897DD5}"/>
              </a:ext>
            </a:extLst>
          </p:cNvPr>
          <p:cNvSpPr>
            <a:spLocks noGrp="1"/>
          </p:cNvSpPr>
          <p:nvPr>
            <p:ph idx="1"/>
          </p:nvPr>
        </p:nvSpPr>
        <p:spPr>
          <a:xfrm>
            <a:off x="838200" y="2600325"/>
            <a:ext cx="10515600" cy="4351338"/>
          </a:xfrm>
        </p:spPr>
        <p:txBody>
          <a:bodyPr>
            <a:normAutofit/>
          </a:bodyPr>
          <a:lstStyle/>
          <a:p>
            <a:r>
              <a:rPr lang="en-GB" sz="3200" dirty="0">
                <a:latin typeface="Arial" panose="020B0604020202020204" pitchFamily="34" charset="0"/>
                <a:cs typeface="Arial" panose="020B0604020202020204" pitchFamily="34" charset="0"/>
              </a:rPr>
              <a:t>Construct an </a:t>
            </a:r>
            <a:r>
              <a:rPr lang="en-GB" sz="3200" b="1" dirty="0">
                <a:latin typeface="Arial" panose="020B0604020202020204" pitchFamily="34" charset="0"/>
                <a:cs typeface="Arial" panose="020B0604020202020204" pitchFamily="34" charset="0"/>
              </a:rPr>
              <a:t>agent-based model</a:t>
            </a:r>
            <a:r>
              <a:rPr lang="en-GB" sz="3200" dirty="0">
                <a:latin typeface="Arial" panose="020B0604020202020204" pitchFamily="34" charset="0"/>
                <a:cs typeface="Arial" panose="020B0604020202020204" pitchFamily="34" charset="0"/>
              </a:rPr>
              <a:t> that uses </a:t>
            </a:r>
            <a:r>
              <a:rPr lang="en-GB" sz="3200" b="1" dirty="0">
                <a:latin typeface="Arial" panose="020B0604020202020204" pitchFamily="34" charset="0"/>
                <a:cs typeface="Arial" panose="020B0604020202020204" pitchFamily="34" charset="0"/>
              </a:rPr>
              <a:t>dynamic data assimilation</a:t>
            </a:r>
            <a:r>
              <a:rPr lang="en-GB" sz="3200" dirty="0">
                <a:latin typeface="Arial" panose="020B0604020202020204" pitchFamily="34" charset="0"/>
                <a:cs typeface="Arial" panose="020B0604020202020204" pitchFamily="34" charset="0"/>
              </a:rPr>
              <a:t> in a </a:t>
            </a:r>
            <a:r>
              <a:rPr lang="en-GB" sz="3200" b="1" dirty="0">
                <a:latin typeface="Arial" panose="020B0604020202020204" pitchFamily="34" charset="0"/>
                <a:cs typeface="Arial" panose="020B0604020202020204" pitchFamily="34" charset="0"/>
              </a:rPr>
              <a:t>real world</a:t>
            </a:r>
            <a:r>
              <a:rPr lang="en-GB" sz="3200" dirty="0">
                <a:latin typeface="Arial" panose="020B0604020202020204" pitchFamily="34" charset="0"/>
                <a:cs typeface="Arial" panose="020B0604020202020204" pitchFamily="34" charset="0"/>
              </a:rPr>
              <a:t> application</a:t>
            </a:r>
            <a:endParaRPr lang="en-GB" sz="32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9E723C-A404-4A1D-9F60-7A097EA67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spTree>
    <p:extLst>
      <p:ext uri="{BB962C8B-B14F-4D97-AF65-F5344CB8AC3E}">
        <p14:creationId xmlns:p14="http://schemas.microsoft.com/office/powerpoint/2010/main" val="164211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A4B74B-8DA7-4D1F-A079-C61D9FBE6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97" y="178962"/>
            <a:ext cx="2742670" cy="483126"/>
          </a:xfrm>
          <a:prstGeom prst="rect">
            <a:avLst/>
          </a:prstGeom>
        </p:spPr>
      </p:pic>
      <p:pic>
        <p:nvPicPr>
          <p:cNvPr id="3074" name="Picture 2" descr="https://i0.wp.com/s3-eu-west-1.amazonaws.com/media.ts.catapult/wp-content/uploads/2019/04/01100252/00921_CPC-Banner-for-linked-in-400px-x-400px.jpg?resize=833%2C470&amp;ssl=1">
            <a:extLst>
              <a:ext uri="{FF2B5EF4-FFF2-40B4-BE49-F238E27FC236}">
                <a16:creationId xmlns:a16="http://schemas.microsoft.com/office/drawing/2014/main" id="{058709C7-95BD-4FA7-AD16-000D909892E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71135" y="988800"/>
            <a:ext cx="8649729" cy="48804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332F070-D34E-4006-BB97-98F8ACD83CA1}"/>
              </a:ext>
            </a:extLst>
          </p:cNvPr>
          <p:cNvSpPr/>
          <p:nvPr/>
        </p:nvSpPr>
        <p:spPr>
          <a:xfrm>
            <a:off x="2600983" y="4786354"/>
            <a:ext cx="6096000" cy="707886"/>
          </a:xfrm>
          <a:prstGeom prst="rect">
            <a:avLst/>
          </a:prstGeom>
        </p:spPr>
        <p:txBody>
          <a:bodyPr>
            <a:spAutoFit/>
          </a:bodyPr>
          <a:lstStyle/>
          <a:p>
            <a:r>
              <a:rPr lang="en-GB" sz="4000" b="1" dirty="0">
                <a:latin typeface="Aharoni" panose="020B0604020202020204" pitchFamily="2" charset="-79"/>
                <a:cs typeface="Aharoni" panose="020B0604020202020204" pitchFamily="2" charset="-79"/>
              </a:rPr>
              <a:t>Smart Building</a:t>
            </a:r>
          </a:p>
        </p:txBody>
      </p:sp>
    </p:spTree>
    <p:extLst>
      <p:ext uri="{BB962C8B-B14F-4D97-AF65-F5344CB8AC3E}">
        <p14:creationId xmlns:p14="http://schemas.microsoft.com/office/powerpoint/2010/main" val="3262133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TextBox 71"/>
          <p:cNvSpPr txBox="1"/>
          <p:nvPr/>
        </p:nvSpPr>
        <p:spPr>
          <a:xfrm>
            <a:off x="6528049" y="3360170"/>
            <a:ext cx="1674643" cy="646331"/>
          </a:xfrm>
          <a:prstGeom prst="rect">
            <a:avLst/>
          </a:prstGeom>
          <a:solidFill>
            <a:schemeClr val="bg1"/>
          </a:solidFill>
          <a:ln w="22225">
            <a:noFill/>
            <a:prstDash val="solid"/>
          </a:ln>
        </p:spPr>
        <p:txBody>
          <a:bodyPr wrap="square" rtlCol="0">
            <a:spAutoFit/>
          </a:bodyPr>
          <a:lstStyle/>
          <a:p>
            <a:pPr algn="ctr"/>
            <a:r>
              <a:rPr lang="en-GB" sz="3600" dirty="0"/>
              <a:t>Sensors</a:t>
            </a:r>
            <a:endParaRPr lang="en-GB" sz="2400" dirty="0"/>
          </a:p>
        </p:txBody>
      </p:sp>
      <p:sp>
        <p:nvSpPr>
          <p:cNvPr id="204" name="Rectangle 203"/>
          <p:cNvSpPr/>
          <p:nvPr/>
        </p:nvSpPr>
        <p:spPr>
          <a:xfrm>
            <a:off x="9696399" y="4144120"/>
            <a:ext cx="1440161" cy="21652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p:cNvSpPr/>
          <p:nvPr/>
        </p:nvSpPr>
        <p:spPr>
          <a:xfrm flipH="1">
            <a:off x="7536160" y="4154040"/>
            <a:ext cx="2160240" cy="2155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p:cNvSpPr/>
          <p:nvPr/>
        </p:nvSpPr>
        <p:spPr>
          <a:xfrm>
            <a:off x="7536160" y="4149080"/>
            <a:ext cx="3600400" cy="21602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7536160" y="1988837"/>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55440" y="548680"/>
            <a:ext cx="10081120" cy="57606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p:cNvSpPr/>
          <p:nvPr/>
        </p:nvSpPr>
        <p:spPr>
          <a:xfrm>
            <a:off x="1055440" y="548680"/>
            <a:ext cx="5760640" cy="2880319"/>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p:cNvSpPr/>
          <p:nvPr/>
        </p:nvSpPr>
        <p:spPr>
          <a:xfrm flipV="1">
            <a:off x="1055440" y="4149078"/>
            <a:ext cx="5760640" cy="2160242"/>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p:cNvSpPr/>
          <p:nvPr/>
        </p:nvSpPr>
        <p:spPr>
          <a:xfrm flipV="1">
            <a:off x="7536160" y="548680"/>
            <a:ext cx="3600400" cy="288032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p:cNvSpPr txBox="1"/>
          <p:nvPr/>
        </p:nvSpPr>
        <p:spPr>
          <a:xfrm>
            <a:off x="7721418" y="658570"/>
            <a:ext cx="822854" cy="523220"/>
          </a:xfrm>
          <a:prstGeom prst="rect">
            <a:avLst/>
          </a:prstGeom>
          <a:solidFill>
            <a:schemeClr val="bg1"/>
          </a:solidFill>
          <a:ln>
            <a:noFill/>
            <a:prstDash val="solid"/>
          </a:ln>
        </p:spPr>
        <p:txBody>
          <a:bodyPr wrap="none" rtlCol="0">
            <a:spAutoFit/>
          </a:bodyPr>
          <a:lstStyle/>
          <a:p>
            <a:r>
              <a:rPr lang="en-GB" sz="2800" dirty="0"/>
              <a:t>Café</a:t>
            </a:r>
          </a:p>
        </p:txBody>
      </p:sp>
      <p:sp>
        <p:nvSpPr>
          <p:cNvPr id="167" name="TextBox 166"/>
          <p:cNvSpPr txBox="1"/>
          <p:nvPr/>
        </p:nvSpPr>
        <p:spPr>
          <a:xfrm>
            <a:off x="1187796" y="4279806"/>
            <a:ext cx="4033797" cy="523220"/>
          </a:xfrm>
          <a:prstGeom prst="rect">
            <a:avLst/>
          </a:prstGeom>
          <a:solidFill>
            <a:schemeClr val="bg1"/>
          </a:solidFill>
          <a:ln>
            <a:noFill/>
            <a:prstDash val="solid"/>
          </a:ln>
        </p:spPr>
        <p:txBody>
          <a:bodyPr wrap="none" rtlCol="0">
            <a:spAutoFit/>
          </a:bodyPr>
          <a:lstStyle/>
          <a:p>
            <a:r>
              <a:rPr lang="en-GB" sz="2800" dirty="0"/>
              <a:t>UM-Meeting-Room-UM01</a:t>
            </a:r>
          </a:p>
        </p:txBody>
      </p:sp>
      <p:sp>
        <p:nvSpPr>
          <p:cNvPr id="168" name="TextBox 167"/>
          <p:cNvSpPr txBox="1"/>
          <p:nvPr/>
        </p:nvSpPr>
        <p:spPr>
          <a:xfrm>
            <a:off x="7844813" y="4245030"/>
            <a:ext cx="2425729" cy="523220"/>
          </a:xfrm>
          <a:prstGeom prst="rect">
            <a:avLst/>
          </a:prstGeom>
          <a:solidFill>
            <a:schemeClr val="bg1"/>
          </a:solidFill>
          <a:ln>
            <a:noFill/>
            <a:prstDash val="solid"/>
          </a:ln>
        </p:spPr>
        <p:txBody>
          <a:bodyPr wrap="none" rtlCol="0">
            <a:spAutoFit/>
          </a:bodyPr>
          <a:lstStyle/>
          <a:p>
            <a:r>
              <a:rPr lang="en-GB" sz="2800" dirty="0"/>
              <a:t>Exhibition-Area</a:t>
            </a:r>
          </a:p>
        </p:txBody>
      </p:sp>
      <p:cxnSp>
        <p:nvCxnSpPr>
          <p:cNvPr id="170" name="Straight Connector 169"/>
          <p:cNvCxnSpPr/>
          <p:nvPr/>
        </p:nvCxnSpPr>
        <p:spPr>
          <a:xfrm>
            <a:off x="2495600" y="414908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495600" y="3428999"/>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7536160" y="486916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816080" y="198884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1055440" y="54868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p:cNvSpPr/>
          <p:nvPr/>
        </p:nvSpPr>
        <p:spPr>
          <a:xfrm>
            <a:off x="2495598" y="548676"/>
            <a:ext cx="1440159" cy="144016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p:cNvSpPr/>
          <p:nvPr/>
        </p:nvSpPr>
        <p:spPr>
          <a:xfrm>
            <a:off x="3935759" y="548678"/>
            <a:ext cx="1440159" cy="144016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p:cNvSpPr/>
          <p:nvPr/>
        </p:nvSpPr>
        <p:spPr>
          <a:xfrm>
            <a:off x="5375920" y="54867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p:cNvSpPr/>
          <p:nvPr/>
        </p:nvSpPr>
        <p:spPr>
          <a:xfrm>
            <a:off x="1055440"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p:cNvSpPr/>
          <p:nvPr/>
        </p:nvSpPr>
        <p:spPr>
          <a:xfrm>
            <a:off x="2495599"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p:cNvSpPr/>
          <p:nvPr/>
        </p:nvSpPr>
        <p:spPr>
          <a:xfrm>
            <a:off x="3935761"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p:cNvSpPr/>
          <p:nvPr/>
        </p:nvSpPr>
        <p:spPr>
          <a:xfrm>
            <a:off x="5375920"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TextBox 164"/>
          <p:cNvSpPr txBox="1"/>
          <p:nvPr/>
        </p:nvSpPr>
        <p:spPr>
          <a:xfrm>
            <a:off x="1111323" y="611977"/>
            <a:ext cx="1952458" cy="523220"/>
          </a:xfrm>
          <a:prstGeom prst="rect">
            <a:avLst/>
          </a:prstGeom>
          <a:solidFill>
            <a:schemeClr val="bg1"/>
          </a:solidFill>
          <a:ln>
            <a:noFill/>
            <a:prstDash val="solid"/>
          </a:ln>
        </p:spPr>
        <p:txBody>
          <a:bodyPr wrap="none" rtlCol="0">
            <a:spAutoFit/>
          </a:bodyPr>
          <a:lstStyle/>
          <a:p>
            <a:r>
              <a:rPr lang="en-GB" sz="2800" dirty="0"/>
              <a:t>Open-Office</a:t>
            </a:r>
          </a:p>
        </p:txBody>
      </p:sp>
      <p:cxnSp>
        <p:nvCxnSpPr>
          <p:cNvPr id="188" name="Straight Connector 187"/>
          <p:cNvCxnSpPr/>
          <p:nvPr/>
        </p:nvCxnSpPr>
        <p:spPr>
          <a:xfrm>
            <a:off x="2495600" y="3428997"/>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7536160" y="548682"/>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p:cNvSpPr/>
          <p:nvPr/>
        </p:nvSpPr>
        <p:spPr>
          <a:xfrm>
            <a:off x="9696400" y="548679"/>
            <a:ext cx="1440160" cy="288031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TextBox 191"/>
          <p:cNvSpPr txBox="1"/>
          <p:nvPr/>
        </p:nvSpPr>
        <p:spPr>
          <a:xfrm>
            <a:off x="1102265" y="1641938"/>
            <a:ext cx="1329204" cy="307777"/>
          </a:xfrm>
          <a:prstGeom prst="rect">
            <a:avLst/>
          </a:prstGeom>
          <a:solidFill>
            <a:schemeClr val="bg1"/>
          </a:solidFill>
          <a:ln>
            <a:noFill/>
            <a:prstDash val="solid"/>
          </a:ln>
        </p:spPr>
        <p:txBody>
          <a:bodyPr wrap="square" rtlCol="0">
            <a:spAutoFit/>
          </a:bodyPr>
          <a:lstStyle/>
          <a:p>
            <a:r>
              <a:rPr lang="en-GB" sz="1400" dirty="0"/>
              <a:t>Desks: 201-208</a:t>
            </a:r>
          </a:p>
        </p:txBody>
      </p:sp>
      <p:sp>
        <p:nvSpPr>
          <p:cNvPr id="193" name="TextBox 192"/>
          <p:cNvSpPr txBox="1"/>
          <p:nvPr/>
        </p:nvSpPr>
        <p:spPr>
          <a:xfrm>
            <a:off x="2561667" y="1641937"/>
            <a:ext cx="1329204" cy="307777"/>
          </a:xfrm>
          <a:prstGeom prst="rect">
            <a:avLst/>
          </a:prstGeom>
          <a:solidFill>
            <a:schemeClr val="bg1"/>
          </a:solidFill>
          <a:ln>
            <a:noFill/>
            <a:prstDash val="solid"/>
          </a:ln>
        </p:spPr>
        <p:txBody>
          <a:bodyPr wrap="square" rtlCol="0">
            <a:spAutoFit/>
          </a:bodyPr>
          <a:lstStyle/>
          <a:p>
            <a:r>
              <a:rPr lang="en-GB" sz="1400" dirty="0"/>
              <a:t>Desks: 209-216</a:t>
            </a:r>
          </a:p>
        </p:txBody>
      </p:sp>
      <p:sp>
        <p:nvSpPr>
          <p:cNvPr id="194" name="TextBox 193"/>
          <p:cNvSpPr txBox="1"/>
          <p:nvPr/>
        </p:nvSpPr>
        <p:spPr>
          <a:xfrm>
            <a:off x="3979312" y="1644701"/>
            <a:ext cx="1329204" cy="307777"/>
          </a:xfrm>
          <a:prstGeom prst="rect">
            <a:avLst/>
          </a:prstGeom>
          <a:solidFill>
            <a:schemeClr val="bg1"/>
          </a:solidFill>
          <a:ln>
            <a:noFill/>
            <a:prstDash val="solid"/>
          </a:ln>
        </p:spPr>
        <p:txBody>
          <a:bodyPr wrap="square" rtlCol="0">
            <a:spAutoFit/>
          </a:bodyPr>
          <a:lstStyle/>
          <a:p>
            <a:r>
              <a:rPr lang="en-GB" sz="1400" dirty="0"/>
              <a:t>Desks: 217-220</a:t>
            </a:r>
          </a:p>
        </p:txBody>
      </p:sp>
      <p:sp>
        <p:nvSpPr>
          <p:cNvPr id="195" name="TextBox 194"/>
          <p:cNvSpPr txBox="1"/>
          <p:nvPr/>
        </p:nvSpPr>
        <p:spPr>
          <a:xfrm>
            <a:off x="5431396" y="1639224"/>
            <a:ext cx="1329204" cy="307777"/>
          </a:xfrm>
          <a:prstGeom prst="rect">
            <a:avLst/>
          </a:prstGeom>
          <a:solidFill>
            <a:schemeClr val="bg1"/>
          </a:solidFill>
          <a:ln>
            <a:noFill/>
            <a:prstDash val="solid"/>
          </a:ln>
        </p:spPr>
        <p:txBody>
          <a:bodyPr wrap="square" rtlCol="0">
            <a:spAutoFit/>
          </a:bodyPr>
          <a:lstStyle/>
          <a:p>
            <a:r>
              <a:rPr lang="en-GB" sz="1400" dirty="0"/>
              <a:t>Desks: 221-228</a:t>
            </a:r>
          </a:p>
        </p:txBody>
      </p:sp>
      <p:sp>
        <p:nvSpPr>
          <p:cNvPr id="196" name="TextBox 195"/>
          <p:cNvSpPr txBox="1"/>
          <p:nvPr/>
        </p:nvSpPr>
        <p:spPr>
          <a:xfrm>
            <a:off x="1137615" y="3068959"/>
            <a:ext cx="1329204" cy="307777"/>
          </a:xfrm>
          <a:prstGeom prst="rect">
            <a:avLst/>
          </a:prstGeom>
          <a:solidFill>
            <a:schemeClr val="bg1"/>
          </a:solidFill>
          <a:ln>
            <a:noFill/>
            <a:prstDash val="solid"/>
          </a:ln>
        </p:spPr>
        <p:txBody>
          <a:bodyPr wrap="square" rtlCol="0">
            <a:spAutoFit/>
          </a:bodyPr>
          <a:lstStyle/>
          <a:p>
            <a:r>
              <a:rPr lang="en-GB" sz="1400" dirty="0"/>
              <a:t>Desks: 229-232</a:t>
            </a:r>
          </a:p>
        </p:txBody>
      </p:sp>
      <p:sp>
        <p:nvSpPr>
          <p:cNvPr id="197" name="TextBox 196"/>
          <p:cNvSpPr txBox="1"/>
          <p:nvPr/>
        </p:nvSpPr>
        <p:spPr>
          <a:xfrm>
            <a:off x="2553161" y="3068960"/>
            <a:ext cx="1329204" cy="307777"/>
          </a:xfrm>
          <a:prstGeom prst="rect">
            <a:avLst/>
          </a:prstGeom>
          <a:solidFill>
            <a:schemeClr val="bg1"/>
          </a:solidFill>
          <a:ln>
            <a:noFill/>
            <a:prstDash val="solid"/>
          </a:ln>
        </p:spPr>
        <p:txBody>
          <a:bodyPr wrap="square" rtlCol="0">
            <a:spAutoFit/>
          </a:bodyPr>
          <a:lstStyle/>
          <a:p>
            <a:r>
              <a:rPr lang="en-GB" sz="1400" dirty="0"/>
              <a:t>Desks: 233-240</a:t>
            </a:r>
          </a:p>
        </p:txBody>
      </p:sp>
      <p:sp>
        <p:nvSpPr>
          <p:cNvPr id="198" name="TextBox 197"/>
          <p:cNvSpPr txBox="1"/>
          <p:nvPr/>
        </p:nvSpPr>
        <p:spPr>
          <a:xfrm>
            <a:off x="4012999" y="3068959"/>
            <a:ext cx="1329204" cy="307777"/>
          </a:xfrm>
          <a:prstGeom prst="rect">
            <a:avLst/>
          </a:prstGeom>
          <a:solidFill>
            <a:schemeClr val="bg1"/>
          </a:solidFill>
          <a:ln>
            <a:noFill/>
            <a:prstDash val="solid"/>
          </a:ln>
        </p:spPr>
        <p:txBody>
          <a:bodyPr wrap="square" rtlCol="0">
            <a:spAutoFit/>
          </a:bodyPr>
          <a:lstStyle/>
          <a:p>
            <a:r>
              <a:rPr lang="en-GB" sz="1400" dirty="0"/>
              <a:t>Desks: 241-244</a:t>
            </a:r>
          </a:p>
        </p:txBody>
      </p:sp>
      <p:sp>
        <p:nvSpPr>
          <p:cNvPr id="199" name="TextBox 198"/>
          <p:cNvSpPr txBox="1"/>
          <p:nvPr/>
        </p:nvSpPr>
        <p:spPr>
          <a:xfrm>
            <a:off x="5440760" y="3068959"/>
            <a:ext cx="1329204" cy="307777"/>
          </a:xfrm>
          <a:prstGeom prst="rect">
            <a:avLst/>
          </a:prstGeom>
          <a:solidFill>
            <a:schemeClr val="bg1"/>
          </a:solidFill>
          <a:ln>
            <a:noFill/>
            <a:prstDash val="solid"/>
          </a:ln>
        </p:spPr>
        <p:txBody>
          <a:bodyPr wrap="square" rtlCol="0">
            <a:spAutoFit/>
          </a:bodyPr>
          <a:lstStyle/>
          <a:p>
            <a:r>
              <a:rPr lang="en-GB" sz="1400" dirty="0"/>
              <a:t>Desks: 245-254</a:t>
            </a:r>
          </a:p>
        </p:txBody>
      </p:sp>
      <p:sp>
        <p:nvSpPr>
          <p:cNvPr id="200" name="TextBox 199"/>
          <p:cNvSpPr txBox="1"/>
          <p:nvPr/>
        </p:nvSpPr>
        <p:spPr>
          <a:xfrm>
            <a:off x="7721418" y="1580150"/>
            <a:ext cx="678838" cy="307777"/>
          </a:xfrm>
          <a:prstGeom prst="rect">
            <a:avLst/>
          </a:prstGeom>
          <a:solidFill>
            <a:schemeClr val="bg1"/>
          </a:solidFill>
          <a:ln>
            <a:noFill/>
            <a:prstDash val="solid"/>
          </a:ln>
        </p:spPr>
        <p:txBody>
          <a:bodyPr wrap="square" rtlCol="0">
            <a:spAutoFit/>
          </a:bodyPr>
          <a:lstStyle/>
          <a:p>
            <a:r>
              <a:rPr lang="en-GB" sz="1400" dirty="0"/>
              <a:t>Café-1</a:t>
            </a:r>
          </a:p>
        </p:txBody>
      </p:sp>
      <p:sp>
        <p:nvSpPr>
          <p:cNvPr id="202" name="TextBox 201"/>
          <p:cNvSpPr txBox="1"/>
          <p:nvPr/>
        </p:nvSpPr>
        <p:spPr>
          <a:xfrm>
            <a:off x="7721418" y="3042971"/>
            <a:ext cx="678838" cy="307777"/>
          </a:xfrm>
          <a:prstGeom prst="rect">
            <a:avLst/>
          </a:prstGeom>
          <a:solidFill>
            <a:schemeClr val="bg1"/>
          </a:solidFill>
          <a:ln>
            <a:noFill/>
            <a:prstDash val="solid"/>
          </a:ln>
        </p:spPr>
        <p:txBody>
          <a:bodyPr wrap="square" rtlCol="0">
            <a:spAutoFit/>
          </a:bodyPr>
          <a:lstStyle/>
          <a:p>
            <a:r>
              <a:rPr lang="en-GB" sz="1400" dirty="0"/>
              <a:t>Café-2</a:t>
            </a:r>
          </a:p>
        </p:txBody>
      </p:sp>
      <p:sp>
        <p:nvSpPr>
          <p:cNvPr id="203" name="TextBox 202"/>
          <p:cNvSpPr txBox="1"/>
          <p:nvPr/>
        </p:nvSpPr>
        <p:spPr>
          <a:xfrm>
            <a:off x="9762253" y="3042971"/>
            <a:ext cx="678838" cy="307777"/>
          </a:xfrm>
          <a:prstGeom prst="rect">
            <a:avLst/>
          </a:prstGeom>
          <a:solidFill>
            <a:schemeClr val="bg1"/>
          </a:solidFill>
          <a:ln>
            <a:noFill/>
            <a:prstDash val="solid"/>
          </a:ln>
        </p:spPr>
        <p:txBody>
          <a:bodyPr wrap="square" rtlCol="0">
            <a:spAutoFit/>
          </a:bodyPr>
          <a:lstStyle/>
          <a:p>
            <a:r>
              <a:rPr lang="en-GB" sz="1400" dirty="0"/>
              <a:t>Café-3</a:t>
            </a:r>
          </a:p>
        </p:txBody>
      </p:sp>
      <p:sp>
        <p:nvSpPr>
          <p:cNvPr id="207" name="TextBox 206"/>
          <p:cNvSpPr txBox="1"/>
          <p:nvPr/>
        </p:nvSpPr>
        <p:spPr>
          <a:xfrm>
            <a:off x="9762253" y="5691516"/>
            <a:ext cx="1268193" cy="523220"/>
          </a:xfrm>
          <a:prstGeom prst="rect">
            <a:avLst/>
          </a:prstGeom>
          <a:solidFill>
            <a:schemeClr val="bg1"/>
          </a:solidFill>
          <a:ln>
            <a:noFill/>
            <a:prstDash val="solid"/>
          </a:ln>
        </p:spPr>
        <p:txBody>
          <a:bodyPr wrap="square" rtlCol="0">
            <a:spAutoFit/>
          </a:bodyPr>
          <a:lstStyle/>
          <a:p>
            <a:r>
              <a:rPr lang="en-GB" sz="1400" dirty="0"/>
              <a:t>Exhibition-Area-2</a:t>
            </a:r>
          </a:p>
        </p:txBody>
      </p:sp>
      <p:sp>
        <p:nvSpPr>
          <p:cNvPr id="208" name="TextBox 207"/>
          <p:cNvSpPr txBox="1"/>
          <p:nvPr/>
        </p:nvSpPr>
        <p:spPr>
          <a:xfrm>
            <a:off x="7642274" y="5680185"/>
            <a:ext cx="1268193" cy="523220"/>
          </a:xfrm>
          <a:prstGeom prst="rect">
            <a:avLst/>
          </a:prstGeom>
          <a:solidFill>
            <a:schemeClr val="bg1"/>
          </a:solidFill>
          <a:ln>
            <a:noFill/>
            <a:prstDash val="solid"/>
          </a:ln>
        </p:spPr>
        <p:txBody>
          <a:bodyPr wrap="square" rtlCol="0">
            <a:spAutoFit/>
          </a:bodyPr>
          <a:lstStyle/>
          <a:p>
            <a:r>
              <a:rPr lang="en-GB" sz="1400" dirty="0"/>
              <a:t>Exhibition-Area-1</a:t>
            </a:r>
          </a:p>
        </p:txBody>
      </p:sp>
      <p:sp>
        <p:nvSpPr>
          <p:cNvPr id="209" name="Oval 208"/>
          <p:cNvSpPr/>
          <p:nvPr/>
        </p:nvSpPr>
        <p:spPr>
          <a:xfrm>
            <a:off x="1641210" y="114468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a:off x="3088279"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a:off x="4534062"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5985216"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1651989" y="258151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3094705"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4525298"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5991113" y="257784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8488880" y="257656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8474731" y="1130323"/>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10289082" y="185896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8487554" y="510180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10295161" y="5076677"/>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TextBox 221"/>
          <p:cNvSpPr txBox="1"/>
          <p:nvPr/>
        </p:nvSpPr>
        <p:spPr>
          <a:xfrm>
            <a:off x="2927832" y="5941795"/>
            <a:ext cx="2102960" cy="307777"/>
          </a:xfrm>
          <a:prstGeom prst="rect">
            <a:avLst/>
          </a:prstGeom>
          <a:solidFill>
            <a:schemeClr val="bg1"/>
          </a:solidFill>
          <a:ln>
            <a:noFill/>
            <a:prstDash val="solid"/>
          </a:ln>
        </p:spPr>
        <p:txBody>
          <a:bodyPr wrap="square" rtlCol="0">
            <a:spAutoFit/>
          </a:bodyPr>
          <a:lstStyle/>
          <a:p>
            <a:r>
              <a:rPr lang="en-GB" sz="1400" dirty="0"/>
              <a:t>UM-Meeting-Room-UM01</a:t>
            </a:r>
          </a:p>
        </p:txBody>
      </p:sp>
      <p:sp>
        <p:nvSpPr>
          <p:cNvPr id="223" name="Oval 222"/>
          <p:cNvSpPr/>
          <p:nvPr/>
        </p:nvSpPr>
        <p:spPr>
          <a:xfrm>
            <a:off x="3793486" y="5109285"/>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TextBox 231"/>
          <p:cNvSpPr txBox="1"/>
          <p:nvPr/>
        </p:nvSpPr>
        <p:spPr>
          <a:xfrm>
            <a:off x="1087536" y="-41968"/>
            <a:ext cx="5549789" cy="523220"/>
          </a:xfrm>
          <a:prstGeom prst="rect">
            <a:avLst/>
          </a:prstGeom>
          <a:solidFill>
            <a:schemeClr val="bg1"/>
          </a:solidFill>
          <a:ln>
            <a:noFill/>
            <a:prstDash val="solid"/>
          </a:ln>
        </p:spPr>
        <p:txBody>
          <a:bodyPr wrap="none" rtlCol="0">
            <a:spAutoFit/>
          </a:bodyPr>
          <a:lstStyle/>
          <a:p>
            <a:r>
              <a:rPr lang="en-GB" sz="2800" b="1" dirty="0"/>
              <a:t>Cactus Smart Building, Ground Floor</a:t>
            </a:r>
          </a:p>
        </p:txBody>
      </p:sp>
      <p:cxnSp>
        <p:nvCxnSpPr>
          <p:cNvPr id="4" name="Straight Arrow Connector 3"/>
          <p:cNvCxnSpPr>
            <a:endCxn id="217" idx="4"/>
          </p:cNvCxnSpPr>
          <p:nvPr/>
        </p:nvCxnSpPr>
        <p:spPr>
          <a:xfrm flipV="1">
            <a:off x="8066108" y="2831359"/>
            <a:ext cx="550172" cy="741657"/>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216" idx="4"/>
          </p:cNvCxnSpPr>
          <p:nvPr/>
        </p:nvCxnSpPr>
        <p:spPr>
          <a:xfrm flipH="1" flipV="1">
            <a:off x="6118513" y="2832640"/>
            <a:ext cx="518812" cy="668368"/>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endCxn id="220" idx="0"/>
          </p:cNvCxnSpPr>
          <p:nvPr/>
        </p:nvCxnSpPr>
        <p:spPr>
          <a:xfrm>
            <a:off x="8082082" y="3933056"/>
            <a:ext cx="532872" cy="1168744"/>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223" idx="6"/>
          </p:cNvCxnSpPr>
          <p:nvPr/>
        </p:nvCxnSpPr>
        <p:spPr>
          <a:xfrm flipH="1">
            <a:off x="4048285" y="3861048"/>
            <a:ext cx="2533829" cy="1375637"/>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976319" y="3428992"/>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816079" y="1988832"/>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156DA24-78C5-40F4-AAC2-819EBEE3BF4A}"/>
              </a:ext>
            </a:extLst>
          </p:cNvPr>
          <p:cNvCxnSpPr/>
          <p:nvPr/>
        </p:nvCxnSpPr>
        <p:spPr>
          <a:xfrm>
            <a:off x="1052955" y="3424598"/>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840FE76-CAEE-4CE7-8303-4B182F88E543}"/>
              </a:ext>
            </a:extLst>
          </p:cNvPr>
          <p:cNvSpPr/>
          <p:nvPr/>
        </p:nvSpPr>
        <p:spPr>
          <a:xfrm>
            <a:off x="924913" y="330777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CBF49970-8340-4292-BBB0-20588BB16F91}"/>
              </a:ext>
            </a:extLst>
          </p:cNvPr>
          <p:cNvSpPr/>
          <p:nvPr/>
        </p:nvSpPr>
        <p:spPr>
          <a:xfrm>
            <a:off x="937956" y="401550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04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Rectangle 161"/>
          <p:cNvSpPr/>
          <p:nvPr/>
        </p:nvSpPr>
        <p:spPr>
          <a:xfrm flipV="1">
            <a:off x="1055440" y="4149078"/>
            <a:ext cx="5760640" cy="2160242"/>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p:cNvSpPr/>
          <p:nvPr/>
        </p:nvSpPr>
        <p:spPr>
          <a:xfrm flipV="1">
            <a:off x="7536160" y="548680"/>
            <a:ext cx="3600400" cy="288032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p:cNvSpPr/>
          <p:nvPr/>
        </p:nvSpPr>
        <p:spPr>
          <a:xfrm>
            <a:off x="7536160" y="548682"/>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p:cNvSpPr/>
          <p:nvPr/>
        </p:nvSpPr>
        <p:spPr>
          <a:xfrm>
            <a:off x="9696400" y="548679"/>
            <a:ext cx="1440160" cy="288031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p:cNvSpPr/>
          <p:nvPr/>
        </p:nvSpPr>
        <p:spPr>
          <a:xfrm>
            <a:off x="1055440" y="54868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p:cNvSpPr/>
          <p:nvPr/>
        </p:nvSpPr>
        <p:spPr>
          <a:xfrm>
            <a:off x="2495598" y="548676"/>
            <a:ext cx="1440159" cy="144016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p:cNvSpPr/>
          <p:nvPr/>
        </p:nvSpPr>
        <p:spPr>
          <a:xfrm>
            <a:off x="3935759" y="548678"/>
            <a:ext cx="1440159" cy="144016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p:cNvSpPr/>
          <p:nvPr/>
        </p:nvSpPr>
        <p:spPr>
          <a:xfrm>
            <a:off x="5375920" y="54867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p:cNvSpPr/>
          <p:nvPr/>
        </p:nvSpPr>
        <p:spPr>
          <a:xfrm>
            <a:off x="1055440"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p:cNvSpPr/>
          <p:nvPr/>
        </p:nvSpPr>
        <p:spPr>
          <a:xfrm>
            <a:off x="2495599"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p:cNvSpPr/>
          <p:nvPr/>
        </p:nvSpPr>
        <p:spPr>
          <a:xfrm>
            <a:off x="3935761"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p:cNvSpPr/>
          <p:nvPr/>
        </p:nvSpPr>
        <p:spPr>
          <a:xfrm>
            <a:off x="5375920"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9696399" y="4144120"/>
            <a:ext cx="1440161" cy="21652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p:cNvSpPr/>
          <p:nvPr/>
        </p:nvSpPr>
        <p:spPr>
          <a:xfrm flipH="1">
            <a:off x="7536160" y="4154040"/>
            <a:ext cx="2160240" cy="2155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p:cNvSpPr/>
          <p:nvPr/>
        </p:nvSpPr>
        <p:spPr>
          <a:xfrm>
            <a:off x="7536160" y="4149080"/>
            <a:ext cx="3600400" cy="21602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7536160" y="1988837"/>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55440" y="548680"/>
            <a:ext cx="10081120" cy="57606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p:cNvSpPr/>
          <p:nvPr/>
        </p:nvSpPr>
        <p:spPr>
          <a:xfrm>
            <a:off x="1055440" y="548680"/>
            <a:ext cx="5760640" cy="2880319"/>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p:cNvSpPr txBox="1"/>
          <p:nvPr/>
        </p:nvSpPr>
        <p:spPr>
          <a:xfrm>
            <a:off x="7721418" y="658570"/>
            <a:ext cx="822854" cy="523220"/>
          </a:xfrm>
          <a:prstGeom prst="rect">
            <a:avLst/>
          </a:prstGeom>
          <a:solidFill>
            <a:schemeClr val="bg1"/>
          </a:solidFill>
          <a:ln>
            <a:noFill/>
            <a:prstDash val="solid"/>
          </a:ln>
        </p:spPr>
        <p:txBody>
          <a:bodyPr wrap="none" rtlCol="0">
            <a:spAutoFit/>
          </a:bodyPr>
          <a:lstStyle/>
          <a:p>
            <a:r>
              <a:rPr lang="en-GB" sz="2800" dirty="0"/>
              <a:t>Café</a:t>
            </a:r>
          </a:p>
        </p:txBody>
      </p:sp>
      <p:sp>
        <p:nvSpPr>
          <p:cNvPr id="167" name="TextBox 166"/>
          <p:cNvSpPr txBox="1"/>
          <p:nvPr/>
        </p:nvSpPr>
        <p:spPr>
          <a:xfrm>
            <a:off x="1187796" y="4279806"/>
            <a:ext cx="4033797" cy="523220"/>
          </a:xfrm>
          <a:prstGeom prst="rect">
            <a:avLst/>
          </a:prstGeom>
          <a:solidFill>
            <a:schemeClr val="bg1"/>
          </a:solidFill>
          <a:ln>
            <a:noFill/>
            <a:prstDash val="solid"/>
          </a:ln>
        </p:spPr>
        <p:txBody>
          <a:bodyPr wrap="none" rtlCol="0">
            <a:spAutoFit/>
          </a:bodyPr>
          <a:lstStyle/>
          <a:p>
            <a:r>
              <a:rPr lang="en-GB" sz="2800" dirty="0"/>
              <a:t>UM-Meeting-Room-UM01</a:t>
            </a:r>
          </a:p>
        </p:txBody>
      </p:sp>
      <p:sp>
        <p:nvSpPr>
          <p:cNvPr id="168" name="TextBox 167"/>
          <p:cNvSpPr txBox="1"/>
          <p:nvPr/>
        </p:nvSpPr>
        <p:spPr>
          <a:xfrm>
            <a:off x="7844813" y="4245030"/>
            <a:ext cx="2425729" cy="523220"/>
          </a:xfrm>
          <a:prstGeom prst="rect">
            <a:avLst/>
          </a:prstGeom>
          <a:solidFill>
            <a:schemeClr val="bg1"/>
          </a:solidFill>
          <a:ln>
            <a:noFill/>
            <a:prstDash val="solid"/>
          </a:ln>
        </p:spPr>
        <p:txBody>
          <a:bodyPr wrap="none" rtlCol="0">
            <a:spAutoFit/>
          </a:bodyPr>
          <a:lstStyle/>
          <a:p>
            <a:r>
              <a:rPr lang="en-GB" sz="2800" dirty="0"/>
              <a:t>Exhibition-Area</a:t>
            </a:r>
          </a:p>
        </p:txBody>
      </p:sp>
      <p:cxnSp>
        <p:nvCxnSpPr>
          <p:cNvPr id="170" name="Straight Connector 169"/>
          <p:cNvCxnSpPr/>
          <p:nvPr/>
        </p:nvCxnSpPr>
        <p:spPr>
          <a:xfrm>
            <a:off x="2495600" y="414908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495600" y="3428999"/>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7536160" y="486916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976320" y="342900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816080" y="198884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1111323" y="611977"/>
            <a:ext cx="1952458" cy="523220"/>
          </a:xfrm>
          <a:prstGeom prst="rect">
            <a:avLst/>
          </a:prstGeom>
          <a:solidFill>
            <a:schemeClr val="bg1"/>
          </a:solidFill>
          <a:ln>
            <a:noFill/>
            <a:prstDash val="solid"/>
          </a:ln>
        </p:spPr>
        <p:txBody>
          <a:bodyPr wrap="none" rtlCol="0">
            <a:spAutoFit/>
          </a:bodyPr>
          <a:lstStyle/>
          <a:p>
            <a:r>
              <a:rPr lang="en-GB" sz="2800" dirty="0"/>
              <a:t>Open-Office</a:t>
            </a:r>
          </a:p>
        </p:txBody>
      </p:sp>
      <p:cxnSp>
        <p:nvCxnSpPr>
          <p:cNvPr id="188" name="Straight Connector 187"/>
          <p:cNvCxnSpPr/>
          <p:nvPr/>
        </p:nvCxnSpPr>
        <p:spPr>
          <a:xfrm>
            <a:off x="2495600" y="3428997"/>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1102265" y="1641938"/>
            <a:ext cx="1329204" cy="307777"/>
          </a:xfrm>
          <a:prstGeom prst="rect">
            <a:avLst/>
          </a:prstGeom>
          <a:solidFill>
            <a:schemeClr val="bg1"/>
          </a:solidFill>
          <a:ln>
            <a:noFill/>
            <a:prstDash val="solid"/>
          </a:ln>
        </p:spPr>
        <p:txBody>
          <a:bodyPr wrap="square" rtlCol="0">
            <a:spAutoFit/>
          </a:bodyPr>
          <a:lstStyle/>
          <a:p>
            <a:r>
              <a:rPr lang="en-GB" sz="1400" dirty="0"/>
              <a:t>Desks: 201-208</a:t>
            </a:r>
          </a:p>
        </p:txBody>
      </p:sp>
      <p:sp>
        <p:nvSpPr>
          <p:cNvPr id="193" name="TextBox 192"/>
          <p:cNvSpPr txBox="1"/>
          <p:nvPr/>
        </p:nvSpPr>
        <p:spPr>
          <a:xfrm>
            <a:off x="2561667" y="1641937"/>
            <a:ext cx="1329204" cy="307777"/>
          </a:xfrm>
          <a:prstGeom prst="rect">
            <a:avLst/>
          </a:prstGeom>
          <a:solidFill>
            <a:schemeClr val="bg1"/>
          </a:solidFill>
          <a:ln>
            <a:noFill/>
            <a:prstDash val="solid"/>
          </a:ln>
        </p:spPr>
        <p:txBody>
          <a:bodyPr wrap="square" rtlCol="0">
            <a:spAutoFit/>
          </a:bodyPr>
          <a:lstStyle/>
          <a:p>
            <a:r>
              <a:rPr lang="en-GB" sz="1400" dirty="0"/>
              <a:t>Desks: 209-216</a:t>
            </a:r>
          </a:p>
        </p:txBody>
      </p:sp>
      <p:sp>
        <p:nvSpPr>
          <p:cNvPr id="194" name="TextBox 193"/>
          <p:cNvSpPr txBox="1"/>
          <p:nvPr/>
        </p:nvSpPr>
        <p:spPr>
          <a:xfrm>
            <a:off x="3979312" y="1644701"/>
            <a:ext cx="1329204" cy="307777"/>
          </a:xfrm>
          <a:prstGeom prst="rect">
            <a:avLst/>
          </a:prstGeom>
          <a:solidFill>
            <a:schemeClr val="bg1"/>
          </a:solidFill>
          <a:ln>
            <a:noFill/>
            <a:prstDash val="solid"/>
          </a:ln>
        </p:spPr>
        <p:txBody>
          <a:bodyPr wrap="square" rtlCol="0">
            <a:spAutoFit/>
          </a:bodyPr>
          <a:lstStyle/>
          <a:p>
            <a:r>
              <a:rPr lang="en-GB" sz="1400" dirty="0"/>
              <a:t>Desks: 217-220</a:t>
            </a:r>
          </a:p>
        </p:txBody>
      </p:sp>
      <p:sp>
        <p:nvSpPr>
          <p:cNvPr id="195" name="TextBox 194"/>
          <p:cNvSpPr txBox="1"/>
          <p:nvPr/>
        </p:nvSpPr>
        <p:spPr>
          <a:xfrm>
            <a:off x="5431396" y="1639224"/>
            <a:ext cx="1329204" cy="307777"/>
          </a:xfrm>
          <a:prstGeom prst="rect">
            <a:avLst/>
          </a:prstGeom>
          <a:solidFill>
            <a:schemeClr val="bg1"/>
          </a:solidFill>
          <a:ln>
            <a:noFill/>
            <a:prstDash val="solid"/>
          </a:ln>
        </p:spPr>
        <p:txBody>
          <a:bodyPr wrap="square" rtlCol="0">
            <a:spAutoFit/>
          </a:bodyPr>
          <a:lstStyle/>
          <a:p>
            <a:r>
              <a:rPr lang="en-GB" sz="1400" dirty="0"/>
              <a:t>Desks: 221-228</a:t>
            </a:r>
          </a:p>
        </p:txBody>
      </p:sp>
      <p:sp>
        <p:nvSpPr>
          <p:cNvPr id="196" name="TextBox 195"/>
          <p:cNvSpPr txBox="1"/>
          <p:nvPr/>
        </p:nvSpPr>
        <p:spPr>
          <a:xfrm>
            <a:off x="1137615" y="3068959"/>
            <a:ext cx="1329204" cy="307777"/>
          </a:xfrm>
          <a:prstGeom prst="rect">
            <a:avLst/>
          </a:prstGeom>
          <a:solidFill>
            <a:schemeClr val="bg1"/>
          </a:solidFill>
          <a:ln>
            <a:noFill/>
            <a:prstDash val="solid"/>
          </a:ln>
        </p:spPr>
        <p:txBody>
          <a:bodyPr wrap="square" rtlCol="0">
            <a:spAutoFit/>
          </a:bodyPr>
          <a:lstStyle/>
          <a:p>
            <a:r>
              <a:rPr lang="en-GB" sz="1400" dirty="0"/>
              <a:t>Desks: 229-232</a:t>
            </a:r>
          </a:p>
        </p:txBody>
      </p:sp>
      <p:sp>
        <p:nvSpPr>
          <p:cNvPr id="197" name="TextBox 196"/>
          <p:cNvSpPr txBox="1"/>
          <p:nvPr/>
        </p:nvSpPr>
        <p:spPr>
          <a:xfrm>
            <a:off x="2553161" y="3068960"/>
            <a:ext cx="1329204" cy="307777"/>
          </a:xfrm>
          <a:prstGeom prst="rect">
            <a:avLst/>
          </a:prstGeom>
          <a:solidFill>
            <a:schemeClr val="bg1"/>
          </a:solidFill>
          <a:ln>
            <a:noFill/>
            <a:prstDash val="solid"/>
          </a:ln>
        </p:spPr>
        <p:txBody>
          <a:bodyPr wrap="square" rtlCol="0">
            <a:spAutoFit/>
          </a:bodyPr>
          <a:lstStyle/>
          <a:p>
            <a:r>
              <a:rPr lang="en-GB" sz="1400" dirty="0"/>
              <a:t>Desks: 233-240</a:t>
            </a:r>
          </a:p>
        </p:txBody>
      </p:sp>
      <p:sp>
        <p:nvSpPr>
          <p:cNvPr id="198" name="TextBox 197"/>
          <p:cNvSpPr txBox="1"/>
          <p:nvPr/>
        </p:nvSpPr>
        <p:spPr>
          <a:xfrm>
            <a:off x="4012999" y="3068959"/>
            <a:ext cx="1329204" cy="307777"/>
          </a:xfrm>
          <a:prstGeom prst="rect">
            <a:avLst/>
          </a:prstGeom>
          <a:solidFill>
            <a:schemeClr val="bg1"/>
          </a:solidFill>
          <a:ln>
            <a:noFill/>
            <a:prstDash val="solid"/>
          </a:ln>
        </p:spPr>
        <p:txBody>
          <a:bodyPr wrap="square" rtlCol="0">
            <a:spAutoFit/>
          </a:bodyPr>
          <a:lstStyle/>
          <a:p>
            <a:r>
              <a:rPr lang="en-GB" sz="1400" dirty="0"/>
              <a:t>Desks: 241-244</a:t>
            </a:r>
          </a:p>
        </p:txBody>
      </p:sp>
      <p:sp>
        <p:nvSpPr>
          <p:cNvPr id="199" name="TextBox 198"/>
          <p:cNvSpPr txBox="1"/>
          <p:nvPr/>
        </p:nvSpPr>
        <p:spPr>
          <a:xfrm>
            <a:off x="5440760" y="3068959"/>
            <a:ext cx="1329204" cy="307777"/>
          </a:xfrm>
          <a:prstGeom prst="rect">
            <a:avLst/>
          </a:prstGeom>
          <a:solidFill>
            <a:schemeClr val="bg1"/>
          </a:solidFill>
          <a:ln>
            <a:noFill/>
            <a:prstDash val="solid"/>
          </a:ln>
        </p:spPr>
        <p:txBody>
          <a:bodyPr wrap="square" rtlCol="0">
            <a:spAutoFit/>
          </a:bodyPr>
          <a:lstStyle/>
          <a:p>
            <a:r>
              <a:rPr lang="en-GB" sz="1400" dirty="0"/>
              <a:t>Desks: 245-254</a:t>
            </a:r>
          </a:p>
        </p:txBody>
      </p:sp>
      <p:sp>
        <p:nvSpPr>
          <p:cNvPr id="200" name="TextBox 199"/>
          <p:cNvSpPr txBox="1"/>
          <p:nvPr/>
        </p:nvSpPr>
        <p:spPr>
          <a:xfrm>
            <a:off x="7721418" y="1580150"/>
            <a:ext cx="678838" cy="307777"/>
          </a:xfrm>
          <a:prstGeom prst="rect">
            <a:avLst/>
          </a:prstGeom>
          <a:solidFill>
            <a:schemeClr val="bg1"/>
          </a:solidFill>
          <a:ln>
            <a:noFill/>
            <a:prstDash val="solid"/>
          </a:ln>
        </p:spPr>
        <p:txBody>
          <a:bodyPr wrap="square" rtlCol="0">
            <a:spAutoFit/>
          </a:bodyPr>
          <a:lstStyle/>
          <a:p>
            <a:r>
              <a:rPr lang="en-GB" sz="1400" dirty="0"/>
              <a:t>Café-1</a:t>
            </a:r>
          </a:p>
        </p:txBody>
      </p:sp>
      <p:sp>
        <p:nvSpPr>
          <p:cNvPr id="202" name="TextBox 201"/>
          <p:cNvSpPr txBox="1"/>
          <p:nvPr/>
        </p:nvSpPr>
        <p:spPr>
          <a:xfrm>
            <a:off x="7721418" y="3042971"/>
            <a:ext cx="678838" cy="307777"/>
          </a:xfrm>
          <a:prstGeom prst="rect">
            <a:avLst/>
          </a:prstGeom>
          <a:solidFill>
            <a:schemeClr val="bg1"/>
          </a:solidFill>
          <a:ln>
            <a:noFill/>
            <a:prstDash val="solid"/>
          </a:ln>
        </p:spPr>
        <p:txBody>
          <a:bodyPr wrap="square" rtlCol="0">
            <a:spAutoFit/>
          </a:bodyPr>
          <a:lstStyle/>
          <a:p>
            <a:r>
              <a:rPr lang="en-GB" sz="1400" dirty="0"/>
              <a:t>Café-2</a:t>
            </a:r>
          </a:p>
        </p:txBody>
      </p:sp>
      <p:sp>
        <p:nvSpPr>
          <p:cNvPr id="203" name="TextBox 202"/>
          <p:cNvSpPr txBox="1"/>
          <p:nvPr/>
        </p:nvSpPr>
        <p:spPr>
          <a:xfrm>
            <a:off x="9762253" y="3042971"/>
            <a:ext cx="678838" cy="307777"/>
          </a:xfrm>
          <a:prstGeom prst="rect">
            <a:avLst/>
          </a:prstGeom>
          <a:solidFill>
            <a:schemeClr val="bg1"/>
          </a:solidFill>
          <a:ln>
            <a:noFill/>
            <a:prstDash val="solid"/>
          </a:ln>
        </p:spPr>
        <p:txBody>
          <a:bodyPr wrap="square" rtlCol="0">
            <a:spAutoFit/>
          </a:bodyPr>
          <a:lstStyle/>
          <a:p>
            <a:r>
              <a:rPr lang="en-GB" sz="1400" dirty="0"/>
              <a:t>Café-3</a:t>
            </a:r>
          </a:p>
        </p:txBody>
      </p:sp>
      <p:sp>
        <p:nvSpPr>
          <p:cNvPr id="207" name="TextBox 206"/>
          <p:cNvSpPr txBox="1"/>
          <p:nvPr/>
        </p:nvSpPr>
        <p:spPr>
          <a:xfrm>
            <a:off x="9762253" y="5691516"/>
            <a:ext cx="1268193" cy="523220"/>
          </a:xfrm>
          <a:prstGeom prst="rect">
            <a:avLst/>
          </a:prstGeom>
          <a:solidFill>
            <a:schemeClr val="bg1"/>
          </a:solidFill>
          <a:ln>
            <a:noFill/>
            <a:prstDash val="solid"/>
          </a:ln>
        </p:spPr>
        <p:txBody>
          <a:bodyPr wrap="square" rtlCol="0">
            <a:spAutoFit/>
          </a:bodyPr>
          <a:lstStyle/>
          <a:p>
            <a:r>
              <a:rPr lang="en-GB" sz="1400" dirty="0"/>
              <a:t>Exhibition-Area-2</a:t>
            </a:r>
          </a:p>
        </p:txBody>
      </p:sp>
      <p:sp>
        <p:nvSpPr>
          <p:cNvPr id="208" name="TextBox 207"/>
          <p:cNvSpPr txBox="1"/>
          <p:nvPr/>
        </p:nvSpPr>
        <p:spPr>
          <a:xfrm>
            <a:off x="7642274" y="5680185"/>
            <a:ext cx="1268193" cy="523220"/>
          </a:xfrm>
          <a:prstGeom prst="rect">
            <a:avLst/>
          </a:prstGeom>
          <a:solidFill>
            <a:schemeClr val="bg1"/>
          </a:solidFill>
          <a:ln>
            <a:noFill/>
            <a:prstDash val="solid"/>
          </a:ln>
        </p:spPr>
        <p:txBody>
          <a:bodyPr wrap="square" rtlCol="0">
            <a:spAutoFit/>
          </a:bodyPr>
          <a:lstStyle/>
          <a:p>
            <a:r>
              <a:rPr lang="en-GB" sz="1400" dirty="0"/>
              <a:t>Exhibition-Area-1</a:t>
            </a:r>
          </a:p>
        </p:txBody>
      </p:sp>
      <p:sp>
        <p:nvSpPr>
          <p:cNvPr id="209" name="Oval 208"/>
          <p:cNvSpPr/>
          <p:nvPr/>
        </p:nvSpPr>
        <p:spPr>
          <a:xfrm>
            <a:off x="1641210" y="114468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a:off x="3088279"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a:off x="4534062"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5985216"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1651989" y="258151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3094705"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4525298"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5991113" y="257784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8488880" y="257656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8474731" y="1130323"/>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10289082" y="185896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8487554" y="510180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10295161" y="5076677"/>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TextBox 221"/>
          <p:cNvSpPr txBox="1"/>
          <p:nvPr/>
        </p:nvSpPr>
        <p:spPr>
          <a:xfrm>
            <a:off x="2927832" y="5941795"/>
            <a:ext cx="2102960" cy="307777"/>
          </a:xfrm>
          <a:prstGeom prst="rect">
            <a:avLst/>
          </a:prstGeom>
          <a:solidFill>
            <a:schemeClr val="bg1"/>
          </a:solidFill>
          <a:ln>
            <a:noFill/>
            <a:prstDash val="solid"/>
          </a:ln>
        </p:spPr>
        <p:txBody>
          <a:bodyPr wrap="square" rtlCol="0">
            <a:spAutoFit/>
          </a:bodyPr>
          <a:lstStyle/>
          <a:p>
            <a:r>
              <a:rPr lang="en-GB" sz="1400" dirty="0"/>
              <a:t>UM-Meeting-Room-UM01</a:t>
            </a:r>
          </a:p>
        </p:txBody>
      </p:sp>
      <p:sp>
        <p:nvSpPr>
          <p:cNvPr id="223" name="Oval 222"/>
          <p:cNvSpPr/>
          <p:nvPr/>
        </p:nvSpPr>
        <p:spPr>
          <a:xfrm>
            <a:off x="3793486" y="5109285"/>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TextBox 231"/>
          <p:cNvSpPr txBox="1"/>
          <p:nvPr/>
        </p:nvSpPr>
        <p:spPr>
          <a:xfrm>
            <a:off x="1087536" y="-41968"/>
            <a:ext cx="5549789" cy="523220"/>
          </a:xfrm>
          <a:prstGeom prst="rect">
            <a:avLst/>
          </a:prstGeom>
          <a:solidFill>
            <a:schemeClr val="bg1"/>
          </a:solidFill>
          <a:ln>
            <a:noFill/>
            <a:prstDash val="solid"/>
          </a:ln>
        </p:spPr>
        <p:txBody>
          <a:bodyPr wrap="none" rtlCol="0">
            <a:spAutoFit/>
          </a:bodyPr>
          <a:lstStyle/>
          <a:p>
            <a:r>
              <a:rPr lang="en-GB" sz="2800" b="1" dirty="0"/>
              <a:t>Cactus Smart Building, Ground Floor</a:t>
            </a:r>
          </a:p>
        </p:txBody>
      </p:sp>
      <p:sp>
        <p:nvSpPr>
          <p:cNvPr id="3" name="Multiply 2"/>
          <p:cNvSpPr/>
          <p:nvPr/>
        </p:nvSpPr>
        <p:spPr>
          <a:xfrm>
            <a:off x="1927417" y="1374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Multiply 67"/>
          <p:cNvSpPr/>
          <p:nvPr/>
        </p:nvSpPr>
        <p:spPr>
          <a:xfrm>
            <a:off x="1316653" y="138727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Multiply 70"/>
          <p:cNvSpPr/>
          <p:nvPr/>
        </p:nvSpPr>
        <p:spPr>
          <a:xfrm>
            <a:off x="4282529" y="920719"/>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ultiply 73"/>
          <p:cNvSpPr/>
          <p:nvPr/>
        </p:nvSpPr>
        <p:spPr>
          <a:xfrm>
            <a:off x="3425207" y="88669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Multiply 76"/>
          <p:cNvSpPr/>
          <p:nvPr/>
        </p:nvSpPr>
        <p:spPr>
          <a:xfrm>
            <a:off x="2673174" y="503063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Multiply 79"/>
          <p:cNvSpPr/>
          <p:nvPr/>
        </p:nvSpPr>
        <p:spPr>
          <a:xfrm>
            <a:off x="10125776" y="129695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Multiply 135"/>
          <p:cNvSpPr/>
          <p:nvPr/>
        </p:nvSpPr>
        <p:spPr>
          <a:xfrm>
            <a:off x="8616280" y="306896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Multiply 200"/>
          <p:cNvSpPr/>
          <p:nvPr/>
        </p:nvSpPr>
        <p:spPr>
          <a:xfrm>
            <a:off x="10109295" y="59485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882BB300-A6FF-47D4-BF16-B4807646330C}"/>
              </a:ext>
            </a:extLst>
          </p:cNvPr>
          <p:cNvCxnSpPr/>
          <p:nvPr/>
        </p:nvCxnSpPr>
        <p:spPr>
          <a:xfrm>
            <a:off x="1052955" y="3424598"/>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859CE823-5A16-4852-B8F0-2C34D85C3243}"/>
              </a:ext>
            </a:extLst>
          </p:cNvPr>
          <p:cNvSpPr/>
          <p:nvPr/>
        </p:nvSpPr>
        <p:spPr>
          <a:xfrm>
            <a:off x="924913" y="330777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71AFC094-4EA4-4473-8095-AC26C48DC134}"/>
              </a:ext>
            </a:extLst>
          </p:cNvPr>
          <p:cNvSpPr/>
          <p:nvPr/>
        </p:nvSpPr>
        <p:spPr>
          <a:xfrm>
            <a:off x="937956" y="401550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107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Rectangle 161"/>
          <p:cNvSpPr/>
          <p:nvPr/>
        </p:nvSpPr>
        <p:spPr>
          <a:xfrm flipV="1">
            <a:off x="1055440" y="4149078"/>
            <a:ext cx="5760640" cy="2160242"/>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p:cNvSpPr/>
          <p:nvPr/>
        </p:nvSpPr>
        <p:spPr>
          <a:xfrm flipV="1">
            <a:off x="7536160" y="548680"/>
            <a:ext cx="3600400" cy="288032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p:cNvSpPr/>
          <p:nvPr/>
        </p:nvSpPr>
        <p:spPr>
          <a:xfrm>
            <a:off x="7536160" y="548682"/>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p:cNvSpPr/>
          <p:nvPr/>
        </p:nvSpPr>
        <p:spPr>
          <a:xfrm>
            <a:off x="9696400" y="548679"/>
            <a:ext cx="1440160" cy="288031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p:cNvSpPr/>
          <p:nvPr/>
        </p:nvSpPr>
        <p:spPr>
          <a:xfrm>
            <a:off x="1055440" y="54868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p:cNvSpPr/>
          <p:nvPr/>
        </p:nvSpPr>
        <p:spPr>
          <a:xfrm>
            <a:off x="2495598" y="548676"/>
            <a:ext cx="1440159" cy="144016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p:cNvSpPr/>
          <p:nvPr/>
        </p:nvSpPr>
        <p:spPr>
          <a:xfrm>
            <a:off x="3935759" y="548678"/>
            <a:ext cx="1440159" cy="144016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p:cNvSpPr/>
          <p:nvPr/>
        </p:nvSpPr>
        <p:spPr>
          <a:xfrm>
            <a:off x="5375920" y="54867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p:cNvSpPr/>
          <p:nvPr/>
        </p:nvSpPr>
        <p:spPr>
          <a:xfrm>
            <a:off x="1055440"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p:cNvSpPr/>
          <p:nvPr/>
        </p:nvSpPr>
        <p:spPr>
          <a:xfrm>
            <a:off x="2495599"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p:cNvSpPr/>
          <p:nvPr/>
        </p:nvSpPr>
        <p:spPr>
          <a:xfrm>
            <a:off x="3935761"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p:cNvSpPr/>
          <p:nvPr/>
        </p:nvSpPr>
        <p:spPr>
          <a:xfrm>
            <a:off x="5375920"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9696399" y="4144120"/>
            <a:ext cx="1440161" cy="21652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p:cNvSpPr/>
          <p:nvPr/>
        </p:nvSpPr>
        <p:spPr>
          <a:xfrm flipH="1">
            <a:off x="7536160" y="4154040"/>
            <a:ext cx="2160240" cy="2155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p:cNvSpPr/>
          <p:nvPr/>
        </p:nvSpPr>
        <p:spPr>
          <a:xfrm>
            <a:off x="7536160" y="4149080"/>
            <a:ext cx="3600400" cy="21602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7536160" y="1988837"/>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55440" y="548680"/>
            <a:ext cx="10081120" cy="57606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p:cNvSpPr/>
          <p:nvPr/>
        </p:nvSpPr>
        <p:spPr>
          <a:xfrm>
            <a:off x="1055440" y="548680"/>
            <a:ext cx="5760640" cy="2880319"/>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p:cNvSpPr txBox="1"/>
          <p:nvPr/>
        </p:nvSpPr>
        <p:spPr>
          <a:xfrm>
            <a:off x="7721418" y="658570"/>
            <a:ext cx="822854" cy="523220"/>
          </a:xfrm>
          <a:prstGeom prst="rect">
            <a:avLst/>
          </a:prstGeom>
          <a:solidFill>
            <a:schemeClr val="bg1"/>
          </a:solidFill>
          <a:ln>
            <a:noFill/>
            <a:prstDash val="solid"/>
          </a:ln>
        </p:spPr>
        <p:txBody>
          <a:bodyPr wrap="none" rtlCol="0">
            <a:spAutoFit/>
          </a:bodyPr>
          <a:lstStyle/>
          <a:p>
            <a:r>
              <a:rPr lang="en-GB" sz="2800" dirty="0"/>
              <a:t>Café</a:t>
            </a:r>
          </a:p>
        </p:txBody>
      </p:sp>
      <p:sp>
        <p:nvSpPr>
          <p:cNvPr id="167" name="TextBox 166"/>
          <p:cNvSpPr txBox="1"/>
          <p:nvPr/>
        </p:nvSpPr>
        <p:spPr>
          <a:xfrm>
            <a:off x="1187796" y="4279806"/>
            <a:ext cx="4033797" cy="523220"/>
          </a:xfrm>
          <a:prstGeom prst="rect">
            <a:avLst/>
          </a:prstGeom>
          <a:solidFill>
            <a:schemeClr val="bg1"/>
          </a:solidFill>
          <a:ln>
            <a:noFill/>
            <a:prstDash val="solid"/>
          </a:ln>
        </p:spPr>
        <p:txBody>
          <a:bodyPr wrap="none" rtlCol="0">
            <a:spAutoFit/>
          </a:bodyPr>
          <a:lstStyle/>
          <a:p>
            <a:r>
              <a:rPr lang="en-GB" sz="2800" dirty="0"/>
              <a:t>UM-Meeting-Room-UM01</a:t>
            </a:r>
          </a:p>
        </p:txBody>
      </p:sp>
      <p:sp>
        <p:nvSpPr>
          <p:cNvPr id="168" name="TextBox 167"/>
          <p:cNvSpPr txBox="1"/>
          <p:nvPr/>
        </p:nvSpPr>
        <p:spPr>
          <a:xfrm>
            <a:off x="7844813" y="4245030"/>
            <a:ext cx="2425729" cy="523220"/>
          </a:xfrm>
          <a:prstGeom prst="rect">
            <a:avLst/>
          </a:prstGeom>
          <a:solidFill>
            <a:schemeClr val="bg1"/>
          </a:solidFill>
          <a:ln>
            <a:noFill/>
            <a:prstDash val="solid"/>
          </a:ln>
        </p:spPr>
        <p:txBody>
          <a:bodyPr wrap="none" rtlCol="0">
            <a:spAutoFit/>
          </a:bodyPr>
          <a:lstStyle/>
          <a:p>
            <a:r>
              <a:rPr lang="en-GB" sz="2800" dirty="0"/>
              <a:t>Exhibition-Area</a:t>
            </a:r>
          </a:p>
        </p:txBody>
      </p:sp>
      <p:cxnSp>
        <p:nvCxnSpPr>
          <p:cNvPr id="170" name="Straight Connector 169"/>
          <p:cNvCxnSpPr/>
          <p:nvPr/>
        </p:nvCxnSpPr>
        <p:spPr>
          <a:xfrm>
            <a:off x="2495600" y="414908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495600" y="3428999"/>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7536160" y="486916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976320" y="342900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816080" y="198884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1111323" y="611977"/>
            <a:ext cx="1952458" cy="523220"/>
          </a:xfrm>
          <a:prstGeom prst="rect">
            <a:avLst/>
          </a:prstGeom>
          <a:solidFill>
            <a:schemeClr val="bg1"/>
          </a:solidFill>
          <a:ln>
            <a:noFill/>
            <a:prstDash val="solid"/>
          </a:ln>
        </p:spPr>
        <p:txBody>
          <a:bodyPr wrap="none" rtlCol="0">
            <a:spAutoFit/>
          </a:bodyPr>
          <a:lstStyle/>
          <a:p>
            <a:r>
              <a:rPr lang="en-GB" sz="2800" dirty="0"/>
              <a:t>Open-Office</a:t>
            </a:r>
          </a:p>
        </p:txBody>
      </p:sp>
      <p:cxnSp>
        <p:nvCxnSpPr>
          <p:cNvPr id="188" name="Straight Connector 187"/>
          <p:cNvCxnSpPr/>
          <p:nvPr/>
        </p:nvCxnSpPr>
        <p:spPr>
          <a:xfrm>
            <a:off x="2495600" y="3428997"/>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1102265" y="1641938"/>
            <a:ext cx="1329204" cy="307777"/>
          </a:xfrm>
          <a:prstGeom prst="rect">
            <a:avLst/>
          </a:prstGeom>
          <a:solidFill>
            <a:schemeClr val="bg1"/>
          </a:solidFill>
          <a:ln>
            <a:noFill/>
            <a:prstDash val="solid"/>
          </a:ln>
        </p:spPr>
        <p:txBody>
          <a:bodyPr wrap="square" rtlCol="0">
            <a:spAutoFit/>
          </a:bodyPr>
          <a:lstStyle/>
          <a:p>
            <a:r>
              <a:rPr lang="en-GB" sz="1400" dirty="0"/>
              <a:t>Desks: 201-208</a:t>
            </a:r>
          </a:p>
        </p:txBody>
      </p:sp>
      <p:sp>
        <p:nvSpPr>
          <p:cNvPr id="193" name="TextBox 192"/>
          <p:cNvSpPr txBox="1"/>
          <p:nvPr/>
        </p:nvSpPr>
        <p:spPr>
          <a:xfrm>
            <a:off x="2561667" y="1641937"/>
            <a:ext cx="1329204" cy="307777"/>
          </a:xfrm>
          <a:prstGeom prst="rect">
            <a:avLst/>
          </a:prstGeom>
          <a:solidFill>
            <a:schemeClr val="bg1"/>
          </a:solidFill>
          <a:ln>
            <a:noFill/>
            <a:prstDash val="solid"/>
          </a:ln>
        </p:spPr>
        <p:txBody>
          <a:bodyPr wrap="square" rtlCol="0">
            <a:spAutoFit/>
          </a:bodyPr>
          <a:lstStyle/>
          <a:p>
            <a:r>
              <a:rPr lang="en-GB" sz="1400" dirty="0"/>
              <a:t>Desks: 209-216</a:t>
            </a:r>
          </a:p>
        </p:txBody>
      </p:sp>
      <p:sp>
        <p:nvSpPr>
          <p:cNvPr id="194" name="TextBox 193"/>
          <p:cNvSpPr txBox="1"/>
          <p:nvPr/>
        </p:nvSpPr>
        <p:spPr>
          <a:xfrm>
            <a:off x="3979312" y="1644701"/>
            <a:ext cx="1329204" cy="307777"/>
          </a:xfrm>
          <a:prstGeom prst="rect">
            <a:avLst/>
          </a:prstGeom>
          <a:solidFill>
            <a:schemeClr val="bg1"/>
          </a:solidFill>
          <a:ln>
            <a:noFill/>
            <a:prstDash val="solid"/>
          </a:ln>
        </p:spPr>
        <p:txBody>
          <a:bodyPr wrap="square" rtlCol="0">
            <a:spAutoFit/>
          </a:bodyPr>
          <a:lstStyle/>
          <a:p>
            <a:r>
              <a:rPr lang="en-GB" sz="1400" dirty="0"/>
              <a:t>Desks: 217-220</a:t>
            </a:r>
          </a:p>
        </p:txBody>
      </p:sp>
      <p:sp>
        <p:nvSpPr>
          <p:cNvPr id="195" name="TextBox 194"/>
          <p:cNvSpPr txBox="1"/>
          <p:nvPr/>
        </p:nvSpPr>
        <p:spPr>
          <a:xfrm>
            <a:off x="5431396" y="1639224"/>
            <a:ext cx="1329204" cy="307777"/>
          </a:xfrm>
          <a:prstGeom prst="rect">
            <a:avLst/>
          </a:prstGeom>
          <a:solidFill>
            <a:schemeClr val="bg1"/>
          </a:solidFill>
          <a:ln>
            <a:noFill/>
            <a:prstDash val="solid"/>
          </a:ln>
        </p:spPr>
        <p:txBody>
          <a:bodyPr wrap="square" rtlCol="0">
            <a:spAutoFit/>
          </a:bodyPr>
          <a:lstStyle/>
          <a:p>
            <a:r>
              <a:rPr lang="en-GB" sz="1400" dirty="0"/>
              <a:t>Desks: 221-228</a:t>
            </a:r>
          </a:p>
        </p:txBody>
      </p:sp>
      <p:sp>
        <p:nvSpPr>
          <p:cNvPr id="196" name="TextBox 195"/>
          <p:cNvSpPr txBox="1"/>
          <p:nvPr/>
        </p:nvSpPr>
        <p:spPr>
          <a:xfrm>
            <a:off x="1137615" y="3068959"/>
            <a:ext cx="1329204" cy="307777"/>
          </a:xfrm>
          <a:prstGeom prst="rect">
            <a:avLst/>
          </a:prstGeom>
          <a:solidFill>
            <a:schemeClr val="bg1"/>
          </a:solidFill>
          <a:ln>
            <a:noFill/>
            <a:prstDash val="solid"/>
          </a:ln>
        </p:spPr>
        <p:txBody>
          <a:bodyPr wrap="square" rtlCol="0">
            <a:spAutoFit/>
          </a:bodyPr>
          <a:lstStyle/>
          <a:p>
            <a:r>
              <a:rPr lang="en-GB" sz="1400" dirty="0"/>
              <a:t>Desks: 229-232</a:t>
            </a:r>
          </a:p>
        </p:txBody>
      </p:sp>
      <p:sp>
        <p:nvSpPr>
          <p:cNvPr id="197" name="TextBox 196"/>
          <p:cNvSpPr txBox="1"/>
          <p:nvPr/>
        </p:nvSpPr>
        <p:spPr>
          <a:xfrm>
            <a:off x="2553161" y="3068960"/>
            <a:ext cx="1329204" cy="307777"/>
          </a:xfrm>
          <a:prstGeom prst="rect">
            <a:avLst/>
          </a:prstGeom>
          <a:solidFill>
            <a:schemeClr val="bg1"/>
          </a:solidFill>
          <a:ln>
            <a:noFill/>
            <a:prstDash val="solid"/>
          </a:ln>
        </p:spPr>
        <p:txBody>
          <a:bodyPr wrap="square" rtlCol="0">
            <a:spAutoFit/>
          </a:bodyPr>
          <a:lstStyle/>
          <a:p>
            <a:r>
              <a:rPr lang="en-GB" sz="1400" dirty="0"/>
              <a:t>Desks: 233-240</a:t>
            </a:r>
          </a:p>
        </p:txBody>
      </p:sp>
      <p:sp>
        <p:nvSpPr>
          <p:cNvPr id="198" name="TextBox 197"/>
          <p:cNvSpPr txBox="1"/>
          <p:nvPr/>
        </p:nvSpPr>
        <p:spPr>
          <a:xfrm>
            <a:off x="4012999" y="3068959"/>
            <a:ext cx="1329204" cy="307777"/>
          </a:xfrm>
          <a:prstGeom prst="rect">
            <a:avLst/>
          </a:prstGeom>
          <a:solidFill>
            <a:schemeClr val="bg1"/>
          </a:solidFill>
          <a:ln>
            <a:noFill/>
            <a:prstDash val="solid"/>
          </a:ln>
        </p:spPr>
        <p:txBody>
          <a:bodyPr wrap="square" rtlCol="0">
            <a:spAutoFit/>
          </a:bodyPr>
          <a:lstStyle/>
          <a:p>
            <a:r>
              <a:rPr lang="en-GB" sz="1400" dirty="0"/>
              <a:t>Desks: 241-244</a:t>
            </a:r>
          </a:p>
        </p:txBody>
      </p:sp>
      <p:sp>
        <p:nvSpPr>
          <p:cNvPr id="199" name="TextBox 198"/>
          <p:cNvSpPr txBox="1"/>
          <p:nvPr/>
        </p:nvSpPr>
        <p:spPr>
          <a:xfrm>
            <a:off x="5440760" y="3068959"/>
            <a:ext cx="1329204" cy="307777"/>
          </a:xfrm>
          <a:prstGeom prst="rect">
            <a:avLst/>
          </a:prstGeom>
          <a:solidFill>
            <a:schemeClr val="bg1"/>
          </a:solidFill>
          <a:ln>
            <a:noFill/>
            <a:prstDash val="solid"/>
          </a:ln>
        </p:spPr>
        <p:txBody>
          <a:bodyPr wrap="square" rtlCol="0">
            <a:spAutoFit/>
          </a:bodyPr>
          <a:lstStyle/>
          <a:p>
            <a:r>
              <a:rPr lang="en-GB" sz="1400" dirty="0"/>
              <a:t>Desks: 245-254</a:t>
            </a:r>
          </a:p>
        </p:txBody>
      </p:sp>
      <p:sp>
        <p:nvSpPr>
          <p:cNvPr id="200" name="TextBox 199"/>
          <p:cNvSpPr txBox="1"/>
          <p:nvPr/>
        </p:nvSpPr>
        <p:spPr>
          <a:xfrm>
            <a:off x="7721418" y="1580150"/>
            <a:ext cx="678838" cy="307777"/>
          </a:xfrm>
          <a:prstGeom prst="rect">
            <a:avLst/>
          </a:prstGeom>
          <a:solidFill>
            <a:schemeClr val="bg1"/>
          </a:solidFill>
          <a:ln>
            <a:noFill/>
            <a:prstDash val="solid"/>
          </a:ln>
        </p:spPr>
        <p:txBody>
          <a:bodyPr wrap="square" rtlCol="0">
            <a:spAutoFit/>
          </a:bodyPr>
          <a:lstStyle/>
          <a:p>
            <a:r>
              <a:rPr lang="en-GB" sz="1400" dirty="0"/>
              <a:t>Café-1</a:t>
            </a:r>
          </a:p>
        </p:txBody>
      </p:sp>
      <p:sp>
        <p:nvSpPr>
          <p:cNvPr id="202" name="TextBox 201"/>
          <p:cNvSpPr txBox="1"/>
          <p:nvPr/>
        </p:nvSpPr>
        <p:spPr>
          <a:xfrm>
            <a:off x="7721418" y="3042971"/>
            <a:ext cx="678838" cy="307777"/>
          </a:xfrm>
          <a:prstGeom prst="rect">
            <a:avLst/>
          </a:prstGeom>
          <a:solidFill>
            <a:schemeClr val="bg1"/>
          </a:solidFill>
          <a:ln>
            <a:noFill/>
            <a:prstDash val="solid"/>
          </a:ln>
        </p:spPr>
        <p:txBody>
          <a:bodyPr wrap="square" rtlCol="0">
            <a:spAutoFit/>
          </a:bodyPr>
          <a:lstStyle/>
          <a:p>
            <a:r>
              <a:rPr lang="en-GB" sz="1400" dirty="0"/>
              <a:t>Café-2</a:t>
            </a:r>
          </a:p>
        </p:txBody>
      </p:sp>
      <p:sp>
        <p:nvSpPr>
          <p:cNvPr id="203" name="TextBox 202"/>
          <p:cNvSpPr txBox="1"/>
          <p:nvPr/>
        </p:nvSpPr>
        <p:spPr>
          <a:xfrm>
            <a:off x="9762253" y="3042971"/>
            <a:ext cx="678838" cy="307777"/>
          </a:xfrm>
          <a:prstGeom prst="rect">
            <a:avLst/>
          </a:prstGeom>
          <a:solidFill>
            <a:schemeClr val="bg1"/>
          </a:solidFill>
          <a:ln>
            <a:noFill/>
            <a:prstDash val="solid"/>
          </a:ln>
        </p:spPr>
        <p:txBody>
          <a:bodyPr wrap="square" rtlCol="0">
            <a:spAutoFit/>
          </a:bodyPr>
          <a:lstStyle/>
          <a:p>
            <a:r>
              <a:rPr lang="en-GB" sz="1400" dirty="0"/>
              <a:t>Café-3</a:t>
            </a:r>
          </a:p>
        </p:txBody>
      </p:sp>
      <p:sp>
        <p:nvSpPr>
          <p:cNvPr id="207" name="TextBox 206"/>
          <p:cNvSpPr txBox="1"/>
          <p:nvPr/>
        </p:nvSpPr>
        <p:spPr>
          <a:xfrm>
            <a:off x="9762253" y="5691516"/>
            <a:ext cx="1268193" cy="523220"/>
          </a:xfrm>
          <a:prstGeom prst="rect">
            <a:avLst/>
          </a:prstGeom>
          <a:solidFill>
            <a:schemeClr val="bg1"/>
          </a:solidFill>
          <a:ln>
            <a:noFill/>
            <a:prstDash val="solid"/>
          </a:ln>
        </p:spPr>
        <p:txBody>
          <a:bodyPr wrap="square" rtlCol="0">
            <a:spAutoFit/>
          </a:bodyPr>
          <a:lstStyle/>
          <a:p>
            <a:r>
              <a:rPr lang="en-GB" sz="1400" dirty="0"/>
              <a:t>Exhibition-Area-2</a:t>
            </a:r>
          </a:p>
        </p:txBody>
      </p:sp>
      <p:sp>
        <p:nvSpPr>
          <p:cNvPr id="208" name="TextBox 207"/>
          <p:cNvSpPr txBox="1"/>
          <p:nvPr/>
        </p:nvSpPr>
        <p:spPr>
          <a:xfrm>
            <a:off x="7642274" y="5680185"/>
            <a:ext cx="1268193" cy="523220"/>
          </a:xfrm>
          <a:prstGeom prst="rect">
            <a:avLst/>
          </a:prstGeom>
          <a:solidFill>
            <a:schemeClr val="bg1"/>
          </a:solidFill>
          <a:ln>
            <a:noFill/>
            <a:prstDash val="solid"/>
          </a:ln>
        </p:spPr>
        <p:txBody>
          <a:bodyPr wrap="square" rtlCol="0">
            <a:spAutoFit/>
          </a:bodyPr>
          <a:lstStyle/>
          <a:p>
            <a:r>
              <a:rPr lang="en-GB" sz="1400" dirty="0"/>
              <a:t>Exhibition-Area-1</a:t>
            </a:r>
          </a:p>
        </p:txBody>
      </p:sp>
      <p:sp>
        <p:nvSpPr>
          <p:cNvPr id="209" name="Oval 208"/>
          <p:cNvSpPr/>
          <p:nvPr/>
        </p:nvSpPr>
        <p:spPr>
          <a:xfrm>
            <a:off x="1641210" y="114468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a:off x="3088279"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a:off x="4534062"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5985216"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1651989" y="258151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3094705"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4525298"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5991113" y="257784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8488880" y="257656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8474731" y="1130323"/>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10289082" y="185896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8487554" y="510180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10295161" y="5076677"/>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TextBox 221"/>
          <p:cNvSpPr txBox="1"/>
          <p:nvPr/>
        </p:nvSpPr>
        <p:spPr>
          <a:xfrm>
            <a:off x="2927832" y="5941795"/>
            <a:ext cx="2102960" cy="307777"/>
          </a:xfrm>
          <a:prstGeom prst="rect">
            <a:avLst/>
          </a:prstGeom>
          <a:solidFill>
            <a:schemeClr val="bg1"/>
          </a:solidFill>
          <a:ln>
            <a:noFill/>
            <a:prstDash val="solid"/>
          </a:ln>
        </p:spPr>
        <p:txBody>
          <a:bodyPr wrap="square" rtlCol="0">
            <a:spAutoFit/>
          </a:bodyPr>
          <a:lstStyle/>
          <a:p>
            <a:r>
              <a:rPr lang="en-GB" sz="1400" dirty="0"/>
              <a:t>UM-Meeting-Room-UM01</a:t>
            </a:r>
          </a:p>
        </p:txBody>
      </p:sp>
      <p:sp>
        <p:nvSpPr>
          <p:cNvPr id="223" name="Oval 222"/>
          <p:cNvSpPr/>
          <p:nvPr/>
        </p:nvSpPr>
        <p:spPr>
          <a:xfrm>
            <a:off x="3793486" y="5109285"/>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TextBox 231"/>
          <p:cNvSpPr txBox="1"/>
          <p:nvPr/>
        </p:nvSpPr>
        <p:spPr>
          <a:xfrm>
            <a:off x="1087536" y="-41968"/>
            <a:ext cx="5549789" cy="523220"/>
          </a:xfrm>
          <a:prstGeom prst="rect">
            <a:avLst/>
          </a:prstGeom>
          <a:solidFill>
            <a:schemeClr val="bg1"/>
          </a:solidFill>
          <a:ln>
            <a:noFill/>
            <a:prstDash val="solid"/>
          </a:ln>
        </p:spPr>
        <p:txBody>
          <a:bodyPr wrap="none" rtlCol="0">
            <a:spAutoFit/>
          </a:bodyPr>
          <a:lstStyle/>
          <a:p>
            <a:r>
              <a:rPr lang="en-GB" sz="2800" b="1" dirty="0"/>
              <a:t>Cactus Smart Building, Ground Floor</a:t>
            </a:r>
          </a:p>
        </p:txBody>
      </p:sp>
      <p:sp>
        <p:nvSpPr>
          <p:cNvPr id="3" name="Multiply 2"/>
          <p:cNvSpPr/>
          <p:nvPr/>
        </p:nvSpPr>
        <p:spPr>
          <a:xfrm>
            <a:off x="1927417" y="1374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Multiply 67"/>
          <p:cNvSpPr/>
          <p:nvPr/>
        </p:nvSpPr>
        <p:spPr>
          <a:xfrm>
            <a:off x="1316653" y="138727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Multiply 70"/>
          <p:cNvSpPr/>
          <p:nvPr/>
        </p:nvSpPr>
        <p:spPr>
          <a:xfrm>
            <a:off x="4282529" y="920719"/>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ultiply 73"/>
          <p:cNvSpPr/>
          <p:nvPr/>
        </p:nvSpPr>
        <p:spPr>
          <a:xfrm>
            <a:off x="3425207" y="88669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Multiply 76"/>
          <p:cNvSpPr/>
          <p:nvPr/>
        </p:nvSpPr>
        <p:spPr>
          <a:xfrm>
            <a:off x="2673174" y="503063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Multiply 79"/>
          <p:cNvSpPr/>
          <p:nvPr/>
        </p:nvSpPr>
        <p:spPr>
          <a:xfrm>
            <a:off x="10125776" y="129695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Multiply 81"/>
          <p:cNvSpPr/>
          <p:nvPr/>
        </p:nvSpPr>
        <p:spPr>
          <a:xfrm>
            <a:off x="8930348" y="498202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Multiply 82"/>
          <p:cNvSpPr/>
          <p:nvPr/>
        </p:nvSpPr>
        <p:spPr>
          <a:xfrm>
            <a:off x="9441743" y="547122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Multiply 83"/>
          <p:cNvSpPr/>
          <p:nvPr/>
        </p:nvSpPr>
        <p:spPr>
          <a:xfrm>
            <a:off x="9307466" y="532400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Multiply 86"/>
          <p:cNvSpPr/>
          <p:nvPr/>
        </p:nvSpPr>
        <p:spPr>
          <a:xfrm>
            <a:off x="2187871" y="161446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Multiply 91"/>
          <p:cNvSpPr/>
          <p:nvPr/>
        </p:nvSpPr>
        <p:spPr>
          <a:xfrm>
            <a:off x="2781228" y="511855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Multiply 92"/>
          <p:cNvSpPr/>
          <p:nvPr/>
        </p:nvSpPr>
        <p:spPr>
          <a:xfrm>
            <a:off x="10233830" y="138487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Multiply 93"/>
          <p:cNvSpPr/>
          <p:nvPr/>
        </p:nvSpPr>
        <p:spPr>
          <a:xfrm>
            <a:off x="9038402" y="506994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Multiply 98"/>
          <p:cNvSpPr/>
          <p:nvPr/>
        </p:nvSpPr>
        <p:spPr>
          <a:xfrm>
            <a:off x="3596042" y="10527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Multiply 100"/>
          <p:cNvSpPr/>
          <p:nvPr/>
        </p:nvSpPr>
        <p:spPr>
          <a:xfrm>
            <a:off x="2844009" y="519667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Multiply 101"/>
          <p:cNvSpPr/>
          <p:nvPr/>
        </p:nvSpPr>
        <p:spPr>
          <a:xfrm>
            <a:off x="10296611" y="146299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Multiply 102"/>
          <p:cNvSpPr/>
          <p:nvPr/>
        </p:nvSpPr>
        <p:spPr>
          <a:xfrm>
            <a:off x="8792728" y="488313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Multiply 103"/>
          <p:cNvSpPr/>
          <p:nvPr/>
        </p:nvSpPr>
        <p:spPr>
          <a:xfrm>
            <a:off x="1559496" y="16253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Multiply 104"/>
          <p:cNvSpPr/>
          <p:nvPr/>
        </p:nvSpPr>
        <p:spPr>
          <a:xfrm>
            <a:off x="2416325" y="187236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Multiply 109"/>
          <p:cNvSpPr/>
          <p:nvPr/>
        </p:nvSpPr>
        <p:spPr>
          <a:xfrm>
            <a:off x="2916017" y="52686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Multiply 110"/>
          <p:cNvSpPr/>
          <p:nvPr/>
        </p:nvSpPr>
        <p:spPr>
          <a:xfrm>
            <a:off x="10368619" y="15350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Multiply 111"/>
          <p:cNvSpPr/>
          <p:nvPr/>
        </p:nvSpPr>
        <p:spPr>
          <a:xfrm>
            <a:off x="9173191" y="522007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Multiply 112"/>
          <p:cNvSpPr/>
          <p:nvPr/>
        </p:nvSpPr>
        <p:spPr>
          <a:xfrm>
            <a:off x="1711896" y="17777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Multiply 116"/>
          <p:cNvSpPr/>
          <p:nvPr/>
        </p:nvSpPr>
        <p:spPr>
          <a:xfrm>
            <a:off x="3820450" y="1277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Multiply 118"/>
          <p:cNvSpPr/>
          <p:nvPr/>
        </p:nvSpPr>
        <p:spPr>
          <a:xfrm>
            <a:off x="3068417" y="54210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Multiply 119"/>
          <p:cNvSpPr/>
          <p:nvPr/>
        </p:nvSpPr>
        <p:spPr>
          <a:xfrm>
            <a:off x="10521019" y="16874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Multiply 121"/>
          <p:cNvSpPr/>
          <p:nvPr/>
        </p:nvSpPr>
        <p:spPr>
          <a:xfrm>
            <a:off x="1864296" y="19301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Multiply 122"/>
          <p:cNvSpPr/>
          <p:nvPr/>
        </p:nvSpPr>
        <p:spPr>
          <a:xfrm>
            <a:off x="2576684" y="211316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Multiply 127"/>
          <p:cNvSpPr/>
          <p:nvPr/>
        </p:nvSpPr>
        <p:spPr>
          <a:xfrm>
            <a:off x="3220817" y="55734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Multiply 128"/>
          <p:cNvSpPr/>
          <p:nvPr/>
        </p:nvSpPr>
        <p:spPr>
          <a:xfrm>
            <a:off x="10673419" y="18398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Multiply 131"/>
          <p:cNvSpPr/>
          <p:nvPr/>
        </p:nvSpPr>
        <p:spPr>
          <a:xfrm>
            <a:off x="2747394" y="2304849"/>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Multiply 134"/>
          <p:cNvSpPr/>
          <p:nvPr/>
        </p:nvSpPr>
        <p:spPr>
          <a:xfrm>
            <a:off x="4125250" y="15819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Multiply 135"/>
          <p:cNvSpPr/>
          <p:nvPr/>
        </p:nvSpPr>
        <p:spPr>
          <a:xfrm>
            <a:off x="8616280" y="306896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Multiply 136"/>
          <p:cNvSpPr/>
          <p:nvPr/>
        </p:nvSpPr>
        <p:spPr>
          <a:xfrm>
            <a:off x="3373217" y="57258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Multiply 138"/>
          <p:cNvSpPr/>
          <p:nvPr/>
        </p:nvSpPr>
        <p:spPr>
          <a:xfrm>
            <a:off x="9630391" y="567727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Multiply 139"/>
          <p:cNvSpPr/>
          <p:nvPr/>
        </p:nvSpPr>
        <p:spPr>
          <a:xfrm>
            <a:off x="2169096" y="220138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Multiply 143"/>
          <p:cNvSpPr/>
          <p:nvPr/>
        </p:nvSpPr>
        <p:spPr>
          <a:xfrm>
            <a:off x="4277650" y="170080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Multiply 145"/>
          <p:cNvSpPr/>
          <p:nvPr/>
        </p:nvSpPr>
        <p:spPr>
          <a:xfrm>
            <a:off x="3525617" y="584474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Multiply 147"/>
          <p:cNvSpPr/>
          <p:nvPr/>
        </p:nvSpPr>
        <p:spPr>
          <a:xfrm>
            <a:off x="9782791" y="57961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Multiply 153"/>
          <p:cNvSpPr/>
          <p:nvPr/>
        </p:nvSpPr>
        <p:spPr>
          <a:xfrm>
            <a:off x="8904312" y="321297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Multiply 154"/>
          <p:cNvSpPr/>
          <p:nvPr/>
        </p:nvSpPr>
        <p:spPr>
          <a:xfrm>
            <a:off x="3717332" y="591675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Multiply 156"/>
          <p:cNvSpPr/>
          <p:nvPr/>
        </p:nvSpPr>
        <p:spPr>
          <a:xfrm>
            <a:off x="9974506" y="5868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Multiply 157"/>
          <p:cNvSpPr/>
          <p:nvPr/>
        </p:nvSpPr>
        <p:spPr>
          <a:xfrm>
            <a:off x="2345055" y="2410091"/>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Multiply 173"/>
          <p:cNvSpPr/>
          <p:nvPr/>
        </p:nvSpPr>
        <p:spPr>
          <a:xfrm>
            <a:off x="4553295" y="193545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Multiply 200"/>
          <p:cNvSpPr/>
          <p:nvPr/>
        </p:nvSpPr>
        <p:spPr>
          <a:xfrm>
            <a:off x="10109295" y="59485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Multiply 239"/>
          <p:cNvSpPr/>
          <p:nvPr/>
        </p:nvSpPr>
        <p:spPr>
          <a:xfrm>
            <a:off x="2931336" y="24676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Multiply 242"/>
          <p:cNvSpPr/>
          <p:nvPr/>
        </p:nvSpPr>
        <p:spPr>
          <a:xfrm>
            <a:off x="4743367" y="216505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Multiply 247"/>
          <p:cNvSpPr/>
          <p:nvPr/>
        </p:nvSpPr>
        <p:spPr>
          <a:xfrm>
            <a:off x="2563637" y="260607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Multiply 252"/>
          <p:cNvSpPr/>
          <p:nvPr/>
        </p:nvSpPr>
        <p:spPr>
          <a:xfrm>
            <a:off x="8646586" y="37167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Multiply 257"/>
          <p:cNvSpPr/>
          <p:nvPr/>
        </p:nvSpPr>
        <p:spPr>
          <a:xfrm>
            <a:off x="2969759" y="289442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Multiply 261"/>
          <p:cNvSpPr/>
          <p:nvPr/>
        </p:nvSpPr>
        <p:spPr>
          <a:xfrm>
            <a:off x="8971989" y="354457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Multiply 265"/>
          <p:cNvSpPr/>
          <p:nvPr/>
        </p:nvSpPr>
        <p:spPr>
          <a:xfrm>
            <a:off x="2708469" y="30167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Multiply 269"/>
          <p:cNvSpPr/>
          <p:nvPr/>
        </p:nvSpPr>
        <p:spPr>
          <a:xfrm>
            <a:off x="4748170" y="242088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Multiply 275"/>
          <p:cNvSpPr/>
          <p:nvPr/>
        </p:nvSpPr>
        <p:spPr>
          <a:xfrm>
            <a:off x="3037324" y="325166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Multiply 279"/>
          <p:cNvSpPr/>
          <p:nvPr/>
        </p:nvSpPr>
        <p:spPr>
          <a:xfrm>
            <a:off x="8332937" y="370221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Multiply 284"/>
          <p:cNvSpPr/>
          <p:nvPr/>
        </p:nvSpPr>
        <p:spPr>
          <a:xfrm>
            <a:off x="3674843" y="366408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Multiply 287"/>
          <p:cNvSpPr/>
          <p:nvPr/>
        </p:nvSpPr>
        <p:spPr>
          <a:xfrm>
            <a:off x="4820178" y="271119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Multiply 288"/>
          <p:cNvSpPr/>
          <p:nvPr/>
        </p:nvSpPr>
        <p:spPr>
          <a:xfrm>
            <a:off x="8022690" y="379007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Multiply 292"/>
          <p:cNvSpPr/>
          <p:nvPr/>
        </p:nvSpPr>
        <p:spPr>
          <a:xfrm>
            <a:off x="2743310" y="346786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Multiply 293"/>
          <p:cNvSpPr/>
          <p:nvPr/>
        </p:nvSpPr>
        <p:spPr>
          <a:xfrm>
            <a:off x="3212713" y="35587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Multiply 296"/>
          <p:cNvSpPr/>
          <p:nvPr/>
        </p:nvSpPr>
        <p:spPr>
          <a:xfrm>
            <a:off x="4903463" y="2999831"/>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Multiply 297"/>
          <p:cNvSpPr/>
          <p:nvPr/>
        </p:nvSpPr>
        <p:spPr>
          <a:xfrm>
            <a:off x="7586333" y="381250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Multiply 338"/>
          <p:cNvSpPr/>
          <p:nvPr/>
        </p:nvSpPr>
        <p:spPr>
          <a:xfrm>
            <a:off x="7348701" y="383942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Multiply 339"/>
          <p:cNvSpPr/>
          <p:nvPr/>
        </p:nvSpPr>
        <p:spPr>
          <a:xfrm>
            <a:off x="7112399" y="408603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21809" y="1487363"/>
            <a:ext cx="1482635" cy="2322286"/>
          </a:xfrm>
          <a:custGeom>
            <a:avLst/>
            <a:gdLst>
              <a:gd name="connsiteX0" fmla="*/ 0 w 1482635"/>
              <a:gd name="connsiteY0" fmla="*/ 0 h 2322286"/>
              <a:gd name="connsiteX1" fmla="*/ 1190171 w 1482635"/>
              <a:gd name="connsiteY1" fmla="*/ 1190172 h 2322286"/>
              <a:gd name="connsiteX2" fmla="*/ 1233714 w 1482635"/>
              <a:gd name="connsiteY2" fmla="*/ 1190172 h 2322286"/>
              <a:gd name="connsiteX3" fmla="*/ 1480457 w 1482635"/>
              <a:gd name="connsiteY3" fmla="*/ 1988457 h 2322286"/>
              <a:gd name="connsiteX4" fmla="*/ 1074057 w 1482635"/>
              <a:gd name="connsiteY4" fmla="*/ 2322286 h 232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35" h="2322286">
                <a:moveTo>
                  <a:pt x="0" y="0"/>
                </a:moveTo>
                <a:lnTo>
                  <a:pt x="1190171" y="1190172"/>
                </a:lnTo>
                <a:cubicBezTo>
                  <a:pt x="1395790" y="1388534"/>
                  <a:pt x="1185333" y="1057125"/>
                  <a:pt x="1233714" y="1190172"/>
                </a:cubicBezTo>
                <a:cubicBezTo>
                  <a:pt x="1282095" y="1323219"/>
                  <a:pt x="1507067" y="1799771"/>
                  <a:pt x="1480457" y="1988457"/>
                </a:cubicBezTo>
                <a:cubicBezTo>
                  <a:pt x="1453848" y="2177143"/>
                  <a:pt x="1263952" y="2249714"/>
                  <a:pt x="1074057" y="2322286"/>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060154" y="1509311"/>
            <a:ext cx="2247441" cy="2303559"/>
          </a:xfrm>
          <a:custGeom>
            <a:avLst/>
            <a:gdLst>
              <a:gd name="connsiteX0" fmla="*/ 0 w 2247441"/>
              <a:gd name="connsiteY0" fmla="*/ 0 h 2303559"/>
              <a:gd name="connsiteX1" fmla="*/ 1002535 w 2247441"/>
              <a:gd name="connsiteY1" fmla="*/ 1101687 h 2303559"/>
              <a:gd name="connsiteX2" fmla="*/ 1002535 w 2247441"/>
              <a:gd name="connsiteY2" fmla="*/ 1101687 h 2303559"/>
              <a:gd name="connsiteX3" fmla="*/ 1145754 w 2247441"/>
              <a:gd name="connsiteY3" fmla="*/ 2082188 h 2303559"/>
              <a:gd name="connsiteX4" fmla="*/ 1652530 w 2247441"/>
              <a:gd name="connsiteY4" fmla="*/ 2280491 h 2303559"/>
              <a:gd name="connsiteX5" fmla="*/ 2247441 w 2247441"/>
              <a:gd name="connsiteY5" fmla="*/ 2291508 h 2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441" h="2303559">
                <a:moveTo>
                  <a:pt x="0" y="0"/>
                </a:moveTo>
                <a:lnTo>
                  <a:pt x="1002535" y="1101687"/>
                </a:lnTo>
                <a:lnTo>
                  <a:pt x="1002535" y="1101687"/>
                </a:lnTo>
                <a:cubicBezTo>
                  <a:pt x="1026405" y="1265104"/>
                  <a:pt x="1037422" y="1885721"/>
                  <a:pt x="1145754" y="2082188"/>
                </a:cubicBezTo>
                <a:cubicBezTo>
                  <a:pt x="1254087" y="2278655"/>
                  <a:pt x="1468915" y="2245604"/>
                  <a:pt x="1652530" y="2280491"/>
                </a:cubicBezTo>
                <a:cubicBezTo>
                  <a:pt x="1836145" y="2315378"/>
                  <a:pt x="2041793" y="2303443"/>
                  <a:pt x="2247441" y="2291508"/>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3585029" y="1030514"/>
            <a:ext cx="1872342" cy="2249714"/>
          </a:xfrm>
          <a:custGeom>
            <a:avLst/>
            <a:gdLst>
              <a:gd name="connsiteX0" fmla="*/ 0 w 1872342"/>
              <a:gd name="connsiteY0" fmla="*/ 0 h 2249714"/>
              <a:gd name="connsiteX1" fmla="*/ 696685 w 1872342"/>
              <a:gd name="connsiteY1" fmla="*/ 711200 h 2249714"/>
              <a:gd name="connsiteX2" fmla="*/ 740228 w 1872342"/>
              <a:gd name="connsiteY2" fmla="*/ 769257 h 2249714"/>
              <a:gd name="connsiteX3" fmla="*/ 1204685 w 1872342"/>
              <a:gd name="connsiteY3" fmla="*/ 1088572 h 2249714"/>
              <a:gd name="connsiteX4" fmla="*/ 1291771 w 1872342"/>
              <a:gd name="connsiteY4" fmla="*/ 1277257 h 2249714"/>
              <a:gd name="connsiteX5" fmla="*/ 1422400 w 1872342"/>
              <a:gd name="connsiteY5" fmla="*/ 1973943 h 2249714"/>
              <a:gd name="connsiteX6" fmla="*/ 1567542 w 1872342"/>
              <a:gd name="connsiteY6" fmla="*/ 2220686 h 2249714"/>
              <a:gd name="connsiteX7" fmla="*/ 1872342 w 1872342"/>
              <a:gd name="connsiteY7" fmla="*/ 2235200 h 2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42" h="2249714">
                <a:moveTo>
                  <a:pt x="0" y="0"/>
                </a:moveTo>
                <a:lnTo>
                  <a:pt x="696685" y="711200"/>
                </a:lnTo>
                <a:cubicBezTo>
                  <a:pt x="820056" y="839409"/>
                  <a:pt x="655561" y="706362"/>
                  <a:pt x="740228" y="769257"/>
                </a:cubicBezTo>
                <a:cubicBezTo>
                  <a:pt x="824895" y="832152"/>
                  <a:pt x="1112761" y="1003906"/>
                  <a:pt x="1204685" y="1088572"/>
                </a:cubicBezTo>
                <a:cubicBezTo>
                  <a:pt x="1296609" y="1173238"/>
                  <a:pt x="1255485" y="1129695"/>
                  <a:pt x="1291771" y="1277257"/>
                </a:cubicBezTo>
                <a:cubicBezTo>
                  <a:pt x="1328057" y="1424819"/>
                  <a:pt x="1376438" y="1816705"/>
                  <a:pt x="1422400" y="1973943"/>
                </a:cubicBezTo>
                <a:cubicBezTo>
                  <a:pt x="1468362" y="2131181"/>
                  <a:pt x="1492552" y="2177143"/>
                  <a:pt x="1567542" y="2220686"/>
                </a:cubicBezTo>
                <a:cubicBezTo>
                  <a:pt x="1642532" y="2264229"/>
                  <a:pt x="1757437" y="2249714"/>
                  <a:pt x="1872342" y="223520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815771" y="5152571"/>
            <a:ext cx="1567543" cy="973040"/>
          </a:xfrm>
          <a:custGeom>
            <a:avLst/>
            <a:gdLst>
              <a:gd name="connsiteX0" fmla="*/ 0 w 1567543"/>
              <a:gd name="connsiteY0" fmla="*/ 0 h 973040"/>
              <a:gd name="connsiteX1" fmla="*/ 783772 w 1567543"/>
              <a:gd name="connsiteY1" fmla="*/ 812800 h 973040"/>
              <a:gd name="connsiteX2" fmla="*/ 798286 w 1567543"/>
              <a:gd name="connsiteY2" fmla="*/ 841829 h 973040"/>
              <a:gd name="connsiteX3" fmla="*/ 1103086 w 1567543"/>
              <a:gd name="connsiteY3" fmla="*/ 972458 h 973040"/>
              <a:gd name="connsiteX4" fmla="*/ 1567543 w 1567543"/>
              <a:gd name="connsiteY4" fmla="*/ 783772 h 97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73040">
                <a:moveTo>
                  <a:pt x="0" y="0"/>
                </a:moveTo>
                <a:lnTo>
                  <a:pt x="783772" y="812800"/>
                </a:lnTo>
                <a:cubicBezTo>
                  <a:pt x="916820" y="953105"/>
                  <a:pt x="745067" y="815219"/>
                  <a:pt x="798286" y="841829"/>
                </a:cubicBezTo>
                <a:cubicBezTo>
                  <a:pt x="851505" y="868439"/>
                  <a:pt x="974877" y="982134"/>
                  <a:pt x="1103086" y="972458"/>
                </a:cubicBezTo>
                <a:cubicBezTo>
                  <a:pt x="1231295" y="962782"/>
                  <a:pt x="1399419" y="873277"/>
                  <a:pt x="1567543" y="783772"/>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7197213" y="3178629"/>
            <a:ext cx="1967571" cy="1436914"/>
          </a:xfrm>
          <a:custGeom>
            <a:avLst/>
            <a:gdLst>
              <a:gd name="connsiteX0" fmla="*/ 1583930 w 1967571"/>
              <a:gd name="connsiteY0" fmla="*/ 0 h 1436914"/>
              <a:gd name="connsiteX1" fmla="*/ 1932273 w 1967571"/>
              <a:gd name="connsiteY1" fmla="*/ 188685 h 1436914"/>
              <a:gd name="connsiteX2" fmla="*/ 1903244 w 1967571"/>
              <a:gd name="connsiteY2" fmla="*/ 566057 h 1436914"/>
              <a:gd name="connsiteX3" fmla="*/ 1467816 w 1967571"/>
              <a:gd name="connsiteY3" fmla="*/ 740228 h 1436914"/>
              <a:gd name="connsiteX4" fmla="*/ 1250101 w 1967571"/>
              <a:gd name="connsiteY4" fmla="*/ 682171 h 1436914"/>
              <a:gd name="connsiteX5" fmla="*/ 988844 w 1967571"/>
              <a:gd name="connsiteY5" fmla="*/ 769257 h 1436914"/>
              <a:gd name="connsiteX6" fmla="*/ 480844 w 1967571"/>
              <a:gd name="connsiteY6" fmla="*/ 783771 h 1436914"/>
              <a:gd name="connsiteX7" fmla="*/ 306673 w 1967571"/>
              <a:gd name="connsiteY7" fmla="*/ 783771 h 1436914"/>
              <a:gd name="connsiteX8" fmla="*/ 45416 w 1967571"/>
              <a:gd name="connsiteY8" fmla="*/ 1059542 h 1436914"/>
              <a:gd name="connsiteX9" fmla="*/ 1873 w 1967571"/>
              <a:gd name="connsiteY9"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571" h="1436914">
                <a:moveTo>
                  <a:pt x="1583930" y="0"/>
                </a:moveTo>
                <a:cubicBezTo>
                  <a:pt x="1731492" y="47171"/>
                  <a:pt x="1879054" y="94342"/>
                  <a:pt x="1932273" y="188685"/>
                </a:cubicBezTo>
                <a:cubicBezTo>
                  <a:pt x="1985492" y="283028"/>
                  <a:pt x="1980653" y="474133"/>
                  <a:pt x="1903244" y="566057"/>
                </a:cubicBezTo>
                <a:cubicBezTo>
                  <a:pt x="1825835" y="657981"/>
                  <a:pt x="1576673" y="720876"/>
                  <a:pt x="1467816" y="740228"/>
                </a:cubicBezTo>
                <a:cubicBezTo>
                  <a:pt x="1358959" y="759580"/>
                  <a:pt x="1329930" y="677333"/>
                  <a:pt x="1250101" y="682171"/>
                </a:cubicBezTo>
                <a:cubicBezTo>
                  <a:pt x="1170272" y="687009"/>
                  <a:pt x="1117053" y="752324"/>
                  <a:pt x="988844" y="769257"/>
                </a:cubicBezTo>
                <a:cubicBezTo>
                  <a:pt x="860635" y="786190"/>
                  <a:pt x="594539" y="781352"/>
                  <a:pt x="480844" y="783771"/>
                </a:cubicBezTo>
                <a:cubicBezTo>
                  <a:pt x="367149" y="786190"/>
                  <a:pt x="379244" y="737809"/>
                  <a:pt x="306673" y="783771"/>
                </a:cubicBezTo>
                <a:cubicBezTo>
                  <a:pt x="234102" y="829733"/>
                  <a:pt x="96216" y="950685"/>
                  <a:pt x="45416" y="1059542"/>
                </a:cubicBezTo>
                <a:cubicBezTo>
                  <a:pt x="-5384" y="1168399"/>
                  <a:pt x="-1756" y="1302656"/>
                  <a:pt x="1873" y="1436914"/>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8548914" y="4915657"/>
            <a:ext cx="1712686" cy="1194857"/>
          </a:xfrm>
          <a:custGeom>
            <a:avLst/>
            <a:gdLst>
              <a:gd name="connsiteX0" fmla="*/ 1712686 w 1712686"/>
              <a:gd name="connsiteY0" fmla="*/ 1194857 h 1194857"/>
              <a:gd name="connsiteX1" fmla="*/ 1219200 w 1712686"/>
              <a:gd name="connsiteY1" fmla="*/ 933600 h 1194857"/>
              <a:gd name="connsiteX2" fmla="*/ 406400 w 1712686"/>
              <a:gd name="connsiteY2" fmla="*/ 120800 h 1194857"/>
              <a:gd name="connsiteX3" fmla="*/ 0 w 1712686"/>
              <a:gd name="connsiteY3" fmla="*/ 19200 h 1194857"/>
            </a:gdLst>
            <a:ahLst/>
            <a:cxnLst>
              <a:cxn ang="0">
                <a:pos x="connsiteX0" y="connsiteY0"/>
              </a:cxn>
              <a:cxn ang="0">
                <a:pos x="connsiteX1" y="connsiteY1"/>
              </a:cxn>
              <a:cxn ang="0">
                <a:pos x="connsiteX2" y="connsiteY2"/>
              </a:cxn>
              <a:cxn ang="0">
                <a:pos x="connsiteX3" y="connsiteY3"/>
              </a:cxn>
            </a:cxnLst>
            <a:rect l="l" t="t" r="r" b="b"/>
            <a:pathLst>
              <a:path w="1712686" h="1194857">
                <a:moveTo>
                  <a:pt x="1712686" y="1194857"/>
                </a:moveTo>
                <a:cubicBezTo>
                  <a:pt x="1574800" y="1153733"/>
                  <a:pt x="1436914" y="1112609"/>
                  <a:pt x="1219200" y="933600"/>
                </a:cubicBezTo>
                <a:cubicBezTo>
                  <a:pt x="1001486" y="754590"/>
                  <a:pt x="609600" y="273200"/>
                  <a:pt x="406400" y="120800"/>
                </a:cubicBezTo>
                <a:cubicBezTo>
                  <a:pt x="203200" y="-31600"/>
                  <a:pt x="101600" y="-6200"/>
                  <a:pt x="0" y="1920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3"/>
          <p:cNvSpPr/>
          <p:nvPr/>
        </p:nvSpPr>
        <p:spPr>
          <a:xfrm>
            <a:off x="10267950" y="1457325"/>
            <a:ext cx="597895" cy="781050"/>
          </a:xfrm>
          <a:custGeom>
            <a:avLst/>
            <a:gdLst>
              <a:gd name="connsiteX0" fmla="*/ 0 w 597895"/>
              <a:gd name="connsiteY0" fmla="*/ 0 h 781050"/>
              <a:gd name="connsiteX1" fmla="*/ 552450 w 597895"/>
              <a:gd name="connsiteY1" fmla="*/ 523875 h 781050"/>
              <a:gd name="connsiteX2" fmla="*/ 561975 w 597895"/>
              <a:gd name="connsiteY2" fmla="*/ 523875 h 781050"/>
              <a:gd name="connsiteX3" fmla="*/ 523875 w 597895"/>
              <a:gd name="connsiteY3" fmla="*/ 781050 h 781050"/>
            </a:gdLst>
            <a:ahLst/>
            <a:cxnLst>
              <a:cxn ang="0">
                <a:pos x="connsiteX0" y="connsiteY0"/>
              </a:cxn>
              <a:cxn ang="0">
                <a:pos x="connsiteX1" y="connsiteY1"/>
              </a:cxn>
              <a:cxn ang="0">
                <a:pos x="connsiteX2" y="connsiteY2"/>
              </a:cxn>
              <a:cxn ang="0">
                <a:pos x="connsiteX3" y="connsiteY3"/>
              </a:cxn>
            </a:cxnLst>
            <a:rect l="l" t="t" r="r" b="b"/>
            <a:pathLst>
              <a:path w="597895" h="781050">
                <a:moveTo>
                  <a:pt x="0" y="0"/>
                </a:moveTo>
                <a:lnTo>
                  <a:pt x="552450" y="523875"/>
                </a:lnTo>
                <a:cubicBezTo>
                  <a:pt x="646112" y="611187"/>
                  <a:pt x="566738" y="481013"/>
                  <a:pt x="561975" y="523875"/>
                </a:cubicBezTo>
                <a:cubicBezTo>
                  <a:pt x="557213" y="566738"/>
                  <a:pt x="540544" y="673894"/>
                  <a:pt x="523875" y="78105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0" name="Straight Connector 129">
            <a:extLst>
              <a:ext uri="{FF2B5EF4-FFF2-40B4-BE49-F238E27FC236}">
                <a16:creationId xmlns:a16="http://schemas.microsoft.com/office/drawing/2014/main" id="{FAF7265B-D2D3-4904-9669-2733331A2D2F}"/>
              </a:ext>
            </a:extLst>
          </p:cNvPr>
          <p:cNvCxnSpPr/>
          <p:nvPr/>
        </p:nvCxnSpPr>
        <p:spPr>
          <a:xfrm>
            <a:off x="1052955" y="3424598"/>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685D1A70-41DD-472E-897A-2D3452AF6172}"/>
              </a:ext>
            </a:extLst>
          </p:cNvPr>
          <p:cNvSpPr/>
          <p:nvPr/>
        </p:nvSpPr>
        <p:spPr>
          <a:xfrm>
            <a:off x="924913" y="330777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E0461417-E781-4630-ADB2-6EBB1BB033A7}"/>
              </a:ext>
            </a:extLst>
          </p:cNvPr>
          <p:cNvSpPr/>
          <p:nvPr/>
        </p:nvSpPr>
        <p:spPr>
          <a:xfrm>
            <a:off x="937956" y="401550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295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Rectangle 161"/>
          <p:cNvSpPr/>
          <p:nvPr/>
        </p:nvSpPr>
        <p:spPr>
          <a:xfrm flipV="1">
            <a:off x="1055440" y="4149078"/>
            <a:ext cx="5760640" cy="2160242"/>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p:cNvSpPr/>
          <p:nvPr/>
        </p:nvSpPr>
        <p:spPr>
          <a:xfrm flipV="1">
            <a:off x="7536160" y="548680"/>
            <a:ext cx="3600400" cy="288032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p:cNvSpPr/>
          <p:nvPr/>
        </p:nvSpPr>
        <p:spPr>
          <a:xfrm>
            <a:off x="7536160" y="548682"/>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p:cNvSpPr/>
          <p:nvPr/>
        </p:nvSpPr>
        <p:spPr>
          <a:xfrm>
            <a:off x="9696400" y="548679"/>
            <a:ext cx="1440160" cy="288031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p:cNvSpPr/>
          <p:nvPr/>
        </p:nvSpPr>
        <p:spPr>
          <a:xfrm>
            <a:off x="1055440" y="54868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p:cNvSpPr/>
          <p:nvPr/>
        </p:nvSpPr>
        <p:spPr>
          <a:xfrm>
            <a:off x="2495598" y="548676"/>
            <a:ext cx="1440159" cy="1440161"/>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p:cNvSpPr/>
          <p:nvPr/>
        </p:nvSpPr>
        <p:spPr>
          <a:xfrm>
            <a:off x="3935759" y="548678"/>
            <a:ext cx="1440159" cy="144016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p:cNvSpPr/>
          <p:nvPr/>
        </p:nvSpPr>
        <p:spPr>
          <a:xfrm>
            <a:off x="5375920" y="54867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p:cNvSpPr/>
          <p:nvPr/>
        </p:nvSpPr>
        <p:spPr>
          <a:xfrm>
            <a:off x="1055440"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p:cNvSpPr/>
          <p:nvPr/>
        </p:nvSpPr>
        <p:spPr>
          <a:xfrm>
            <a:off x="2495599"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p:cNvSpPr/>
          <p:nvPr/>
        </p:nvSpPr>
        <p:spPr>
          <a:xfrm>
            <a:off x="3935761" y="1988841"/>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p:cNvSpPr/>
          <p:nvPr/>
        </p:nvSpPr>
        <p:spPr>
          <a:xfrm>
            <a:off x="5375920" y="1988839"/>
            <a:ext cx="1440160" cy="144015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9696399" y="4144120"/>
            <a:ext cx="1440161" cy="216520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p:cNvSpPr/>
          <p:nvPr/>
        </p:nvSpPr>
        <p:spPr>
          <a:xfrm flipH="1">
            <a:off x="7536160" y="4154040"/>
            <a:ext cx="2160240" cy="2155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p:cNvSpPr/>
          <p:nvPr/>
        </p:nvSpPr>
        <p:spPr>
          <a:xfrm>
            <a:off x="7536160" y="4149080"/>
            <a:ext cx="3600400" cy="21602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7536160" y="1988837"/>
            <a:ext cx="2160240" cy="14401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55440" y="548680"/>
            <a:ext cx="10081120" cy="5760640"/>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p:cNvSpPr/>
          <p:nvPr/>
        </p:nvSpPr>
        <p:spPr>
          <a:xfrm>
            <a:off x="1055440" y="548680"/>
            <a:ext cx="5760640" cy="2880319"/>
          </a:xfrm>
          <a:prstGeom prst="rect">
            <a:avLst/>
          </a:prstGeom>
          <a:no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p:cNvSpPr txBox="1"/>
          <p:nvPr/>
        </p:nvSpPr>
        <p:spPr>
          <a:xfrm>
            <a:off x="7721418" y="658570"/>
            <a:ext cx="822854" cy="523220"/>
          </a:xfrm>
          <a:prstGeom prst="rect">
            <a:avLst/>
          </a:prstGeom>
          <a:solidFill>
            <a:schemeClr val="bg1"/>
          </a:solidFill>
          <a:ln>
            <a:noFill/>
            <a:prstDash val="solid"/>
          </a:ln>
        </p:spPr>
        <p:txBody>
          <a:bodyPr wrap="none" rtlCol="0">
            <a:spAutoFit/>
          </a:bodyPr>
          <a:lstStyle/>
          <a:p>
            <a:r>
              <a:rPr lang="en-GB" sz="2800" dirty="0"/>
              <a:t>Café</a:t>
            </a:r>
          </a:p>
        </p:txBody>
      </p:sp>
      <p:sp>
        <p:nvSpPr>
          <p:cNvPr id="167" name="TextBox 166"/>
          <p:cNvSpPr txBox="1"/>
          <p:nvPr/>
        </p:nvSpPr>
        <p:spPr>
          <a:xfrm>
            <a:off x="1187796" y="4279806"/>
            <a:ext cx="4033797" cy="523220"/>
          </a:xfrm>
          <a:prstGeom prst="rect">
            <a:avLst/>
          </a:prstGeom>
          <a:solidFill>
            <a:schemeClr val="bg1"/>
          </a:solidFill>
          <a:ln>
            <a:noFill/>
            <a:prstDash val="solid"/>
          </a:ln>
        </p:spPr>
        <p:txBody>
          <a:bodyPr wrap="none" rtlCol="0">
            <a:spAutoFit/>
          </a:bodyPr>
          <a:lstStyle/>
          <a:p>
            <a:r>
              <a:rPr lang="en-GB" sz="2800" dirty="0"/>
              <a:t>UM-Meeting-Room-UM01</a:t>
            </a:r>
          </a:p>
        </p:txBody>
      </p:sp>
      <p:sp>
        <p:nvSpPr>
          <p:cNvPr id="168" name="TextBox 167"/>
          <p:cNvSpPr txBox="1"/>
          <p:nvPr/>
        </p:nvSpPr>
        <p:spPr>
          <a:xfrm>
            <a:off x="7844813" y="4245030"/>
            <a:ext cx="2425729" cy="523220"/>
          </a:xfrm>
          <a:prstGeom prst="rect">
            <a:avLst/>
          </a:prstGeom>
          <a:solidFill>
            <a:schemeClr val="bg1"/>
          </a:solidFill>
          <a:ln>
            <a:noFill/>
            <a:prstDash val="solid"/>
          </a:ln>
        </p:spPr>
        <p:txBody>
          <a:bodyPr wrap="none" rtlCol="0">
            <a:spAutoFit/>
          </a:bodyPr>
          <a:lstStyle/>
          <a:p>
            <a:r>
              <a:rPr lang="en-GB" sz="2800" dirty="0"/>
              <a:t>Exhibition-Area</a:t>
            </a:r>
          </a:p>
        </p:txBody>
      </p:sp>
      <p:cxnSp>
        <p:nvCxnSpPr>
          <p:cNvPr id="170" name="Straight Connector 169"/>
          <p:cNvCxnSpPr/>
          <p:nvPr/>
        </p:nvCxnSpPr>
        <p:spPr>
          <a:xfrm>
            <a:off x="2495600" y="414908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495600" y="3428999"/>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7536160" y="486916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976320" y="3429000"/>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816080" y="1988840"/>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1111323" y="611977"/>
            <a:ext cx="1952458" cy="523220"/>
          </a:xfrm>
          <a:prstGeom prst="rect">
            <a:avLst/>
          </a:prstGeom>
          <a:solidFill>
            <a:schemeClr val="bg1"/>
          </a:solidFill>
          <a:ln>
            <a:noFill/>
            <a:prstDash val="solid"/>
          </a:ln>
        </p:spPr>
        <p:txBody>
          <a:bodyPr wrap="none" rtlCol="0">
            <a:spAutoFit/>
          </a:bodyPr>
          <a:lstStyle/>
          <a:p>
            <a:r>
              <a:rPr lang="en-GB" sz="2800" dirty="0"/>
              <a:t>Open-Office</a:t>
            </a:r>
          </a:p>
        </p:txBody>
      </p:sp>
      <p:cxnSp>
        <p:nvCxnSpPr>
          <p:cNvPr id="188" name="Straight Connector 187"/>
          <p:cNvCxnSpPr/>
          <p:nvPr/>
        </p:nvCxnSpPr>
        <p:spPr>
          <a:xfrm>
            <a:off x="2495600" y="3428997"/>
            <a:ext cx="72008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1102265" y="1641938"/>
            <a:ext cx="1329204" cy="307777"/>
          </a:xfrm>
          <a:prstGeom prst="rect">
            <a:avLst/>
          </a:prstGeom>
          <a:solidFill>
            <a:schemeClr val="bg1"/>
          </a:solidFill>
          <a:ln>
            <a:noFill/>
            <a:prstDash val="solid"/>
          </a:ln>
        </p:spPr>
        <p:txBody>
          <a:bodyPr wrap="square" rtlCol="0">
            <a:spAutoFit/>
          </a:bodyPr>
          <a:lstStyle/>
          <a:p>
            <a:r>
              <a:rPr lang="en-GB" sz="1400" dirty="0"/>
              <a:t>Desks: 201-208</a:t>
            </a:r>
          </a:p>
        </p:txBody>
      </p:sp>
      <p:sp>
        <p:nvSpPr>
          <p:cNvPr id="193" name="TextBox 192"/>
          <p:cNvSpPr txBox="1"/>
          <p:nvPr/>
        </p:nvSpPr>
        <p:spPr>
          <a:xfrm>
            <a:off x="2561667" y="1641937"/>
            <a:ext cx="1329204" cy="307777"/>
          </a:xfrm>
          <a:prstGeom prst="rect">
            <a:avLst/>
          </a:prstGeom>
          <a:solidFill>
            <a:schemeClr val="bg1"/>
          </a:solidFill>
          <a:ln>
            <a:noFill/>
            <a:prstDash val="solid"/>
          </a:ln>
        </p:spPr>
        <p:txBody>
          <a:bodyPr wrap="square" rtlCol="0">
            <a:spAutoFit/>
          </a:bodyPr>
          <a:lstStyle/>
          <a:p>
            <a:r>
              <a:rPr lang="en-GB" sz="1400" dirty="0"/>
              <a:t>Desks: 209-216</a:t>
            </a:r>
          </a:p>
        </p:txBody>
      </p:sp>
      <p:sp>
        <p:nvSpPr>
          <p:cNvPr id="194" name="TextBox 193"/>
          <p:cNvSpPr txBox="1"/>
          <p:nvPr/>
        </p:nvSpPr>
        <p:spPr>
          <a:xfrm>
            <a:off x="3979312" y="1644701"/>
            <a:ext cx="1329204" cy="307777"/>
          </a:xfrm>
          <a:prstGeom prst="rect">
            <a:avLst/>
          </a:prstGeom>
          <a:solidFill>
            <a:schemeClr val="bg1"/>
          </a:solidFill>
          <a:ln>
            <a:noFill/>
            <a:prstDash val="solid"/>
          </a:ln>
        </p:spPr>
        <p:txBody>
          <a:bodyPr wrap="square" rtlCol="0">
            <a:spAutoFit/>
          </a:bodyPr>
          <a:lstStyle/>
          <a:p>
            <a:r>
              <a:rPr lang="en-GB" sz="1400" dirty="0"/>
              <a:t>Desks: 217-220</a:t>
            </a:r>
          </a:p>
        </p:txBody>
      </p:sp>
      <p:sp>
        <p:nvSpPr>
          <p:cNvPr id="195" name="TextBox 194"/>
          <p:cNvSpPr txBox="1"/>
          <p:nvPr/>
        </p:nvSpPr>
        <p:spPr>
          <a:xfrm>
            <a:off x="5431396" y="1639224"/>
            <a:ext cx="1329204" cy="307777"/>
          </a:xfrm>
          <a:prstGeom prst="rect">
            <a:avLst/>
          </a:prstGeom>
          <a:solidFill>
            <a:schemeClr val="bg1"/>
          </a:solidFill>
          <a:ln>
            <a:noFill/>
            <a:prstDash val="solid"/>
          </a:ln>
        </p:spPr>
        <p:txBody>
          <a:bodyPr wrap="square" rtlCol="0">
            <a:spAutoFit/>
          </a:bodyPr>
          <a:lstStyle/>
          <a:p>
            <a:r>
              <a:rPr lang="en-GB" sz="1400" dirty="0"/>
              <a:t>Desks: 221-228</a:t>
            </a:r>
          </a:p>
        </p:txBody>
      </p:sp>
      <p:sp>
        <p:nvSpPr>
          <p:cNvPr id="196" name="TextBox 195"/>
          <p:cNvSpPr txBox="1"/>
          <p:nvPr/>
        </p:nvSpPr>
        <p:spPr>
          <a:xfrm>
            <a:off x="1137615" y="3068959"/>
            <a:ext cx="1329204" cy="307777"/>
          </a:xfrm>
          <a:prstGeom prst="rect">
            <a:avLst/>
          </a:prstGeom>
          <a:solidFill>
            <a:schemeClr val="bg1"/>
          </a:solidFill>
          <a:ln>
            <a:noFill/>
            <a:prstDash val="solid"/>
          </a:ln>
        </p:spPr>
        <p:txBody>
          <a:bodyPr wrap="square" rtlCol="0">
            <a:spAutoFit/>
          </a:bodyPr>
          <a:lstStyle/>
          <a:p>
            <a:r>
              <a:rPr lang="en-GB" sz="1400" dirty="0"/>
              <a:t>Desks: 229-232</a:t>
            </a:r>
          </a:p>
        </p:txBody>
      </p:sp>
      <p:sp>
        <p:nvSpPr>
          <p:cNvPr id="197" name="TextBox 196"/>
          <p:cNvSpPr txBox="1"/>
          <p:nvPr/>
        </p:nvSpPr>
        <p:spPr>
          <a:xfrm>
            <a:off x="2553161" y="3068960"/>
            <a:ext cx="1329204" cy="307777"/>
          </a:xfrm>
          <a:prstGeom prst="rect">
            <a:avLst/>
          </a:prstGeom>
          <a:solidFill>
            <a:schemeClr val="bg1"/>
          </a:solidFill>
          <a:ln>
            <a:noFill/>
            <a:prstDash val="solid"/>
          </a:ln>
        </p:spPr>
        <p:txBody>
          <a:bodyPr wrap="square" rtlCol="0">
            <a:spAutoFit/>
          </a:bodyPr>
          <a:lstStyle/>
          <a:p>
            <a:r>
              <a:rPr lang="en-GB" sz="1400" dirty="0"/>
              <a:t>Desks: 233-240</a:t>
            </a:r>
          </a:p>
        </p:txBody>
      </p:sp>
      <p:sp>
        <p:nvSpPr>
          <p:cNvPr id="198" name="TextBox 197"/>
          <p:cNvSpPr txBox="1"/>
          <p:nvPr/>
        </p:nvSpPr>
        <p:spPr>
          <a:xfrm>
            <a:off x="4012999" y="3068959"/>
            <a:ext cx="1329204" cy="307777"/>
          </a:xfrm>
          <a:prstGeom prst="rect">
            <a:avLst/>
          </a:prstGeom>
          <a:solidFill>
            <a:schemeClr val="bg1"/>
          </a:solidFill>
          <a:ln>
            <a:noFill/>
            <a:prstDash val="solid"/>
          </a:ln>
        </p:spPr>
        <p:txBody>
          <a:bodyPr wrap="square" rtlCol="0">
            <a:spAutoFit/>
          </a:bodyPr>
          <a:lstStyle/>
          <a:p>
            <a:r>
              <a:rPr lang="en-GB" sz="1400" dirty="0"/>
              <a:t>Desks: 241-244</a:t>
            </a:r>
          </a:p>
        </p:txBody>
      </p:sp>
      <p:sp>
        <p:nvSpPr>
          <p:cNvPr id="199" name="TextBox 198"/>
          <p:cNvSpPr txBox="1"/>
          <p:nvPr/>
        </p:nvSpPr>
        <p:spPr>
          <a:xfrm>
            <a:off x="5440760" y="3068959"/>
            <a:ext cx="1329204" cy="307777"/>
          </a:xfrm>
          <a:prstGeom prst="rect">
            <a:avLst/>
          </a:prstGeom>
          <a:solidFill>
            <a:schemeClr val="bg1"/>
          </a:solidFill>
          <a:ln>
            <a:noFill/>
            <a:prstDash val="solid"/>
          </a:ln>
        </p:spPr>
        <p:txBody>
          <a:bodyPr wrap="square" rtlCol="0">
            <a:spAutoFit/>
          </a:bodyPr>
          <a:lstStyle/>
          <a:p>
            <a:r>
              <a:rPr lang="en-GB" sz="1400" dirty="0"/>
              <a:t>Desks: 245-254</a:t>
            </a:r>
          </a:p>
        </p:txBody>
      </p:sp>
      <p:sp>
        <p:nvSpPr>
          <p:cNvPr id="200" name="TextBox 199"/>
          <p:cNvSpPr txBox="1"/>
          <p:nvPr/>
        </p:nvSpPr>
        <p:spPr>
          <a:xfrm>
            <a:off x="7721418" y="1580150"/>
            <a:ext cx="678838" cy="307777"/>
          </a:xfrm>
          <a:prstGeom prst="rect">
            <a:avLst/>
          </a:prstGeom>
          <a:solidFill>
            <a:schemeClr val="bg1"/>
          </a:solidFill>
          <a:ln>
            <a:noFill/>
            <a:prstDash val="solid"/>
          </a:ln>
        </p:spPr>
        <p:txBody>
          <a:bodyPr wrap="square" rtlCol="0">
            <a:spAutoFit/>
          </a:bodyPr>
          <a:lstStyle/>
          <a:p>
            <a:r>
              <a:rPr lang="en-GB" sz="1400" dirty="0"/>
              <a:t>Café-1</a:t>
            </a:r>
          </a:p>
        </p:txBody>
      </p:sp>
      <p:sp>
        <p:nvSpPr>
          <p:cNvPr id="202" name="TextBox 201"/>
          <p:cNvSpPr txBox="1"/>
          <p:nvPr/>
        </p:nvSpPr>
        <p:spPr>
          <a:xfrm>
            <a:off x="7721418" y="3042971"/>
            <a:ext cx="678838" cy="307777"/>
          </a:xfrm>
          <a:prstGeom prst="rect">
            <a:avLst/>
          </a:prstGeom>
          <a:solidFill>
            <a:schemeClr val="bg1"/>
          </a:solidFill>
          <a:ln>
            <a:noFill/>
            <a:prstDash val="solid"/>
          </a:ln>
        </p:spPr>
        <p:txBody>
          <a:bodyPr wrap="square" rtlCol="0">
            <a:spAutoFit/>
          </a:bodyPr>
          <a:lstStyle/>
          <a:p>
            <a:r>
              <a:rPr lang="en-GB" sz="1400" dirty="0"/>
              <a:t>Café-2</a:t>
            </a:r>
          </a:p>
        </p:txBody>
      </p:sp>
      <p:sp>
        <p:nvSpPr>
          <p:cNvPr id="203" name="TextBox 202"/>
          <p:cNvSpPr txBox="1"/>
          <p:nvPr/>
        </p:nvSpPr>
        <p:spPr>
          <a:xfrm>
            <a:off x="9762253" y="3042971"/>
            <a:ext cx="678838" cy="307777"/>
          </a:xfrm>
          <a:prstGeom prst="rect">
            <a:avLst/>
          </a:prstGeom>
          <a:solidFill>
            <a:schemeClr val="bg1"/>
          </a:solidFill>
          <a:ln>
            <a:noFill/>
            <a:prstDash val="solid"/>
          </a:ln>
        </p:spPr>
        <p:txBody>
          <a:bodyPr wrap="square" rtlCol="0">
            <a:spAutoFit/>
          </a:bodyPr>
          <a:lstStyle/>
          <a:p>
            <a:r>
              <a:rPr lang="en-GB" sz="1400" dirty="0"/>
              <a:t>Café-3</a:t>
            </a:r>
          </a:p>
        </p:txBody>
      </p:sp>
      <p:sp>
        <p:nvSpPr>
          <p:cNvPr id="207" name="TextBox 206"/>
          <p:cNvSpPr txBox="1"/>
          <p:nvPr/>
        </p:nvSpPr>
        <p:spPr>
          <a:xfrm>
            <a:off x="9762253" y="5691516"/>
            <a:ext cx="1268193" cy="523220"/>
          </a:xfrm>
          <a:prstGeom prst="rect">
            <a:avLst/>
          </a:prstGeom>
          <a:solidFill>
            <a:schemeClr val="bg1"/>
          </a:solidFill>
          <a:ln>
            <a:noFill/>
            <a:prstDash val="solid"/>
          </a:ln>
        </p:spPr>
        <p:txBody>
          <a:bodyPr wrap="square" rtlCol="0">
            <a:spAutoFit/>
          </a:bodyPr>
          <a:lstStyle/>
          <a:p>
            <a:r>
              <a:rPr lang="en-GB" sz="1400" dirty="0"/>
              <a:t>Exhibition-Area-2</a:t>
            </a:r>
          </a:p>
        </p:txBody>
      </p:sp>
      <p:sp>
        <p:nvSpPr>
          <p:cNvPr id="208" name="TextBox 207"/>
          <p:cNvSpPr txBox="1"/>
          <p:nvPr/>
        </p:nvSpPr>
        <p:spPr>
          <a:xfrm>
            <a:off x="7642274" y="5680185"/>
            <a:ext cx="1268193" cy="523220"/>
          </a:xfrm>
          <a:prstGeom prst="rect">
            <a:avLst/>
          </a:prstGeom>
          <a:solidFill>
            <a:schemeClr val="bg1"/>
          </a:solidFill>
          <a:ln>
            <a:noFill/>
            <a:prstDash val="solid"/>
          </a:ln>
        </p:spPr>
        <p:txBody>
          <a:bodyPr wrap="square" rtlCol="0">
            <a:spAutoFit/>
          </a:bodyPr>
          <a:lstStyle/>
          <a:p>
            <a:r>
              <a:rPr lang="en-GB" sz="1400" dirty="0"/>
              <a:t>Exhibition-Area-1</a:t>
            </a:r>
          </a:p>
        </p:txBody>
      </p:sp>
      <p:sp>
        <p:nvSpPr>
          <p:cNvPr id="209" name="Oval 208"/>
          <p:cNvSpPr/>
          <p:nvPr/>
        </p:nvSpPr>
        <p:spPr>
          <a:xfrm>
            <a:off x="1641210" y="114468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a:off x="3088279"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a:off x="4534062"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5985216" y="1141356"/>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1651989" y="258151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3094705"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4525298" y="257819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5991113" y="257784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8488880" y="257656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8474731" y="1130323"/>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p:cNvSpPr/>
          <p:nvPr/>
        </p:nvSpPr>
        <p:spPr>
          <a:xfrm>
            <a:off x="10289082" y="1858961"/>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8487554" y="5101800"/>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10295161" y="5076677"/>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TextBox 221"/>
          <p:cNvSpPr txBox="1"/>
          <p:nvPr/>
        </p:nvSpPr>
        <p:spPr>
          <a:xfrm>
            <a:off x="2927832" y="5941795"/>
            <a:ext cx="2102960" cy="307777"/>
          </a:xfrm>
          <a:prstGeom prst="rect">
            <a:avLst/>
          </a:prstGeom>
          <a:solidFill>
            <a:schemeClr val="bg1"/>
          </a:solidFill>
          <a:ln>
            <a:noFill/>
            <a:prstDash val="solid"/>
          </a:ln>
        </p:spPr>
        <p:txBody>
          <a:bodyPr wrap="square" rtlCol="0">
            <a:spAutoFit/>
          </a:bodyPr>
          <a:lstStyle/>
          <a:p>
            <a:r>
              <a:rPr lang="en-GB" sz="1400" dirty="0"/>
              <a:t>UM-Meeting-Room-UM01</a:t>
            </a:r>
          </a:p>
        </p:txBody>
      </p:sp>
      <p:sp>
        <p:nvSpPr>
          <p:cNvPr id="223" name="Oval 222"/>
          <p:cNvSpPr/>
          <p:nvPr/>
        </p:nvSpPr>
        <p:spPr>
          <a:xfrm>
            <a:off x="3793486" y="5109285"/>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TextBox 231"/>
          <p:cNvSpPr txBox="1"/>
          <p:nvPr/>
        </p:nvSpPr>
        <p:spPr>
          <a:xfrm>
            <a:off x="1087536" y="-41968"/>
            <a:ext cx="5549789" cy="523220"/>
          </a:xfrm>
          <a:prstGeom prst="rect">
            <a:avLst/>
          </a:prstGeom>
          <a:solidFill>
            <a:schemeClr val="bg1"/>
          </a:solidFill>
          <a:ln>
            <a:noFill/>
            <a:prstDash val="solid"/>
          </a:ln>
        </p:spPr>
        <p:txBody>
          <a:bodyPr wrap="none" rtlCol="0">
            <a:spAutoFit/>
          </a:bodyPr>
          <a:lstStyle/>
          <a:p>
            <a:r>
              <a:rPr lang="en-GB" sz="2800" b="1" dirty="0"/>
              <a:t>Cactus Smart Building, Ground Floor</a:t>
            </a:r>
          </a:p>
        </p:txBody>
      </p:sp>
      <p:sp>
        <p:nvSpPr>
          <p:cNvPr id="3" name="Multiply 2"/>
          <p:cNvSpPr/>
          <p:nvPr/>
        </p:nvSpPr>
        <p:spPr>
          <a:xfrm>
            <a:off x="1927417" y="1374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Multiply 67"/>
          <p:cNvSpPr/>
          <p:nvPr/>
        </p:nvSpPr>
        <p:spPr>
          <a:xfrm>
            <a:off x="1316653" y="138727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Multiply 70"/>
          <p:cNvSpPr/>
          <p:nvPr/>
        </p:nvSpPr>
        <p:spPr>
          <a:xfrm>
            <a:off x="4282529" y="920719"/>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ultiply 73"/>
          <p:cNvSpPr/>
          <p:nvPr/>
        </p:nvSpPr>
        <p:spPr>
          <a:xfrm>
            <a:off x="3425207" y="88669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Multiply 76"/>
          <p:cNvSpPr/>
          <p:nvPr/>
        </p:nvSpPr>
        <p:spPr>
          <a:xfrm>
            <a:off x="2673174" y="503063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Multiply 79"/>
          <p:cNvSpPr/>
          <p:nvPr/>
        </p:nvSpPr>
        <p:spPr>
          <a:xfrm>
            <a:off x="10125776" y="129695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Multiply 81"/>
          <p:cNvSpPr/>
          <p:nvPr/>
        </p:nvSpPr>
        <p:spPr>
          <a:xfrm>
            <a:off x="8930348" y="498202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Multiply 82"/>
          <p:cNvSpPr/>
          <p:nvPr/>
        </p:nvSpPr>
        <p:spPr>
          <a:xfrm>
            <a:off x="9441743" y="547122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Multiply 83"/>
          <p:cNvSpPr/>
          <p:nvPr/>
        </p:nvSpPr>
        <p:spPr>
          <a:xfrm>
            <a:off x="9307466" y="532400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Multiply 86"/>
          <p:cNvSpPr/>
          <p:nvPr/>
        </p:nvSpPr>
        <p:spPr>
          <a:xfrm>
            <a:off x="2187871" y="161446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Multiply 91"/>
          <p:cNvSpPr/>
          <p:nvPr/>
        </p:nvSpPr>
        <p:spPr>
          <a:xfrm>
            <a:off x="2781228" y="511855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Multiply 92"/>
          <p:cNvSpPr/>
          <p:nvPr/>
        </p:nvSpPr>
        <p:spPr>
          <a:xfrm>
            <a:off x="10233830" y="138487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Multiply 93"/>
          <p:cNvSpPr/>
          <p:nvPr/>
        </p:nvSpPr>
        <p:spPr>
          <a:xfrm>
            <a:off x="9038402" y="506994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Multiply 98"/>
          <p:cNvSpPr/>
          <p:nvPr/>
        </p:nvSpPr>
        <p:spPr>
          <a:xfrm>
            <a:off x="3596042" y="10527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Multiply 100"/>
          <p:cNvSpPr/>
          <p:nvPr/>
        </p:nvSpPr>
        <p:spPr>
          <a:xfrm>
            <a:off x="2844009" y="519667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Multiply 101"/>
          <p:cNvSpPr/>
          <p:nvPr/>
        </p:nvSpPr>
        <p:spPr>
          <a:xfrm>
            <a:off x="10296611" y="146299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Multiply 102"/>
          <p:cNvSpPr/>
          <p:nvPr/>
        </p:nvSpPr>
        <p:spPr>
          <a:xfrm>
            <a:off x="8792728" y="488313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Multiply 103"/>
          <p:cNvSpPr/>
          <p:nvPr/>
        </p:nvSpPr>
        <p:spPr>
          <a:xfrm>
            <a:off x="1559496" y="16253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Multiply 104"/>
          <p:cNvSpPr/>
          <p:nvPr/>
        </p:nvSpPr>
        <p:spPr>
          <a:xfrm>
            <a:off x="2416325" y="187236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Multiply 109"/>
          <p:cNvSpPr/>
          <p:nvPr/>
        </p:nvSpPr>
        <p:spPr>
          <a:xfrm>
            <a:off x="2916017" y="52686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Multiply 110"/>
          <p:cNvSpPr/>
          <p:nvPr/>
        </p:nvSpPr>
        <p:spPr>
          <a:xfrm>
            <a:off x="10368619" y="15350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Multiply 111"/>
          <p:cNvSpPr/>
          <p:nvPr/>
        </p:nvSpPr>
        <p:spPr>
          <a:xfrm>
            <a:off x="9173191" y="522007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Multiply 112"/>
          <p:cNvSpPr/>
          <p:nvPr/>
        </p:nvSpPr>
        <p:spPr>
          <a:xfrm>
            <a:off x="1711896" y="17777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Multiply 116"/>
          <p:cNvSpPr/>
          <p:nvPr/>
        </p:nvSpPr>
        <p:spPr>
          <a:xfrm>
            <a:off x="3820450" y="1277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Multiply 118"/>
          <p:cNvSpPr/>
          <p:nvPr/>
        </p:nvSpPr>
        <p:spPr>
          <a:xfrm>
            <a:off x="3068417" y="54210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Multiply 119"/>
          <p:cNvSpPr/>
          <p:nvPr/>
        </p:nvSpPr>
        <p:spPr>
          <a:xfrm>
            <a:off x="10521019" y="16874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Multiply 121"/>
          <p:cNvSpPr/>
          <p:nvPr/>
        </p:nvSpPr>
        <p:spPr>
          <a:xfrm>
            <a:off x="1864296" y="19301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Multiply 122"/>
          <p:cNvSpPr/>
          <p:nvPr/>
        </p:nvSpPr>
        <p:spPr>
          <a:xfrm>
            <a:off x="2576684" y="211316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Multiply 127"/>
          <p:cNvSpPr/>
          <p:nvPr/>
        </p:nvSpPr>
        <p:spPr>
          <a:xfrm>
            <a:off x="3220817" y="55734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Multiply 128"/>
          <p:cNvSpPr/>
          <p:nvPr/>
        </p:nvSpPr>
        <p:spPr>
          <a:xfrm>
            <a:off x="10673419" y="18398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Multiply 131"/>
          <p:cNvSpPr/>
          <p:nvPr/>
        </p:nvSpPr>
        <p:spPr>
          <a:xfrm>
            <a:off x="2747394" y="2304849"/>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Multiply 134"/>
          <p:cNvSpPr/>
          <p:nvPr/>
        </p:nvSpPr>
        <p:spPr>
          <a:xfrm>
            <a:off x="4125250" y="15819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Multiply 135"/>
          <p:cNvSpPr/>
          <p:nvPr/>
        </p:nvSpPr>
        <p:spPr>
          <a:xfrm>
            <a:off x="8616280" y="306896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Multiply 136"/>
          <p:cNvSpPr/>
          <p:nvPr/>
        </p:nvSpPr>
        <p:spPr>
          <a:xfrm>
            <a:off x="3373217" y="5725883"/>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Multiply 138"/>
          <p:cNvSpPr/>
          <p:nvPr/>
        </p:nvSpPr>
        <p:spPr>
          <a:xfrm>
            <a:off x="9630391" y="567727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Multiply 139"/>
          <p:cNvSpPr/>
          <p:nvPr/>
        </p:nvSpPr>
        <p:spPr>
          <a:xfrm>
            <a:off x="2169096" y="220138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Multiply 143"/>
          <p:cNvSpPr/>
          <p:nvPr/>
        </p:nvSpPr>
        <p:spPr>
          <a:xfrm>
            <a:off x="4277650" y="170080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Multiply 145"/>
          <p:cNvSpPr/>
          <p:nvPr/>
        </p:nvSpPr>
        <p:spPr>
          <a:xfrm>
            <a:off x="3525617" y="584474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Multiply 147"/>
          <p:cNvSpPr/>
          <p:nvPr/>
        </p:nvSpPr>
        <p:spPr>
          <a:xfrm>
            <a:off x="9782791" y="57961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Multiply 153"/>
          <p:cNvSpPr/>
          <p:nvPr/>
        </p:nvSpPr>
        <p:spPr>
          <a:xfrm>
            <a:off x="8904312" y="321297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Multiply 154"/>
          <p:cNvSpPr/>
          <p:nvPr/>
        </p:nvSpPr>
        <p:spPr>
          <a:xfrm>
            <a:off x="3717332" y="591675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Multiply 156"/>
          <p:cNvSpPr/>
          <p:nvPr/>
        </p:nvSpPr>
        <p:spPr>
          <a:xfrm>
            <a:off x="9974506" y="586814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Multiply 157"/>
          <p:cNvSpPr/>
          <p:nvPr/>
        </p:nvSpPr>
        <p:spPr>
          <a:xfrm>
            <a:off x="2345055" y="2410091"/>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Multiply 173"/>
          <p:cNvSpPr/>
          <p:nvPr/>
        </p:nvSpPr>
        <p:spPr>
          <a:xfrm>
            <a:off x="4553295" y="193545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Multiply 200"/>
          <p:cNvSpPr/>
          <p:nvPr/>
        </p:nvSpPr>
        <p:spPr>
          <a:xfrm>
            <a:off x="10109295" y="5948536"/>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Multiply 239"/>
          <p:cNvSpPr/>
          <p:nvPr/>
        </p:nvSpPr>
        <p:spPr>
          <a:xfrm>
            <a:off x="2931336" y="24676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Multiply 242"/>
          <p:cNvSpPr/>
          <p:nvPr/>
        </p:nvSpPr>
        <p:spPr>
          <a:xfrm>
            <a:off x="4743367" y="216505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Multiply 247"/>
          <p:cNvSpPr/>
          <p:nvPr/>
        </p:nvSpPr>
        <p:spPr>
          <a:xfrm>
            <a:off x="2563637" y="260607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Multiply 252"/>
          <p:cNvSpPr/>
          <p:nvPr/>
        </p:nvSpPr>
        <p:spPr>
          <a:xfrm>
            <a:off x="8646586" y="37167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Multiply 257"/>
          <p:cNvSpPr/>
          <p:nvPr/>
        </p:nvSpPr>
        <p:spPr>
          <a:xfrm>
            <a:off x="2969759" y="289442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Multiply 261"/>
          <p:cNvSpPr/>
          <p:nvPr/>
        </p:nvSpPr>
        <p:spPr>
          <a:xfrm>
            <a:off x="8971989" y="354457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Multiply 265"/>
          <p:cNvSpPr/>
          <p:nvPr/>
        </p:nvSpPr>
        <p:spPr>
          <a:xfrm>
            <a:off x="2708469" y="301670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Multiply 269"/>
          <p:cNvSpPr/>
          <p:nvPr/>
        </p:nvSpPr>
        <p:spPr>
          <a:xfrm>
            <a:off x="4748170" y="242088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Multiply 275"/>
          <p:cNvSpPr/>
          <p:nvPr/>
        </p:nvSpPr>
        <p:spPr>
          <a:xfrm>
            <a:off x="3037324" y="325166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Multiply 279"/>
          <p:cNvSpPr/>
          <p:nvPr/>
        </p:nvSpPr>
        <p:spPr>
          <a:xfrm>
            <a:off x="8332937" y="3702218"/>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Multiply 284"/>
          <p:cNvSpPr/>
          <p:nvPr/>
        </p:nvSpPr>
        <p:spPr>
          <a:xfrm>
            <a:off x="3674843" y="366408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Multiply 287"/>
          <p:cNvSpPr/>
          <p:nvPr/>
        </p:nvSpPr>
        <p:spPr>
          <a:xfrm>
            <a:off x="4820178" y="2711195"/>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Multiply 288"/>
          <p:cNvSpPr/>
          <p:nvPr/>
        </p:nvSpPr>
        <p:spPr>
          <a:xfrm>
            <a:off x="8022690" y="3790070"/>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Multiply 292"/>
          <p:cNvSpPr/>
          <p:nvPr/>
        </p:nvSpPr>
        <p:spPr>
          <a:xfrm>
            <a:off x="2743310" y="346786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Multiply 293"/>
          <p:cNvSpPr/>
          <p:nvPr/>
        </p:nvSpPr>
        <p:spPr>
          <a:xfrm>
            <a:off x="3212713" y="355872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Multiply 296"/>
          <p:cNvSpPr/>
          <p:nvPr/>
        </p:nvSpPr>
        <p:spPr>
          <a:xfrm>
            <a:off x="4903463" y="2999831"/>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Multiply 297"/>
          <p:cNvSpPr/>
          <p:nvPr/>
        </p:nvSpPr>
        <p:spPr>
          <a:xfrm>
            <a:off x="7586333" y="3812504"/>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Multiply 301"/>
          <p:cNvSpPr/>
          <p:nvPr/>
        </p:nvSpPr>
        <p:spPr>
          <a:xfrm>
            <a:off x="4398831" y="2150893"/>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Multiply 302"/>
          <p:cNvSpPr/>
          <p:nvPr/>
        </p:nvSpPr>
        <p:spPr>
          <a:xfrm>
            <a:off x="3876813" y="2139776"/>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Multiply 303"/>
          <p:cNvSpPr/>
          <p:nvPr/>
        </p:nvSpPr>
        <p:spPr>
          <a:xfrm>
            <a:off x="4198219" y="2139776"/>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Multiply 304"/>
          <p:cNvSpPr/>
          <p:nvPr/>
        </p:nvSpPr>
        <p:spPr>
          <a:xfrm>
            <a:off x="3615804" y="2157939"/>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Multiply 305"/>
          <p:cNvSpPr/>
          <p:nvPr/>
        </p:nvSpPr>
        <p:spPr>
          <a:xfrm>
            <a:off x="3406790" y="2297806"/>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Multiply 306"/>
          <p:cNvSpPr/>
          <p:nvPr/>
        </p:nvSpPr>
        <p:spPr>
          <a:xfrm>
            <a:off x="3212713" y="2370505"/>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Multiply 307"/>
          <p:cNvSpPr/>
          <p:nvPr/>
        </p:nvSpPr>
        <p:spPr>
          <a:xfrm>
            <a:off x="3001571" y="236022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Multiply 311"/>
          <p:cNvSpPr/>
          <p:nvPr/>
        </p:nvSpPr>
        <p:spPr>
          <a:xfrm>
            <a:off x="1492763" y="284419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Multiply 312"/>
          <p:cNvSpPr/>
          <p:nvPr/>
        </p:nvSpPr>
        <p:spPr>
          <a:xfrm>
            <a:off x="2136041" y="247678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Multiply 313"/>
          <p:cNvSpPr/>
          <p:nvPr/>
        </p:nvSpPr>
        <p:spPr>
          <a:xfrm>
            <a:off x="1915529" y="2716868"/>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Multiply 314"/>
          <p:cNvSpPr/>
          <p:nvPr/>
        </p:nvSpPr>
        <p:spPr>
          <a:xfrm>
            <a:off x="2070651" y="2176236"/>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Multiply 315"/>
          <p:cNvSpPr/>
          <p:nvPr/>
        </p:nvSpPr>
        <p:spPr>
          <a:xfrm>
            <a:off x="5214076" y="1668496"/>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Multiply 316"/>
          <p:cNvSpPr/>
          <p:nvPr/>
        </p:nvSpPr>
        <p:spPr>
          <a:xfrm>
            <a:off x="4846031" y="1807293"/>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Multiply 317"/>
          <p:cNvSpPr/>
          <p:nvPr/>
        </p:nvSpPr>
        <p:spPr>
          <a:xfrm>
            <a:off x="5056252" y="1834930"/>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Multiply 318"/>
          <p:cNvSpPr/>
          <p:nvPr/>
        </p:nvSpPr>
        <p:spPr>
          <a:xfrm>
            <a:off x="5375815" y="1503666"/>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Multiply 319"/>
          <p:cNvSpPr/>
          <p:nvPr/>
        </p:nvSpPr>
        <p:spPr>
          <a:xfrm>
            <a:off x="5534463" y="133653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Multiply 321"/>
          <p:cNvSpPr/>
          <p:nvPr/>
        </p:nvSpPr>
        <p:spPr>
          <a:xfrm>
            <a:off x="7490723" y="3523868"/>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Multiply 322"/>
          <p:cNvSpPr/>
          <p:nvPr/>
        </p:nvSpPr>
        <p:spPr>
          <a:xfrm>
            <a:off x="7777542" y="3537115"/>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Multiply 323"/>
          <p:cNvSpPr/>
          <p:nvPr/>
        </p:nvSpPr>
        <p:spPr>
          <a:xfrm>
            <a:off x="8141436" y="3572213"/>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Multiply 324"/>
          <p:cNvSpPr/>
          <p:nvPr/>
        </p:nvSpPr>
        <p:spPr>
          <a:xfrm>
            <a:off x="10391816" y="1298492"/>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Multiply 325"/>
          <p:cNvSpPr/>
          <p:nvPr/>
        </p:nvSpPr>
        <p:spPr>
          <a:xfrm>
            <a:off x="4591373" y="900924"/>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Multiply 326"/>
          <p:cNvSpPr/>
          <p:nvPr/>
        </p:nvSpPr>
        <p:spPr>
          <a:xfrm>
            <a:off x="3997718" y="5398784"/>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Multiply 327"/>
          <p:cNvSpPr/>
          <p:nvPr/>
        </p:nvSpPr>
        <p:spPr>
          <a:xfrm>
            <a:off x="3475700" y="538766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Multiply 328"/>
          <p:cNvSpPr/>
          <p:nvPr/>
        </p:nvSpPr>
        <p:spPr>
          <a:xfrm>
            <a:off x="3797106" y="538766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Multiply 329"/>
          <p:cNvSpPr/>
          <p:nvPr/>
        </p:nvSpPr>
        <p:spPr>
          <a:xfrm>
            <a:off x="3214691" y="5405830"/>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Multiply 330"/>
          <p:cNvSpPr/>
          <p:nvPr/>
        </p:nvSpPr>
        <p:spPr>
          <a:xfrm>
            <a:off x="9433501" y="5465407"/>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Multiply 331"/>
          <p:cNvSpPr/>
          <p:nvPr/>
        </p:nvSpPr>
        <p:spPr>
          <a:xfrm>
            <a:off x="9310489" y="5327425"/>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Multiply 332"/>
          <p:cNvSpPr/>
          <p:nvPr/>
        </p:nvSpPr>
        <p:spPr>
          <a:xfrm>
            <a:off x="9462889" y="5479825"/>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Multiply 333"/>
          <p:cNvSpPr/>
          <p:nvPr/>
        </p:nvSpPr>
        <p:spPr>
          <a:xfrm>
            <a:off x="9172677" y="5227304"/>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Multiply 334"/>
          <p:cNvSpPr/>
          <p:nvPr/>
        </p:nvSpPr>
        <p:spPr>
          <a:xfrm>
            <a:off x="9001635" y="5251523"/>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Multiply 335"/>
          <p:cNvSpPr/>
          <p:nvPr/>
        </p:nvSpPr>
        <p:spPr>
          <a:xfrm>
            <a:off x="8815799" y="5284888"/>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Multiply 336"/>
          <p:cNvSpPr/>
          <p:nvPr/>
        </p:nvSpPr>
        <p:spPr>
          <a:xfrm>
            <a:off x="8558829" y="5334582"/>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Multiply 337"/>
          <p:cNvSpPr/>
          <p:nvPr/>
        </p:nvSpPr>
        <p:spPr>
          <a:xfrm>
            <a:off x="4281764" y="5392710"/>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Multiply 338"/>
          <p:cNvSpPr/>
          <p:nvPr/>
        </p:nvSpPr>
        <p:spPr>
          <a:xfrm>
            <a:off x="7348701" y="3839427"/>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Multiply 339"/>
          <p:cNvSpPr/>
          <p:nvPr/>
        </p:nvSpPr>
        <p:spPr>
          <a:xfrm>
            <a:off x="7112399" y="4086032"/>
            <a:ext cx="254658" cy="254658"/>
          </a:xfrm>
          <a:prstGeom prst="mathMultiply">
            <a:avLst>
              <a:gd name="adj1" fmla="val 76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Multiply 340"/>
          <p:cNvSpPr/>
          <p:nvPr/>
        </p:nvSpPr>
        <p:spPr>
          <a:xfrm>
            <a:off x="7104111" y="3318444"/>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Multiply 341"/>
          <p:cNvSpPr/>
          <p:nvPr/>
        </p:nvSpPr>
        <p:spPr>
          <a:xfrm>
            <a:off x="7248127" y="3558132"/>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21809" y="1487363"/>
            <a:ext cx="1482635" cy="2322286"/>
          </a:xfrm>
          <a:custGeom>
            <a:avLst/>
            <a:gdLst>
              <a:gd name="connsiteX0" fmla="*/ 0 w 1482635"/>
              <a:gd name="connsiteY0" fmla="*/ 0 h 2322286"/>
              <a:gd name="connsiteX1" fmla="*/ 1190171 w 1482635"/>
              <a:gd name="connsiteY1" fmla="*/ 1190172 h 2322286"/>
              <a:gd name="connsiteX2" fmla="*/ 1233714 w 1482635"/>
              <a:gd name="connsiteY2" fmla="*/ 1190172 h 2322286"/>
              <a:gd name="connsiteX3" fmla="*/ 1480457 w 1482635"/>
              <a:gd name="connsiteY3" fmla="*/ 1988457 h 2322286"/>
              <a:gd name="connsiteX4" fmla="*/ 1074057 w 1482635"/>
              <a:gd name="connsiteY4" fmla="*/ 2322286 h 232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35" h="2322286">
                <a:moveTo>
                  <a:pt x="0" y="0"/>
                </a:moveTo>
                <a:lnTo>
                  <a:pt x="1190171" y="1190172"/>
                </a:lnTo>
                <a:cubicBezTo>
                  <a:pt x="1395790" y="1388534"/>
                  <a:pt x="1185333" y="1057125"/>
                  <a:pt x="1233714" y="1190172"/>
                </a:cubicBezTo>
                <a:cubicBezTo>
                  <a:pt x="1282095" y="1323219"/>
                  <a:pt x="1507067" y="1799771"/>
                  <a:pt x="1480457" y="1988457"/>
                </a:cubicBezTo>
                <a:cubicBezTo>
                  <a:pt x="1453848" y="2177143"/>
                  <a:pt x="1263952" y="2249714"/>
                  <a:pt x="1074057" y="2322286"/>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060154" y="1509311"/>
            <a:ext cx="2247441" cy="2303559"/>
          </a:xfrm>
          <a:custGeom>
            <a:avLst/>
            <a:gdLst>
              <a:gd name="connsiteX0" fmla="*/ 0 w 2247441"/>
              <a:gd name="connsiteY0" fmla="*/ 0 h 2303559"/>
              <a:gd name="connsiteX1" fmla="*/ 1002535 w 2247441"/>
              <a:gd name="connsiteY1" fmla="*/ 1101687 h 2303559"/>
              <a:gd name="connsiteX2" fmla="*/ 1002535 w 2247441"/>
              <a:gd name="connsiteY2" fmla="*/ 1101687 h 2303559"/>
              <a:gd name="connsiteX3" fmla="*/ 1145754 w 2247441"/>
              <a:gd name="connsiteY3" fmla="*/ 2082188 h 2303559"/>
              <a:gd name="connsiteX4" fmla="*/ 1652530 w 2247441"/>
              <a:gd name="connsiteY4" fmla="*/ 2280491 h 2303559"/>
              <a:gd name="connsiteX5" fmla="*/ 2247441 w 2247441"/>
              <a:gd name="connsiteY5" fmla="*/ 2291508 h 2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441" h="2303559">
                <a:moveTo>
                  <a:pt x="0" y="0"/>
                </a:moveTo>
                <a:lnTo>
                  <a:pt x="1002535" y="1101687"/>
                </a:lnTo>
                <a:lnTo>
                  <a:pt x="1002535" y="1101687"/>
                </a:lnTo>
                <a:cubicBezTo>
                  <a:pt x="1026405" y="1265104"/>
                  <a:pt x="1037422" y="1885721"/>
                  <a:pt x="1145754" y="2082188"/>
                </a:cubicBezTo>
                <a:cubicBezTo>
                  <a:pt x="1254087" y="2278655"/>
                  <a:pt x="1468915" y="2245604"/>
                  <a:pt x="1652530" y="2280491"/>
                </a:cubicBezTo>
                <a:cubicBezTo>
                  <a:pt x="1836145" y="2315378"/>
                  <a:pt x="2041793" y="2303443"/>
                  <a:pt x="2247441" y="2291508"/>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940050" y="2279706"/>
            <a:ext cx="1880128" cy="215844"/>
          </a:xfrm>
          <a:custGeom>
            <a:avLst/>
            <a:gdLst>
              <a:gd name="connsiteX0" fmla="*/ 0 w 1758950"/>
              <a:gd name="connsiteY0" fmla="*/ 215844 h 215844"/>
              <a:gd name="connsiteX1" fmla="*/ 419100 w 1758950"/>
              <a:gd name="connsiteY1" fmla="*/ 215844 h 215844"/>
              <a:gd name="connsiteX2" fmla="*/ 419100 w 1758950"/>
              <a:gd name="connsiteY2" fmla="*/ 215844 h 215844"/>
              <a:gd name="connsiteX3" fmla="*/ 838200 w 1758950"/>
              <a:gd name="connsiteY3" fmla="*/ 18994 h 215844"/>
              <a:gd name="connsiteX4" fmla="*/ 1130300 w 1758950"/>
              <a:gd name="connsiteY4" fmla="*/ 6294 h 215844"/>
              <a:gd name="connsiteX5" fmla="*/ 1758950 w 1758950"/>
              <a:gd name="connsiteY5" fmla="*/ 6294 h 2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50" h="215844">
                <a:moveTo>
                  <a:pt x="0" y="215844"/>
                </a:moveTo>
                <a:lnTo>
                  <a:pt x="419100" y="215844"/>
                </a:lnTo>
                <a:lnTo>
                  <a:pt x="419100" y="215844"/>
                </a:lnTo>
                <a:cubicBezTo>
                  <a:pt x="488950" y="183036"/>
                  <a:pt x="719667" y="53919"/>
                  <a:pt x="838200" y="18994"/>
                </a:cubicBezTo>
                <a:cubicBezTo>
                  <a:pt x="956733" y="-15931"/>
                  <a:pt x="976842" y="8411"/>
                  <a:pt x="1130300" y="6294"/>
                </a:cubicBezTo>
                <a:cubicBezTo>
                  <a:pt x="1283758" y="4177"/>
                  <a:pt x="1521354" y="5235"/>
                  <a:pt x="1758950" y="6294"/>
                </a:cubicBez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3585029" y="1030514"/>
            <a:ext cx="1872342" cy="2249714"/>
          </a:xfrm>
          <a:custGeom>
            <a:avLst/>
            <a:gdLst>
              <a:gd name="connsiteX0" fmla="*/ 0 w 1872342"/>
              <a:gd name="connsiteY0" fmla="*/ 0 h 2249714"/>
              <a:gd name="connsiteX1" fmla="*/ 696685 w 1872342"/>
              <a:gd name="connsiteY1" fmla="*/ 711200 h 2249714"/>
              <a:gd name="connsiteX2" fmla="*/ 740228 w 1872342"/>
              <a:gd name="connsiteY2" fmla="*/ 769257 h 2249714"/>
              <a:gd name="connsiteX3" fmla="*/ 1204685 w 1872342"/>
              <a:gd name="connsiteY3" fmla="*/ 1088572 h 2249714"/>
              <a:gd name="connsiteX4" fmla="*/ 1291771 w 1872342"/>
              <a:gd name="connsiteY4" fmla="*/ 1277257 h 2249714"/>
              <a:gd name="connsiteX5" fmla="*/ 1422400 w 1872342"/>
              <a:gd name="connsiteY5" fmla="*/ 1973943 h 2249714"/>
              <a:gd name="connsiteX6" fmla="*/ 1567542 w 1872342"/>
              <a:gd name="connsiteY6" fmla="*/ 2220686 h 2249714"/>
              <a:gd name="connsiteX7" fmla="*/ 1872342 w 1872342"/>
              <a:gd name="connsiteY7" fmla="*/ 2235200 h 2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342" h="2249714">
                <a:moveTo>
                  <a:pt x="0" y="0"/>
                </a:moveTo>
                <a:lnTo>
                  <a:pt x="696685" y="711200"/>
                </a:lnTo>
                <a:cubicBezTo>
                  <a:pt x="820056" y="839409"/>
                  <a:pt x="655561" y="706362"/>
                  <a:pt x="740228" y="769257"/>
                </a:cubicBezTo>
                <a:cubicBezTo>
                  <a:pt x="824895" y="832152"/>
                  <a:pt x="1112761" y="1003906"/>
                  <a:pt x="1204685" y="1088572"/>
                </a:cubicBezTo>
                <a:cubicBezTo>
                  <a:pt x="1296609" y="1173238"/>
                  <a:pt x="1255485" y="1129695"/>
                  <a:pt x="1291771" y="1277257"/>
                </a:cubicBezTo>
                <a:cubicBezTo>
                  <a:pt x="1328057" y="1424819"/>
                  <a:pt x="1376438" y="1816705"/>
                  <a:pt x="1422400" y="1973943"/>
                </a:cubicBezTo>
                <a:cubicBezTo>
                  <a:pt x="1468362" y="2131181"/>
                  <a:pt x="1492552" y="2177143"/>
                  <a:pt x="1567542" y="2220686"/>
                </a:cubicBezTo>
                <a:cubicBezTo>
                  <a:pt x="1642532" y="2264229"/>
                  <a:pt x="1757437" y="2249714"/>
                  <a:pt x="1872342" y="223520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815771" y="5152571"/>
            <a:ext cx="1567543" cy="973040"/>
          </a:xfrm>
          <a:custGeom>
            <a:avLst/>
            <a:gdLst>
              <a:gd name="connsiteX0" fmla="*/ 0 w 1567543"/>
              <a:gd name="connsiteY0" fmla="*/ 0 h 973040"/>
              <a:gd name="connsiteX1" fmla="*/ 783772 w 1567543"/>
              <a:gd name="connsiteY1" fmla="*/ 812800 h 973040"/>
              <a:gd name="connsiteX2" fmla="*/ 798286 w 1567543"/>
              <a:gd name="connsiteY2" fmla="*/ 841829 h 973040"/>
              <a:gd name="connsiteX3" fmla="*/ 1103086 w 1567543"/>
              <a:gd name="connsiteY3" fmla="*/ 972458 h 973040"/>
              <a:gd name="connsiteX4" fmla="*/ 1567543 w 1567543"/>
              <a:gd name="connsiteY4" fmla="*/ 783772 h 97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73040">
                <a:moveTo>
                  <a:pt x="0" y="0"/>
                </a:moveTo>
                <a:lnTo>
                  <a:pt x="783772" y="812800"/>
                </a:lnTo>
                <a:cubicBezTo>
                  <a:pt x="916820" y="953105"/>
                  <a:pt x="745067" y="815219"/>
                  <a:pt x="798286" y="841829"/>
                </a:cubicBezTo>
                <a:cubicBezTo>
                  <a:pt x="851505" y="868439"/>
                  <a:pt x="974877" y="982134"/>
                  <a:pt x="1103086" y="972458"/>
                </a:cubicBezTo>
                <a:cubicBezTo>
                  <a:pt x="1231295" y="962782"/>
                  <a:pt x="1399419" y="873277"/>
                  <a:pt x="1567543" y="783772"/>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197225" y="5530850"/>
            <a:ext cx="1638300" cy="22225"/>
          </a:xfrm>
          <a:custGeom>
            <a:avLst/>
            <a:gdLst>
              <a:gd name="connsiteX0" fmla="*/ 0 w 1638300"/>
              <a:gd name="connsiteY0" fmla="*/ 22225 h 22225"/>
              <a:gd name="connsiteX1" fmla="*/ 1638300 w 1638300"/>
              <a:gd name="connsiteY1" fmla="*/ 0 h 22225"/>
              <a:gd name="connsiteX2" fmla="*/ 1638300 w 1638300"/>
              <a:gd name="connsiteY2" fmla="*/ 0 h 22225"/>
            </a:gdLst>
            <a:ahLst/>
            <a:cxnLst>
              <a:cxn ang="0">
                <a:pos x="connsiteX0" y="connsiteY0"/>
              </a:cxn>
              <a:cxn ang="0">
                <a:pos x="connsiteX1" y="connsiteY1"/>
              </a:cxn>
              <a:cxn ang="0">
                <a:pos x="connsiteX2" y="connsiteY2"/>
              </a:cxn>
            </a:cxnLst>
            <a:rect l="l" t="t" r="r" b="b"/>
            <a:pathLst>
              <a:path w="1638300" h="22225">
                <a:moveTo>
                  <a:pt x="0" y="22225"/>
                </a:moveTo>
                <a:lnTo>
                  <a:pt x="1638300" y="0"/>
                </a:lnTo>
                <a:lnTo>
                  <a:pt x="1638300" y="0"/>
                </a:ln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7197213" y="3178629"/>
            <a:ext cx="1967571" cy="1436914"/>
          </a:xfrm>
          <a:custGeom>
            <a:avLst/>
            <a:gdLst>
              <a:gd name="connsiteX0" fmla="*/ 1583930 w 1967571"/>
              <a:gd name="connsiteY0" fmla="*/ 0 h 1436914"/>
              <a:gd name="connsiteX1" fmla="*/ 1932273 w 1967571"/>
              <a:gd name="connsiteY1" fmla="*/ 188685 h 1436914"/>
              <a:gd name="connsiteX2" fmla="*/ 1903244 w 1967571"/>
              <a:gd name="connsiteY2" fmla="*/ 566057 h 1436914"/>
              <a:gd name="connsiteX3" fmla="*/ 1467816 w 1967571"/>
              <a:gd name="connsiteY3" fmla="*/ 740228 h 1436914"/>
              <a:gd name="connsiteX4" fmla="*/ 1250101 w 1967571"/>
              <a:gd name="connsiteY4" fmla="*/ 682171 h 1436914"/>
              <a:gd name="connsiteX5" fmla="*/ 988844 w 1967571"/>
              <a:gd name="connsiteY5" fmla="*/ 769257 h 1436914"/>
              <a:gd name="connsiteX6" fmla="*/ 480844 w 1967571"/>
              <a:gd name="connsiteY6" fmla="*/ 783771 h 1436914"/>
              <a:gd name="connsiteX7" fmla="*/ 306673 w 1967571"/>
              <a:gd name="connsiteY7" fmla="*/ 783771 h 1436914"/>
              <a:gd name="connsiteX8" fmla="*/ 45416 w 1967571"/>
              <a:gd name="connsiteY8" fmla="*/ 1059542 h 1436914"/>
              <a:gd name="connsiteX9" fmla="*/ 1873 w 1967571"/>
              <a:gd name="connsiteY9"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571" h="1436914">
                <a:moveTo>
                  <a:pt x="1583930" y="0"/>
                </a:moveTo>
                <a:cubicBezTo>
                  <a:pt x="1731492" y="47171"/>
                  <a:pt x="1879054" y="94342"/>
                  <a:pt x="1932273" y="188685"/>
                </a:cubicBezTo>
                <a:cubicBezTo>
                  <a:pt x="1985492" y="283028"/>
                  <a:pt x="1980653" y="474133"/>
                  <a:pt x="1903244" y="566057"/>
                </a:cubicBezTo>
                <a:cubicBezTo>
                  <a:pt x="1825835" y="657981"/>
                  <a:pt x="1576673" y="720876"/>
                  <a:pt x="1467816" y="740228"/>
                </a:cubicBezTo>
                <a:cubicBezTo>
                  <a:pt x="1358959" y="759580"/>
                  <a:pt x="1329930" y="677333"/>
                  <a:pt x="1250101" y="682171"/>
                </a:cubicBezTo>
                <a:cubicBezTo>
                  <a:pt x="1170272" y="687009"/>
                  <a:pt x="1117053" y="752324"/>
                  <a:pt x="988844" y="769257"/>
                </a:cubicBezTo>
                <a:cubicBezTo>
                  <a:pt x="860635" y="786190"/>
                  <a:pt x="594539" y="781352"/>
                  <a:pt x="480844" y="783771"/>
                </a:cubicBezTo>
                <a:cubicBezTo>
                  <a:pt x="367149" y="786190"/>
                  <a:pt x="379244" y="737809"/>
                  <a:pt x="306673" y="783771"/>
                </a:cubicBezTo>
                <a:cubicBezTo>
                  <a:pt x="234102" y="829733"/>
                  <a:pt x="96216" y="950685"/>
                  <a:pt x="45416" y="1059542"/>
                </a:cubicBezTo>
                <a:cubicBezTo>
                  <a:pt x="-5384" y="1168399"/>
                  <a:pt x="-1756" y="1302656"/>
                  <a:pt x="1873" y="1436914"/>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8548914" y="4915657"/>
            <a:ext cx="1712686" cy="1194857"/>
          </a:xfrm>
          <a:custGeom>
            <a:avLst/>
            <a:gdLst>
              <a:gd name="connsiteX0" fmla="*/ 1712686 w 1712686"/>
              <a:gd name="connsiteY0" fmla="*/ 1194857 h 1194857"/>
              <a:gd name="connsiteX1" fmla="*/ 1219200 w 1712686"/>
              <a:gd name="connsiteY1" fmla="*/ 933600 h 1194857"/>
              <a:gd name="connsiteX2" fmla="*/ 406400 w 1712686"/>
              <a:gd name="connsiteY2" fmla="*/ 120800 h 1194857"/>
              <a:gd name="connsiteX3" fmla="*/ 0 w 1712686"/>
              <a:gd name="connsiteY3" fmla="*/ 19200 h 1194857"/>
            </a:gdLst>
            <a:ahLst/>
            <a:cxnLst>
              <a:cxn ang="0">
                <a:pos x="connsiteX0" y="connsiteY0"/>
              </a:cxn>
              <a:cxn ang="0">
                <a:pos x="connsiteX1" y="connsiteY1"/>
              </a:cxn>
              <a:cxn ang="0">
                <a:pos x="connsiteX2" y="connsiteY2"/>
              </a:cxn>
              <a:cxn ang="0">
                <a:pos x="connsiteX3" y="connsiteY3"/>
              </a:cxn>
            </a:cxnLst>
            <a:rect l="l" t="t" r="r" b="b"/>
            <a:pathLst>
              <a:path w="1712686" h="1194857">
                <a:moveTo>
                  <a:pt x="1712686" y="1194857"/>
                </a:moveTo>
                <a:cubicBezTo>
                  <a:pt x="1574800" y="1153733"/>
                  <a:pt x="1436914" y="1112609"/>
                  <a:pt x="1219200" y="933600"/>
                </a:cubicBezTo>
                <a:cubicBezTo>
                  <a:pt x="1001486" y="754590"/>
                  <a:pt x="609600" y="273200"/>
                  <a:pt x="406400" y="120800"/>
                </a:cubicBezTo>
                <a:cubicBezTo>
                  <a:pt x="203200" y="-31600"/>
                  <a:pt x="101600" y="-6200"/>
                  <a:pt x="0" y="1920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18"/>
          <p:cNvSpPr/>
          <p:nvPr/>
        </p:nvSpPr>
        <p:spPr>
          <a:xfrm>
            <a:off x="8324850" y="5342370"/>
            <a:ext cx="1277041" cy="297000"/>
          </a:xfrm>
          <a:custGeom>
            <a:avLst/>
            <a:gdLst>
              <a:gd name="connsiteX0" fmla="*/ 1270000 w 1277041"/>
              <a:gd name="connsiteY0" fmla="*/ 296430 h 297000"/>
              <a:gd name="connsiteX1" fmla="*/ 1238250 w 1277041"/>
              <a:gd name="connsiteY1" fmla="*/ 251980 h 297000"/>
              <a:gd name="connsiteX2" fmla="*/ 971550 w 1277041"/>
              <a:gd name="connsiteY2" fmla="*/ 10680 h 297000"/>
              <a:gd name="connsiteX3" fmla="*/ 793750 w 1277041"/>
              <a:gd name="connsiteY3" fmla="*/ 48780 h 297000"/>
              <a:gd name="connsiteX4" fmla="*/ 355600 w 1277041"/>
              <a:gd name="connsiteY4" fmla="*/ 105930 h 297000"/>
              <a:gd name="connsiteX5" fmla="*/ 0 w 1277041"/>
              <a:gd name="connsiteY5" fmla="*/ 86880 h 2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041" h="297000">
                <a:moveTo>
                  <a:pt x="1270000" y="296430"/>
                </a:moveTo>
                <a:cubicBezTo>
                  <a:pt x="1278996" y="298017"/>
                  <a:pt x="1287992" y="299605"/>
                  <a:pt x="1238250" y="251980"/>
                </a:cubicBezTo>
                <a:cubicBezTo>
                  <a:pt x="1188508" y="204355"/>
                  <a:pt x="1045633" y="44547"/>
                  <a:pt x="971550" y="10680"/>
                </a:cubicBezTo>
                <a:cubicBezTo>
                  <a:pt x="897467" y="-23187"/>
                  <a:pt x="896408" y="32905"/>
                  <a:pt x="793750" y="48780"/>
                </a:cubicBezTo>
                <a:cubicBezTo>
                  <a:pt x="691092" y="64655"/>
                  <a:pt x="487892" y="99580"/>
                  <a:pt x="355600" y="105930"/>
                </a:cubicBezTo>
                <a:cubicBezTo>
                  <a:pt x="223308" y="112280"/>
                  <a:pt x="111654" y="99580"/>
                  <a:pt x="0" y="86880"/>
                </a:cubicBez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7162800" y="3175000"/>
            <a:ext cx="1295400" cy="711200"/>
          </a:xfrm>
          <a:custGeom>
            <a:avLst/>
            <a:gdLst>
              <a:gd name="connsiteX0" fmla="*/ 1295400 w 1295400"/>
              <a:gd name="connsiteY0" fmla="*/ 711200 h 711200"/>
              <a:gd name="connsiteX1" fmla="*/ 1092200 w 1295400"/>
              <a:gd name="connsiteY1" fmla="*/ 533400 h 711200"/>
              <a:gd name="connsiteX2" fmla="*/ 736600 w 1295400"/>
              <a:gd name="connsiteY2" fmla="*/ 520700 h 711200"/>
              <a:gd name="connsiteX3" fmla="*/ 177800 w 1295400"/>
              <a:gd name="connsiteY3" fmla="*/ 533400 h 711200"/>
              <a:gd name="connsiteX4" fmla="*/ 38100 w 1295400"/>
              <a:gd name="connsiteY4" fmla="*/ 241300 h 711200"/>
              <a:gd name="connsiteX5" fmla="*/ 0 w 129540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400" h="711200">
                <a:moveTo>
                  <a:pt x="1295400" y="711200"/>
                </a:moveTo>
                <a:cubicBezTo>
                  <a:pt x="1240366" y="638175"/>
                  <a:pt x="1185333" y="565150"/>
                  <a:pt x="1092200" y="533400"/>
                </a:cubicBezTo>
                <a:cubicBezTo>
                  <a:pt x="999067" y="501650"/>
                  <a:pt x="889000" y="520700"/>
                  <a:pt x="736600" y="520700"/>
                </a:cubicBezTo>
                <a:cubicBezTo>
                  <a:pt x="584200" y="520700"/>
                  <a:pt x="294217" y="579967"/>
                  <a:pt x="177800" y="533400"/>
                </a:cubicBezTo>
                <a:cubicBezTo>
                  <a:pt x="61383" y="486833"/>
                  <a:pt x="67733" y="330200"/>
                  <a:pt x="38100" y="241300"/>
                </a:cubicBezTo>
                <a:cubicBezTo>
                  <a:pt x="8467" y="152400"/>
                  <a:pt x="4233" y="76200"/>
                  <a:pt x="0" y="0"/>
                </a:cubicBez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4648200" y="1181100"/>
            <a:ext cx="1187858" cy="927100"/>
          </a:xfrm>
          <a:custGeom>
            <a:avLst/>
            <a:gdLst>
              <a:gd name="connsiteX0" fmla="*/ 0 w 1187858"/>
              <a:gd name="connsiteY0" fmla="*/ 927100 h 927100"/>
              <a:gd name="connsiteX1" fmla="*/ 355600 w 1187858"/>
              <a:gd name="connsiteY1" fmla="*/ 762000 h 927100"/>
              <a:gd name="connsiteX2" fmla="*/ 508000 w 1187858"/>
              <a:gd name="connsiteY2" fmla="*/ 825500 h 927100"/>
              <a:gd name="connsiteX3" fmla="*/ 1104900 w 1187858"/>
              <a:gd name="connsiteY3" fmla="*/ 177800 h 927100"/>
              <a:gd name="connsiteX4" fmla="*/ 1168400 w 1187858"/>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858" h="927100">
                <a:moveTo>
                  <a:pt x="0" y="927100"/>
                </a:moveTo>
                <a:cubicBezTo>
                  <a:pt x="135466" y="853016"/>
                  <a:pt x="270933" y="778933"/>
                  <a:pt x="355600" y="762000"/>
                </a:cubicBezTo>
                <a:cubicBezTo>
                  <a:pt x="440267" y="745067"/>
                  <a:pt x="383117" y="922867"/>
                  <a:pt x="508000" y="825500"/>
                </a:cubicBezTo>
                <a:cubicBezTo>
                  <a:pt x="632883" y="728133"/>
                  <a:pt x="994833" y="315383"/>
                  <a:pt x="1104900" y="177800"/>
                </a:cubicBezTo>
                <a:cubicBezTo>
                  <a:pt x="1214967" y="40217"/>
                  <a:pt x="1191683" y="20108"/>
                  <a:pt x="1168400" y="0"/>
                </a:cubicBez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1321391" y="2295525"/>
            <a:ext cx="945446" cy="692465"/>
          </a:xfrm>
          <a:custGeom>
            <a:avLst/>
            <a:gdLst>
              <a:gd name="connsiteX0" fmla="*/ 812007 w 873806"/>
              <a:gd name="connsiteY0" fmla="*/ 0 h 692465"/>
              <a:gd name="connsiteX1" fmla="*/ 864394 w 873806"/>
              <a:gd name="connsiteY1" fmla="*/ 319088 h 692465"/>
              <a:gd name="connsiteX2" fmla="*/ 642938 w 873806"/>
              <a:gd name="connsiteY2" fmla="*/ 552450 h 692465"/>
              <a:gd name="connsiteX3" fmla="*/ 209550 w 873806"/>
              <a:gd name="connsiteY3" fmla="*/ 678656 h 692465"/>
              <a:gd name="connsiteX4" fmla="*/ 0 w 873806"/>
              <a:gd name="connsiteY4" fmla="*/ 683419 h 69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806" h="692465">
                <a:moveTo>
                  <a:pt x="812007" y="0"/>
                </a:moveTo>
                <a:cubicBezTo>
                  <a:pt x="852289" y="113506"/>
                  <a:pt x="892572" y="227013"/>
                  <a:pt x="864394" y="319088"/>
                </a:cubicBezTo>
                <a:cubicBezTo>
                  <a:pt x="836216" y="411163"/>
                  <a:pt x="752079" y="492522"/>
                  <a:pt x="642938" y="552450"/>
                </a:cubicBezTo>
                <a:cubicBezTo>
                  <a:pt x="533797" y="612378"/>
                  <a:pt x="316706" y="656828"/>
                  <a:pt x="209550" y="678656"/>
                </a:cubicBezTo>
                <a:cubicBezTo>
                  <a:pt x="102394" y="700484"/>
                  <a:pt x="51197" y="691951"/>
                  <a:pt x="0" y="683419"/>
                </a:cubicBez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Multiply 342"/>
          <p:cNvSpPr/>
          <p:nvPr/>
        </p:nvSpPr>
        <p:spPr>
          <a:xfrm>
            <a:off x="10137892" y="1296605"/>
            <a:ext cx="254658" cy="254658"/>
          </a:xfrm>
          <a:prstGeom prst="mathMultiply">
            <a:avLst>
              <a:gd name="adj1" fmla="val 764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p:nvPr/>
        </p:nvSpPr>
        <p:spPr>
          <a:xfrm>
            <a:off x="10282238" y="1404938"/>
            <a:ext cx="483672" cy="45719"/>
          </a:xfrm>
          <a:custGeom>
            <a:avLst/>
            <a:gdLst>
              <a:gd name="connsiteX0" fmla="*/ 0 w 290512"/>
              <a:gd name="connsiteY0" fmla="*/ 9525 h 9525"/>
              <a:gd name="connsiteX1" fmla="*/ 290512 w 290512"/>
              <a:gd name="connsiteY1" fmla="*/ 0 h 9525"/>
              <a:gd name="connsiteX2" fmla="*/ 290512 w 290512"/>
              <a:gd name="connsiteY2" fmla="*/ 0 h 9525"/>
              <a:gd name="connsiteX3" fmla="*/ 290512 w 290512"/>
              <a:gd name="connsiteY3" fmla="*/ 0 h 9525"/>
            </a:gdLst>
            <a:ahLst/>
            <a:cxnLst>
              <a:cxn ang="0">
                <a:pos x="connsiteX0" y="connsiteY0"/>
              </a:cxn>
              <a:cxn ang="0">
                <a:pos x="connsiteX1" y="connsiteY1"/>
              </a:cxn>
              <a:cxn ang="0">
                <a:pos x="connsiteX2" y="connsiteY2"/>
              </a:cxn>
              <a:cxn ang="0">
                <a:pos x="connsiteX3" y="connsiteY3"/>
              </a:cxn>
            </a:cxnLst>
            <a:rect l="l" t="t" r="r" b="b"/>
            <a:pathLst>
              <a:path w="290512" h="9525">
                <a:moveTo>
                  <a:pt x="0" y="9525"/>
                </a:moveTo>
                <a:lnTo>
                  <a:pt x="290512" y="0"/>
                </a:lnTo>
                <a:lnTo>
                  <a:pt x="290512" y="0"/>
                </a:lnTo>
                <a:lnTo>
                  <a:pt x="290512" y="0"/>
                </a:ln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10267950" y="1457325"/>
            <a:ext cx="597895" cy="781050"/>
          </a:xfrm>
          <a:custGeom>
            <a:avLst/>
            <a:gdLst>
              <a:gd name="connsiteX0" fmla="*/ 0 w 597895"/>
              <a:gd name="connsiteY0" fmla="*/ 0 h 781050"/>
              <a:gd name="connsiteX1" fmla="*/ 552450 w 597895"/>
              <a:gd name="connsiteY1" fmla="*/ 523875 h 781050"/>
              <a:gd name="connsiteX2" fmla="*/ 561975 w 597895"/>
              <a:gd name="connsiteY2" fmla="*/ 523875 h 781050"/>
              <a:gd name="connsiteX3" fmla="*/ 523875 w 597895"/>
              <a:gd name="connsiteY3" fmla="*/ 781050 h 781050"/>
            </a:gdLst>
            <a:ahLst/>
            <a:cxnLst>
              <a:cxn ang="0">
                <a:pos x="connsiteX0" y="connsiteY0"/>
              </a:cxn>
              <a:cxn ang="0">
                <a:pos x="connsiteX1" y="connsiteY1"/>
              </a:cxn>
              <a:cxn ang="0">
                <a:pos x="connsiteX2" y="connsiteY2"/>
              </a:cxn>
              <a:cxn ang="0">
                <a:pos x="connsiteX3" y="connsiteY3"/>
              </a:cxn>
            </a:cxnLst>
            <a:rect l="l" t="t" r="r" b="b"/>
            <a:pathLst>
              <a:path w="597895" h="781050">
                <a:moveTo>
                  <a:pt x="0" y="0"/>
                </a:moveTo>
                <a:lnTo>
                  <a:pt x="552450" y="523875"/>
                </a:lnTo>
                <a:cubicBezTo>
                  <a:pt x="646112" y="611187"/>
                  <a:pt x="566738" y="481013"/>
                  <a:pt x="561975" y="523875"/>
                </a:cubicBezTo>
                <a:cubicBezTo>
                  <a:pt x="557213" y="566738"/>
                  <a:pt x="540544" y="673894"/>
                  <a:pt x="523875" y="78105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eform 176"/>
          <p:cNvSpPr/>
          <p:nvPr/>
        </p:nvSpPr>
        <p:spPr>
          <a:xfrm>
            <a:off x="4426875" y="1018690"/>
            <a:ext cx="270134" cy="51007"/>
          </a:xfrm>
          <a:custGeom>
            <a:avLst/>
            <a:gdLst>
              <a:gd name="connsiteX0" fmla="*/ 0 w 290512"/>
              <a:gd name="connsiteY0" fmla="*/ 9525 h 9525"/>
              <a:gd name="connsiteX1" fmla="*/ 290512 w 290512"/>
              <a:gd name="connsiteY1" fmla="*/ 0 h 9525"/>
              <a:gd name="connsiteX2" fmla="*/ 290512 w 290512"/>
              <a:gd name="connsiteY2" fmla="*/ 0 h 9525"/>
              <a:gd name="connsiteX3" fmla="*/ 290512 w 290512"/>
              <a:gd name="connsiteY3" fmla="*/ 0 h 9525"/>
            </a:gdLst>
            <a:ahLst/>
            <a:cxnLst>
              <a:cxn ang="0">
                <a:pos x="connsiteX0" y="connsiteY0"/>
              </a:cxn>
              <a:cxn ang="0">
                <a:pos x="connsiteX1" y="connsiteY1"/>
              </a:cxn>
              <a:cxn ang="0">
                <a:pos x="connsiteX2" y="connsiteY2"/>
              </a:cxn>
              <a:cxn ang="0">
                <a:pos x="connsiteX3" y="connsiteY3"/>
              </a:cxn>
            </a:cxnLst>
            <a:rect l="l" t="t" r="r" b="b"/>
            <a:pathLst>
              <a:path w="290512" h="9525">
                <a:moveTo>
                  <a:pt x="0" y="9525"/>
                </a:moveTo>
                <a:lnTo>
                  <a:pt x="290512" y="0"/>
                </a:lnTo>
                <a:lnTo>
                  <a:pt x="290512" y="0"/>
                </a:lnTo>
                <a:lnTo>
                  <a:pt x="290512" y="0"/>
                </a:lnTo>
              </a:path>
            </a:pathLst>
          </a:custGeom>
          <a:noFill/>
          <a:ln w="381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 name="Straight Connector 177">
            <a:extLst>
              <a:ext uri="{FF2B5EF4-FFF2-40B4-BE49-F238E27FC236}">
                <a16:creationId xmlns:a16="http://schemas.microsoft.com/office/drawing/2014/main" id="{1E6753C3-A011-4BB0-817C-8657D7AEF984}"/>
              </a:ext>
            </a:extLst>
          </p:cNvPr>
          <p:cNvCxnSpPr/>
          <p:nvPr/>
        </p:nvCxnSpPr>
        <p:spPr>
          <a:xfrm>
            <a:off x="1052955" y="3424598"/>
            <a:ext cx="0" cy="72008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363E05D8-23F7-4551-9536-6E9549A70007}"/>
              </a:ext>
            </a:extLst>
          </p:cNvPr>
          <p:cNvSpPr/>
          <p:nvPr/>
        </p:nvSpPr>
        <p:spPr>
          <a:xfrm>
            <a:off x="924913" y="330777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F224FB69-B88E-4751-9FB2-3D8F0910363D}"/>
              </a:ext>
            </a:extLst>
          </p:cNvPr>
          <p:cNvSpPr/>
          <p:nvPr/>
        </p:nvSpPr>
        <p:spPr>
          <a:xfrm>
            <a:off x="937956" y="4015504"/>
            <a:ext cx="254799" cy="25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9248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TotalTime>
  <Words>1787</Words>
  <Application>Microsoft Office PowerPoint</Application>
  <PresentationFormat>Widescreen</PresentationFormat>
  <Paragraphs>202</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Aharoni</vt:lpstr>
      <vt:lpstr>Arial</vt:lpstr>
      <vt:lpstr>Calibri</vt:lpstr>
      <vt:lpstr>Calibri Light</vt:lpstr>
      <vt:lpstr>Office Theme</vt:lpstr>
      <vt:lpstr>Presentation title slide</vt:lpstr>
      <vt:lpstr>Presentation title slide</vt:lpstr>
      <vt:lpstr>Agent-based models (ABMs)</vt:lpstr>
      <vt:lpstr>Project goal</vt:lpstr>
      <vt:lpstr>PowerPoint Presentation</vt:lpstr>
      <vt:lpstr>PowerPoint Presentation</vt:lpstr>
      <vt:lpstr>PowerPoint Presentation</vt:lpstr>
      <vt:lpstr>PowerPoint Presentation</vt:lpstr>
      <vt:lpstr>PowerPoint Presentation</vt:lpstr>
      <vt:lpstr>PowerPoint Presentation</vt:lpstr>
      <vt:lpstr>Sensors measure:</vt:lpstr>
      <vt:lpstr>To build a model of the Smart Building…</vt:lpstr>
      <vt:lpstr>PowerPoint Presentation</vt:lpstr>
      <vt:lpstr>PowerPoint Presentation</vt:lpstr>
      <vt:lpstr>PowerPoint Presentation</vt:lpstr>
      <vt:lpstr>PowerPoint Presentation</vt:lpstr>
      <vt:lpstr>ABM software review</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dc:title>
  <dc:creator>Author</dc:creator>
  <cp:lastModifiedBy>Author</cp:lastModifiedBy>
  <cp:revision>136</cp:revision>
  <dcterms:created xsi:type="dcterms:W3CDTF">2020-01-17T17:30:18Z</dcterms:created>
  <dcterms:modified xsi:type="dcterms:W3CDTF">2020-04-02T12:32:27Z</dcterms:modified>
</cp:coreProperties>
</file>