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325" r:id="rId5"/>
    <p:sldId id="326" r:id="rId6"/>
    <p:sldId id="327" r:id="rId7"/>
    <p:sldId id="330" r:id="rId8"/>
    <p:sldId id="328" r:id="rId9"/>
    <p:sldId id="329" r:id="rId10"/>
    <p:sldId id="331" r:id="rId11"/>
  </p:sldIdLst>
  <p:sldSz cx="9144000" cy="6858000" type="screen4x3"/>
  <p:notesSz cx="6858000" cy="98758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Gale" initials="CG" lastIdx="2" clrIdx="0">
    <p:extLst>
      <p:ext uri="{19B8F6BF-5375-455C-9EA6-DF929625EA0E}">
        <p15:presenceInfo xmlns:p15="http://schemas.microsoft.com/office/powerpoint/2012/main" userId="S-1-5-21-1390067357-1993962763-725345543-240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70AD47"/>
    <a:srgbClr val="6AFD63"/>
    <a:srgbClr val="EAEFF7"/>
    <a:srgbClr val="FFFFCC"/>
    <a:srgbClr val="803C8F"/>
    <a:srgbClr val="803D9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477B0-210F-4A61-941E-818AD015F488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37632-7BFB-4AF9-BED0-6A7776E32F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8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4E7B0-383D-4B8F-AC39-F38B4828B290}" type="datetimeFigureOut">
              <a:rPr lang="en-GB" smtClean="0"/>
              <a:t>17/11/2021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2747"/>
            <a:ext cx="548640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80333"/>
            <a:ext cx="2971800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1CD5-DDA5-4774-B5D4-D9C2A03EA7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9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14553"/>
            <a:ext cx="2687541" cy="743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9092" y="2808997"/>
            <a:ext cx="4341340" cy="393464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875633"/>
            <a:ext cx="3622675" cy="636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Further details such as date (DD Month YYYY), author etc.</a:t>
            </a:r>
          </a:p>
          <a:p>
            <a:pPr lvl="0"/>
            <a:r>
              <a:rPr lang="en-US"/>
              <a:t>Version 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1796793"/>
            <a:ext cx="7970086" cy="830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Enter presentation title here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39725" y="2970098"/>
            <a:ext cx="3622675" cy="754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Enter sub-title here</a:t>
            </a:r>
          </a:p>
        </p:txBody>
      </p:sp>
    </p:spTree>
    <p:extLst>
      <p:ext uri="{BB962C8B-B14F-4D97-AF65-F5344CB8AC3E}">
        <p14:creationId xmlns:p14="http://schemas.microsoft.com/office/powerpoint/2010/main" val="115695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4" y="1730042"/>
            <a:ext cx="7559675" cy="468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868" y="406744"/>
            <a:ext cx="5535613" cy="45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&lt;&lt;Slide Title&gt;&gt;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3868" y="885116"/>
            <a:ext cx="5535613" cy="367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&lt;&lt;Initiative Name&gt;&gt;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600575" y="1762125"/>
            <a:ext cx="4132263" cy="470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39725" y="176212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868" y="406744"/>
            <a:ext cx="5535613" cy="45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&lt;&lt;Slide Title&gt;&gt;</a:t>
            </a:r>
            <a:endParaRPr lang="en-GB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3868" y="885116"/>
            <a:ext cx="5535613" cy="367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&lt;&lt;Initiative Name&gt;&gt;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00575" y="1762125"/>
            <a:ext cx="4132263" cy="2265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00575" y="4214813"/>
            <a:ext cx="4132263" cy="226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39724" y="1762125"/>
            <a:ext cx="3971925" cy="4719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3868" y="406744"/>
            <a:ext cx="5535613" cy="45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&lt;&lt;Slide Title&gt;&gt;</a:t>
            </a:r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03868" y="885116"/>
            <a:ext cx="5535613" cy="367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&lt;&lt;Initiative Name&gt;&gt;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20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3225" y="1762125"/>
            <a:ext cx="8329613" cy="470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868" y="406744"/>
            <a:ext cx="5535613" cy="45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&lt;&lt;Slide Title&gt;&gt;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3868" y="885116"/>
            <a:ext cx="5535613" cy="367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&lt;&lt;Initiative Name&gt;&gt;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03224" y="1736224"/>
            <a:ext cx="8329613" cy="470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868" y="406744"/>
            <a:ext cx="5535613" cy="45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&lt;&lt;Slide Title&gt;&gt;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3868" y="885116"/>
            <a:ext cx="5535613" cy="367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&lt;&lt;Initiative Name&gt;&gt;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94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7"/>
          </p:nvPr>
        </p:nvSpPr>
        <p:spPr>
          <a:xfrm>
            <a:off x="4655051" y="1754605"/>
            <a:ext cx="3971925" cy="4685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5" y="1754605"/>
            <a:ext cx="3971925" cy="4683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868" y="406744"/>
            <a:ext cx="5535613" cy="45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&lt;&lt;Slide Title&gt;&gt;</a:t>
            </a:r>
            <a:endParaRPr lang="en-GB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3868" y="885116"/>
            <a:ext cx="5535613" cy="367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&lt;&lt;Initiative Name&gt;&gt;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3223" y="1538592"/>
            <a:ext cx="8283575" cy="612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Enter text here</a:t>
            </a:r>
            <a:endParaRPr lang="en-GB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03868" y="406744"/>
            <a:ext cx="5535613" cy="452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&lt;&lt;Slide Title&gt;&gt;</a:t>
            </a:r>
            <a:endParaRPr lang="en-GB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03868" y="885116"/>
            <a:ext cx="5535613" cy="3670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&lt;&lt;Initiative Name&gt;&gt;</a:t>
            </a:r>
            <a:endParaRPr lang="en-GB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7" hasCustomPrompt="1"/>
          </p:nvPr>
        </p:nvSpPr>
        <p:spPr>
          <a:xfrm>
            <a:off x="403225" y="2536825"/>
            <a:ext cx="8283575" cy="334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table here</a:t>
            </a:r>
          </a:p>
        </p:txBody>
      </p:sp>
    </p:spTree>
    <p:extLst>
      <p:ext uri="{BB962C8B-B14F-4D97-AF65-F5344CB8AC3E}">
        <p14:creationId xmlns:p14="http://schemas.microsoft.com/office/powerpoint/2010/main" val="85569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0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FFB3437-DD9C-4EC3-A54E-FC49E89548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304459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think-cell Slide" r:id="rId13" imgW="592" imgH="595" progId="TCLayout.ActiveDocument.1">
                  <p:embed/>
                </p:oleObj>
              </mc:Choice>
              <mc:Fallback>
                <p:oleObj name="think-cell Slide" r:id="rId13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FFB3437-DD9C-4EC3-A54E-FC49E89548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04800" y="1252150"/>
            <a:ext cx="8443784" cy="0"/>
          </a:xfrm>
          <a:prstGeom prst="line">
            <a:avLst/>
          </a:prstGeom>
          <a:ln w="28575">
            <a:solidFill>
              <a:srgbClr val="803D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08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2" r:id="rId3"/>
    <p:sldLayoutId id="2147483661" r:id="rId4"/>
    <p:sldLayoutId id="2147483662" r:id="rId5"/>
    <p:sldLayoutId id="2147483677" r:id="rId6"/>
    <p:sldLayoutId id="2147483673" r:id="rId7"/>
    <p:sldLayoutId id="2147483663" r:id="rId8"/>
    <p:sldLayoutId id="21474836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.L.Wright1@leeds.ac.uk" TargetMode="External"/><Relationship Id="rId2" Type="http://schemas.openxmlformats.org/officeDocument/2006/relationships/hyperlink" Target="mailto:K.Mendes@leeds.ac.uk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Lida@leeds.ac.u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047" y="811374"/>
            <a:ext cx="751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LIDA transitional ways of working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240" y="1637266"/>
            <a:ext cx="796616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/>
              <a:t>P</a:t>
            </a:r>
            <a:r>
              <a:rPr lang="en-GB" dirty="0" smtClean="0"/>
              <a:t>art </a:t>
            </a:r>
            <a:r>
              <a:rPr lang="en-GB" dirty="0"/>
              <a:t>of </a:t>
            </a:r>
            <a:r>
              <a:rPr lang="en-GB" dirty="0" smtClean="0"/>
              <a:t>the University’s </a:t>
            </a:r>
            <a:r>
              <a:rPr lang="en-GB" dirty="0"/>
              <a:t>plans for transitioning staff back to campus, to use desk space </a:t>
            </a:r>
            <a:r>
              <a:rPr lang="en-GB" dirty="0" smtClean="0"/>
              <a:t>in the South side of Worsley </a:t>
            </a:r>
            <a:r>
              <a:rPr lang="en-GB" dirty="0"/>
              <a:t>level </a:t>
            </a:r>
            <a:r>
              <a:rPr lang="en-GB" dirty="0" smtClean="0"/>
              <a:t>11</a:t>
            </a: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dirty="0" smtClean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smtClean="0"/>
              <a:t>LIDA </a:t>
            </a:r>
            <a:r>
              <a:rPr lang="en-GB" dirty="0"/>
              <a:t>will no longer have access to </a:t>
            </a:r>
            <a:r>
              <a:rPr lang="en-GB" dirty="0" smtClean="0"/>
              <a:t>desk </a:t>
            </a:r>
            <a:r>
              <a:rPr lang="en-GB" dirty="0"/>
              <a:t>space </a:t>
            </a:r>
            <a:r>
              <a:rPr lang="en-GB" dirty="0" smtClean="0"/>
              <a:t>from </a:t>
            </a:r>
            <a:r>
              <a:rPr lang="en-GB" b="1" dirty="0" smtClean="0"/>
              <a:t>7th </a:t>
            </a:r>
            <a:r>
              <a:rPr lang="en-GB" b="1" dirty="0"/>
              <a:t>January </a:t>
            </a:r>
            <a:r>
              <a:rPr lang="en-GB" b="1" dirty="0" smtClean="0"/>
              <a:t>2022 </a:t>
            </a:r>
            <a:r>
              <a:rPr lang="en-GB" dirty="0" smtClean="0"/>
              <a:t>and </a:t>
            </a:r>
            <a:r>
              <a:rPr lang="en-GB" dirty="0"/>
              <a:t>will be located exclusively on the North (reception) side of Worsley level </a:t>
            </a:r>
            <a:r>
              <a:rPr lang="en-GB" dirty="0" smtClean="0"/>
              <a:t>11</a:t>
            </a: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smtClean="0"/>
              <a:t>Does </a:t>
            </a:r>
            <a:r>
              <a:rPr lang="en-GB" dirty="0"/>
              <a:t>not affect the safe rooms on the South side of LIDA which will remain part of LIDA’s office </a:t>
            </a:r>
            <a:r>
              <a:rPr lang="en-GB" dirty="0" smtClean="0"/>
              <a:t>space</a:t>
            </a: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dirty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smtClean="0"/>
              <a:t>The </a:t>
            </a:r>
            <a:r>
              <a:rPr lang="en-GB" dirty="0"/>
              <a:t>South side meeting room will continue to be available for members of the LIDA community to book (subject to current University </a:t>
            </a:r>
            <a:r>
              <a:rPr lang="en-GB" dirty="0" err="1"/>
              <a:t>Covid</a:t>
            </a:r>
            <a:r>
              <a:rPr lang="en-GB" dirty="0"/>
              <a:t> restrictions).</a:t>
            </a: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154" y="824644"/>
            <a:ext cx="634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Worsley Level 11 floor plan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5830" y="1639018"/>
            <a:ext cx="1811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North side capacity: </a:t>
            </a:r>
            <a:r>
              <a:rPr lang="en-GB" sz="1600" b="1" dirty="0" smtClean="0"/>
              <a:t>82 (open plan area)</a:t>
            </a:r>
          </a:p>
          <a:p>
            <a:endParaRPr lang="en-GB" sz="1600" dirty="0"/>
          </a:p>
          <a:p>
            <a:r>
              <a:rPr lang="en-GB" sz="1600" dirty="0" smtClean="0"/>
              <a:t>North side desks currently available to book: </a:t>
            </a:r>
            <a:r>
              <a:rPr lang="en-GB" sz="1600" b="1" dirty="0" smtClean="0"/>
              <a:t>33</a:t>
            </a:r>
            <a:endParaRPr lang="en-GB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2" y="1362974"/>
            <a:ext cx="5480122" cy="53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166" y="531346"/>
            <a:ext cx="634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How LIDA will support you and you can help us during the transition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7969" y="1481990"/>
            <a:ext cx="782401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/>
              <a:t>We will support all North and South side desk users to remove any belongings on their desks </a:t>
            </a:r>
            <a:r>
              <a:rPr lang="en-GB" b="1" u="sng" dirty="0">
                <a:solidFill>
                  <a:srgbClr val="FF0000"/>
                </a:solidFill>
              </a:rPr>
              <a:t>by 10th December </a:t>
            </a:r>
            <a:r>
              <a:rPr lang="en-GB" dirty="0"/>
              <a:t>and provide secure storage (where appropriate)</a:t>
            </a:r>
          </a:p>
          <a:p>
            <a:pPr marL="285750" lvl="2" indent="-28575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dirty="0"/>
          </a:p>
          <a:p>
            <a:pPr marL="285750" lvl="2" indent="-28575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/>
              <a:t>Any remaining items after this date will be removed for </a:t>
            </a:r>
            <a:r>
              <a:rPr lang="en-GB" dirty="0" smtClean="0"/>
              <a:t>collection</a:t>
            </a:r>
            <a:endParaRPr lang="en-GB" dirty="0"/>
          </a:p>
          <a:p>
            <a:pPr fontAlgn="base">
              <a:buSzPts val="1000"/>
              <a:tabLst>
                <a:tab pos="457200" algn="l"/>
              </a:tabLst>
            </a:pPr>
            <a:endParaRPr lang="en-GB" dirty="0" smtClean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smtClean="0"/>
              <a:t>Office </a:t>
            </a:r>
            <a:r>
              <a:rPr lang="en-GB" dirty="0"/>
              <a:t>space on the North side of LIDA </a:t>
            </a:r>
            <a:r>
              <a:rPr lang="en-GB" dirty="0"/>
              <a:t>continues to </a:t>
            </a:r>
            <a:r>
              <a:rPr lang="en-GB" dirty="0"/>
              <a:t>be accessible as per current arrangements, with all </a:t>
            </a:r>
            <a:r>
              <a:rPr lang="en-GB" dirty="0"/>
              <a:t>colleagues/groups </a:t>
            </a:r>
            <a:r>
              <a:rPr lang="en-GB" dirty="0"/>
              <a:t>able to book and access the existing </a:t>
            </a:r>
            <a:r>
              <a:rPr lang="en-GB" dirty="0" smtClean="0"/>
              <a:t>desks</a:t>
            </a:r>
            <a:r>
              <a:rPr lang="en-GB" dirty="0"/>
              <a:t>, safe rooms, reception Board Room, meeting rooms and training cluster </a:t>
            </a:r>
            <a:endParaRPr lang="en-GB" dirty="0" smtClean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/>
              <a:t>Working with Line managers, Estates, HR and IT to ensure continuity and minimal/no disruption to individual researchers work on or off campus during the </a:t>
            </a:r>
            <a:r>
              <a:rPr lang="en-GB" dirty="0" smtClean="0"/>
              <a:t>transition. </a:t>
            </a:r>
            <a:endParaRPr lang="en-GB" dirty="0"/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dirty="0"/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dirty="0" smtClean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1559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6211" y="1714815"/>
            <a:ext cx="81002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/>
              <a:t>On campus and remote working requirements </a:t>
            </a:r>
            <a:r>
              <a:rPr lang="en-GB" sz="1600" dirty="0" smtClean="0"/>
              <a:t>discussed </a:t>
            </a:r>
            <a:r>
              <a:rPr lang="en-GB" sz="1600" dirty="0"/>
              <a:t>with all desk users individually on both North and South side of LIDA over the coming weeks</a:t>
            </a: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600" dirty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/>
              <a:t>Please let us know about: </a:t>
            </a: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sz="1600" dirty="0"/>
          </a:p>
          <a:p>
            <a:pPr marL="1200150" lvl="2" indent="-285750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en-GB" sz="1600" dirty="0"/>
              <a:t>Occupational health needs</a:t>
            </a:r>
          </a:p>
          <a:p>
            <a:pPr marL="1200150" lvl="2" indent="-285750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en-GB" sz="1600" dirty="0"/>
              <a:t>Standard software, SEED access, bespoke hardware/software requirements</a:t>
            </a:r>
          </a:p>
          <a:p>
            <a:pPr marL="1200150" lvl="2" indent="-285750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en-GB" sz="1600" dirty="0"/>
              <a:t>Laptops and docking stations</a:t>
            </a:r>
          </a:p>
          <a:p>
            <a:pPr marL="1200150" lvl="2" indent="-285750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en-GB" sz="1600" dirty="0"/>
              <a:t>Storage (work and personal). </a:t>
            </a:r>
          </a:p>
          <a:p>
            <a:pPr marL="0" lvl="2" fontAlgn="base">
              <a:buSzPts val="1000"/>
              <a:tabLst>
                <a:tab pos="457200" algn="l"/>
              </a:tabLst>
            </a:pPr>
            <a:endParaRPr lang="en-GB" sz="1600" dirty="0"/>
          </a:p>
          <a:p>
            <a:pPr marL="285750" lvl="2" indent="-285750" fontAlgn="base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b="1" dirty="0" smtClean="0"/>
              <a:t>Please </a:t>
            </a:r>
            <a:r>
              <a:rPr lang="en-GB" sz="1600" b="1" dirty="0"/>
              <a:t>also discuss your requirements with your line manager/occupational health</a:t>
            </a:r>
          </a:p>
          <a:p>
            <a:pPr marL="457200" lvl="3" fontAlgn="base">
              <a:buSzPts val="1000"/>
              <a:tabLst>
                <a:tab pos="457200" algn="l"/>
              </a:tabLst>
            </a:pPr>
            <a:endParaRPr lang="en-GB" sz="1600" dirty="0"/>
          </a:p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dirty="0"/>
              <a:t>Hope to open up more North side desks in coming weeks (subject to H&amp;S approval). All level 11 meeting rooms and safe rooms remain available to be booked.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166" y="531346"/>
            <a:ext cx="634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How LIDA will support you and you can help us during the transition </a:t>
            </a:r>
            <a:endParaRPr lang="en-GB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2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047" y="811374"/>
            <a:ext cx="751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Supporting future ways of working in LIDA 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252" y="1654518"/>
            <a:ext cx="78626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/>
              <a:t>‘</a:t>
            </a:r>
            <a:r>
              <a:rPr lang="en-GB" sz="1600" dirty="0"/>
              <a:t>Future ways of working’ </a:t>
            </a:r>
            <a:r>
              <a:rPr lang="en-GB" sz="1600" dirty="0" smtClean="0"/>
              <a:t>survey </a:t>
            </a:r>
            <a:r>
              <a:rPr lang="en-GB" sz="1600" dirty="0"/>
              <a:t>responses informing how we support you and your teams when working in LIDA during the transition and longer term</a:t>
            </a:r>
          </a:p>
          <a:p>
            <a:pPr marL="285750" lvl="0" indent="-285750" fontAlgn="base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/>
          </a:p>
          <a:p>
            <a:pPr marL="285750" lvl="0" indent="-285750" fontAlgn="base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 smtClean="0"/>
              <a:t>Some possible ideas: </a:t>
            </a:r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sz="1600" dirty="0"/>
          </a:p>
          <a:p>
            <a:pPr marL="742950" lvl="1" indent="-285750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en-GB" sz="1600" dirty="0" smtClean="0"/>
              <a:t>Re-configuration of </a:t>
            </a:r>
            <a:r>
              <a:rPr lang="en-GB" sz="1600" dirty="0"/>
              <a:t>the LIDA office space: potential options include quite meeting rooms for Teams calls, confidential office space, shared office space and breakout </a:t>
            </a:r>
            <a:r>
              <a:rPr lang="en-GB" sz="1600" dirty="0" smtClean="0"/>
              <a:t>areas</a:t>
            </a:r>
          </a:p>
          <a:p>
            <a:pPr marL="742950" lvl="1" indent="-285750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en-GB" sz="1600" dirty="0" smtClean="0"/>
              <a:t>More storage space for work items and locker space for personal belongings</a:t>
            </a:r>
            <a:endParaRPr lang="en-GB" sz="1600" dirty="0"/>
          </a:p>
          <a:p>
            <a:pPr marL="742950" lvl="1" indent="-285750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en-GB" sz="1600" dirty="0" smtClean="0"/>
              <a:t>Move to one device (laptop) and use of docking stations (through Faculties/Schools/Institutes)</a:t>
            </a:r>
          </a:p>
          <a:p>
            <a:pPr marL="742950" lvl="1" indent="-285750" fontAlgn="base">
              <a:buSzPts val="1000"/>
              <a:buFontTx/>
              <a:buChar char="-"/>
              <a:tabLst>
                <a:tab pos="457200" algn="l"/>
              </a:tabLst>
            </a:pPr>
            <a:r>
              <a:rPr lang="en-GB" sz="1600" dirty="0" smtClean="0"/>
              <a:t>Online </a:t>
            </a:r>
            <a:r>
              <a:rPr lang="en-GB" sz="1600" dirty="0"/>
              <a:t>booking system </a:t>
            </a:r>
            <a:r>
              <a:rPr lang="en-GB" sz="1600" dirty="0" smtClean="0"/>
              <a:t>(‘</a:t>
            </a:r>
            <a:r>
              <a:rPr lang="en-GB" sz="1600" dirty="0" err="1" smtClean="0"/>
              <a:t>Planon</a:t>
            </a:r>
            <a:r>
              <a:rPr lang="en-GB" sz="1600" dirty="0" smtClean="0"/>
              <a:t>’) being trialled to </a:t>
            </a:r>
            <a:r>
              <a:rPr lang="en-GB" sz="1600" dirty="0"/>
              <a:t>enable self managed individual and team bookings of hot desks (‘</a:t>
            </a:r>
            <a:r>
              <a:rPr lang="en-GB" sz="1600" dirty="0" smtClean="0"/>
              <a:t>neighbourhood)</a:t>
            </a:r>
          </a:p>
          <a:p>
            <a:pPr marL="285750" lvl="0" indent="-285750" fontAlgn="base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/>
          </a:p>
          <a:p>
            <a:pPr marL="285750" lvl="0" indent="-285750" fontAlgn="base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 smtClean="0"/>
              <a:t>Capacity </a:t>
            </a:r>
            <a:r>
              <a:rPr lang="en-GB" sz="1600" dirty="0"/>
              <a:t>management to support individuals and teams work together as effectively as </a:t>
            </a:r>
            <a:r>
              <a:rPr lang="en-GB" sz="1600" dirty="0" smtClean="0"/>
              <a:t>possible</a:t>
            </a:r>
            <a:endParaRPr lang="en-GB" sz="1600" dirty="0"/>
          </a:p>
          <a:p>
            <a:pPr marL="285750" lvl="0" indent="-285750" fontAlgn="base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1600" dirty="0" smtClean="0"/>
          </a:p>
          <a:p>
            <a:pPr marL="285750" lvl="0" indent="-285750" fontAlgn="base"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 smtClean="0"/>
              <a:t>User group to help design and implement future ways of working. </a:t>
            </a:r>
            <a:endParaRPr lang="en-GB" sz="1600" dirty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600" dirty="0"/>
          </a:p>
          <a:p>
            <a:pPr lvl="0" fontAlgn="base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1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594" y="1742384"/>
            <a:ext cx="76602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/>
              <a:t>Contact Karen Mendes (</a:t>
            </a:r>
            <a:r>
              <a:rPr lang="en-GB" dirty="0">
                <a:hlinkClick r:id="rId2"/>
              </a:rPr>
              <a:t>K.Mendes@leeds.ac.uk</a:t>
            </a:r>
            <a:r>
              <a:rPr lang="en-GB" dirty="0"/>
              <a:t>) to </a:t>
            </a:r>
            <a:r>
              <a:rPr lang="en-GB" dirty="0" smtClean="0"/>
              <a:t>request/arrange </a:t>
            </a:r>
            <a:r>
              <a:rPr lang="en-GB" dirty="0"/>
              <a:t>removal of personal items by </a:t>
            </a:r>
            <a:r>
              <a:rPr lang="en-GB" b="1" dirty="0"/>
              <a:t>10</a:t>
            </a:r>
            <a:r>
              <a:rPr lang="en-GB" b="1" baseline="30000" dirty="0"/>
              <a:t>th</a:t>
            </a:r>
            <a:r>
              <a:rPr lang="en-GB" b="1" dirty="0"/>
              <a:t> December 2021</a:t>
            </a:r>
            <a:endParaRPr lang="en-GB" dirty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 smtClean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smtClean="0"/>
              <a:t>Contact Kim </a:t>
            </a:r>
            <a:r>
              <a:rPr lang="en-GB" dirty="0"/>
              <a:t>Wright </a:t>
            </a:r>
            <a:r>
              <a:rPr lang="en-GB" dirty="0" smtClean="0"/>
              <a:t>(</a:t>
            </a:r>
            <a:r>
              <a:rPr lang="en-GB" dirty="0" smtClean="0">
                <a:hlinkClick r:id="rId3"/>
              </a:rPr>
              <a:t>K.L.Wright1@leeds.ac.uk</a:t>
            </a:r>
            <a:r>
              <a:rPr lang="en-GB" dirty="0" smtClean="0"/>
              <a:t>) asap to discuss bespoke on campus and remote working requirements to support the transition</a:t>
            </a:r>
            <a:endParaRPr lang="en-GB" dirty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/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dirty="0" smtClean="0"/>
              <a:t>Send </a:t>
            </a:r>
            <a:r>
              <a:rPr lang="en-GB" dirty="0"/>
              <a:t>your ideas and suggestions for supporting Transition and Future Ways of Working to: </a:t>
            </a:r>
            <a:r>
              <a:rPr lang="en-GB" dirty="0" smtClean="0">
                <a:latin typeface="+mj-lt"/>
                <a:ea typeface="Times New Roman" panose="02020603050405020304" pitchFamily="18" charset="0"/>
                <a:hlinkClick r:id="rId4"/>
              </a:rPr>
              <a:t>Lida@leeds.ac.uk</a:t>
            </a:r>
            <a:endParaRPr lang="en-GB" dirty="0" smtClean="0">
              <a:latin typeface="+mj-lt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47" y="811374"/>
            <a:ext cx="751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Next steps</a:t>
            </a:r>
            <a:endParaRPr lang="en-GB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047" y="811374"/>
            <a:ext cx="7517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Questions</a:t>
            </a:r>
            <a:endParaRPr lang="en-GB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9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2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E45ECB81A6F440A17837D357F2229F" ma:contentTypeVersion="13" ma:contentTypeDescription="Create a new document." ma:contentTypeScope="" ma:versionID="f5104d0d2904389c9c817fa666ae20f5">
  <xsd:schema xmlns:xsd="http://www.w3.org/2001/XMLSchema" xmlns:xs="http://www.w3.org/2001/XMLSchema" xmlns:p="http://schemas.microsoft.com/office/2006/metadata/properties" xmlns:ns3="7ef2ea56-cd50-4f90-835c-f1cb287b1536" xmlns:ns4="f58404d7-2810-4011-b119-2771c3395d14" targetNamespace="http://schemas.microsoft.com/office/2006/metadata/properties" ma:root="true" ma:fieldsID="0a0c72f173b2a6f8f19c634e9257ec4f" ns3:_="" ns4:_="">
    <xsd:import namespace="7ef2ea56-cd50-4f90-835c-f1cb287b1536"/>
    <xsd:import namespace="f58404d7-2810-4011-b119-2771c3395d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2ea56-cd50-4f90-835c-f1cb287b1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404d7-2810-4011-b119-2771c3395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8404d7-2810-4011-b119-2771c3395d14">
      <UserInfo>
        <DisplayName>Dominic Frankis</DisplayName>
        <AccountId>26</AccountId>
        <AccountType/>
      </UserInfo>
      <UserInfo>
        <DisplayName>Helen Beecroft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B12F12-4268-4FC1-956C-09A345B0AB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364F93-D4A1-48A7-9EA1-6542F1864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f2ea56-cd50-4f90-835c-f1cb287b1536"/>
    <ds:schemaRef ds:uri="f58404d7-2810-4011-b119-2771c3395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25F8CA-34EA-4EEA-B859-22AB53FDCBAE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f58404d7-2810-4011-b119-2771c3395d14"/>
    <ds:schemaRef ds:uri="http://schemas.openxmlformats.org/package/2006/metadata/core-properties"/>
    <ds:schemaRef ds:uri="7ef2ea56-cd50-4f90-835c-f1cb287b153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8940</TotalTime>
  <Words>549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deliveringresults@leeds.ac.uk</dc:creator>
  <cp:lastModifiedBy>Dominic Frankis</cp:lastModifiedBy>
  <cp:revision>289</cp:revision>
  <cp:lastPrinted>2021-05-13T14:06:25Z</cp:lastPrinted>
  <dcterms:created xsi:type="dcterms:W3CDTF">2016-04-21T11:06:06Z</dcterms:created>
  <dcterms:modified xsi:type="dcterms:W3CDTF">2021-11-18T18:35:25Z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Ids_UIVersion_512">
    <vt:lpwstr>15</vt:lpwstr>
  </property>
  <property fmtid="{D5CDD505-2E9C-101B-9397-08002B2CF9AE}" pid="3" name="AuthorIds_UIVersion_2048">
    <vt:lpwstr>15</vt:lpwstr>
  </property>
  <property fmtid="{D5CDD505-2E9C-101B-9397-08002B2CF9AE}" pid="4" name="AuthorIds_UIVersion_3584">
    <vt:lpwstr>15</vt:lpwstr>
  </property>
  <property fmtid="{D5CDD505-2E9C-101B-9397-08002B2CF9AE}" pid="5" name="AuthorIds_UIVersion_4096">
    <vt:lpwstr>15</vt:lpwstr>
  </property>
  <property fmtid="{D5CDD505-2E9C-101B-9397-08002B2CF9AE}" pid="6" name="ContentTypeId">
    <vt:lpwstr>0x0101004EE45ECB81A6F440A17837D357F2229F</vt:lpwstr>
  </property>
</Properties>
</file>